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10" r:id="rId2"/>
  </p:sldMasterIdLst>
  <p:notesMasterIdLst>
    <p:notesMasterId r:id="rId16"/>
  </p:notesMasterIdLst>
  <p:handoutMasterIdLst>
    <p:handoutMasterId r:id="rId17"/>
  </p:handoutMasterIdLst>
  <p:sldIdLst>
    <p:sldId id="281" r:id="rId3"/>
    <p:sldId id="344" r:id="rId4"/>
    <p:sldId id="431" r:id="rId5"/>
    <p:sldId id="345" r:id="rId6"/>
    <p:sldId id="432" r:id="rId7"/>
    <p:sldId id="433" r:id="rId8"/>
    <p:sldId id="434" r:id="rId9"/>
    <p:sldId id="435" r:id="rId10"/>
    <p:sldId id="436" r:id="rId11"/>
    <p:sldId id="437" r:id="rId12"/>
    <p:sldId id="440" r:id="rId13"/>
    <p:sldId id="438" r:id="rId14"/>
    <p:sldId id="439" r:id="rId15"/>
  </p:sldIdLst>
  <p:sldSz cx="9144000" cy="6858000" type="screen4x3"/>
  <p:notesSz cx="6669088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94">
          <p15:clr>
            <a:srgbClr val="A4A3A4"/>
          </p15:clr>
        </p15:guide>
        <p15:guide id="2" pos="56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16E8A"/>
    <a:srgbClr val="1D8DB0"/>
    <a:srgbClr val="147694"/>
    <a:srgbClr val="177E9D"/>
    <a:srgbClr val="00407A"/>
    <a:srgbClr val="86B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13" autoAdjust="0"/>
    <p:restoredTop sz="94648" autoAdjust="0"/>
  </p:normalViewPr>
  <p:slideViewPr>
    <p:cSldViewPr snapToObjects="1" showGuides="1">
      <p:cViewPr varScale="1">
        <p:scale>
          <a:sx n="62" d="100"/>
          <a:sy n="62" d="100"/>
        </p:scale>
        <p:origin x="996" y="44"/>
      </p:cViewPr>
      <p:guideLst>
        <p:guide orient="horz" pos="3294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 showGuides="1">
      <p:cViewPr varScale="1">
        <p:scale>
          <a:sx n="73" d="100"/>
          <a:sy n="73" d="100"/>
        </p:scale>
        <p:origin x="-2028" y="-9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85198-F140-406E-8F04-DE9D809B9791}" type="datetimeFigureOut">
              <a:rPr lang="nl-BE" sz="1000" smtClean="0">
                <a:latin typeface="Arial" pitchFamily="34" charset="0"/>
                <a:cs typeface="Arial" pitchFamily="34" charset="0"/>
              </a:rPr>
              <a:pPr/>
              <a:t>21/10/2025</a:t>
            </a:fld>
            <a:endParaRPr lang="nl-B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4B3E-C6E9-4CB0-843C-3CD5676655AA}" type="slidenum">
              <a:rPr lang="nl-BE" sz="1000" smtClean="0"/>
              <a:pPr/>
              <a:t>‹nr.›</a:t>
            </a:fld>
            <a:endParaRPr lang="nl-BE" sz="1000"/>
          </a:p>
        </p:txBody>
      </p:sp>
    </p:spTree>
    <p:extLst>
      <p:ext uri="{BB962C8B-B14F-4D97-AF65-F5344CB8AC3E}">
        <p14:creationId xmlns:p14="http://schemas.microsoft.com/office/powerpoint/2010/main" val="397321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7AF0A2F9-EF49-41B3-9E69-7CDBDC14786A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525125" y="4689750"/>
            <a:ext cx="5601334" cy="44943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fld id="{17C257C2-8D60-4760-88CB-024AF3EEC641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475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257C2-8D60-4760-88CB-024AF3EEC641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5389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0" y="648000"/>
            <a:ext cx="9144000" cy="6228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3096000" y="2088000"/>
            <a:ext cx="5580000" cy="18000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en typ de titel van de presentatie</a:t>
            </a:r>
            <a:endParaRPr lang="nl-BE" dirty="0"/>
          </a:p>
        </p:txBody>
      </p:sp>
      <p:sp>
        <p:nvSpPr>
          <p:cNvPr id="10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096000" y="4193675"/>
            <a:ext cx="5580000" cy="10800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en typ de subtitel van de presentatie</a:t>
            </a:r>
            <a:endParaRPr lang="nl-BE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1800000"/>
            <a:ext cx="1840048" cy="4294442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83600" y="5706000"/>
            <a:ext cx="428400" cy="720000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2014732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2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0" y="648000"/>
            <a:ext cx="9144000" cy="6228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3096000" y="2088000"/>
            <a:ext cx="5580000" cy="18000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en typ de titel van de presentatie</a:t>
            </a:r>
            <a:endParaRPr lang="nl-BE" dirty="0"/>
          </a:p>
        </p:txBody>
      </p:sp>
      <p:sp>
        <p:nvSpPr>
          <p:cNvPr id="10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096000" y="4193675"/>
            <a:ext cx="5580000" cy="10800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en typ de subtitel van de presentatie</a:t>
            </a:r>
            <a:endParaRPr lang="nl-BE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1800000"/>
            <a:ext cx="1840048" cy="4294442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83600" y="5706000"/>
            <a:ext cx="428400" cy="720000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2014732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4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52BDEC"/>
                </a:solidFill>
              </a:defRPr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540000" y="1349999"/>
            <a:ext cx="8334000" cy="442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/>
            </a:lvl1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53669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0" y="0"/>
            <a:ext cx="9144000" cy="6372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3780000" y="2304000"/>
            <a:ext cx="5094000" cy="18002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en typ de titel van de sectie</a:t>
            </a:r>
            <a:endParaRPr lang="nl-BE" dirty="0"/>
          </a:p>
        </p:txBody>
      </p:sp>
      <p:sp>
        <p:nvSpPr>
          <p:cNvPr id="10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780000" y="4419108"/>
            <a:ext cx="5094000" cy="1080000"/>
          </a:xfrm>
        </p:spPr>
        <p:txBody>
          <a:bodyPr anchor="t" anchorCtr="0"/>
          <a:lstStyle>
            <a:lvl1pPr marL="0" indent="0" algn="l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en typ de subtitel van de sectie</a:t>
            </a:r>
            <a:endParaRPr lang="nl-BE" dirty="0"/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000" y="6048000"/>
            <a:ext cx="1512458" cy="540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0000"/>
            <a:ext cx="3300991" cy="320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90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540000" y="1350000"/>
            <a:ext cx="4038600" cy="4428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835400" y="1350000"/>
            <a:ext cx="4038600" cy="4428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5954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540000" y="1350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07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540000" y="1991922"/>
            <a:ext cx="4040188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435100" indent="-1800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24000" y="1350000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4000" y="1991922"/>
            <a:ext cx="4039200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584325" indent="-285750">
              <a:buFont typeface="Arial" pitchFamily="34" charset="0"/>
              <a:buChar char="-"/>
              <a:defRPr lang="nl-BE" sz="1600" kern="1200" dirty="0">
                <a:solidFill>
                  <a:srgbClr val="00407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32639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0134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1974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3008313" cy="895100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761909" y="540000"/>
            <a:ext cx="5105139" cy="5256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tabLst/>
              <a:defRPr sz="1600">
                <a:solidFill>
                  <a:srgbClr val="00407A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39552" y="1435101"/>
            <a:ext cx="3008313" cy="4356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5346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4788000"/>
            <a:ext cx="8334000" cy="540000"/>
          </a:xfrm>
        </p:spPr>
        <p:txBody>
          <a:bodyPr anchor="t" anchorCtr="0">
            <a:noAutofit/>
          </a:bodyPr>
          <a:lstStyle>
            <a:lvl1pPr algn="l">
              <a:defRPr sz="2000" b="1"/>
            </a:lvl1pPr>
          </a:lstStyle>
          <a:p>
            <a:r>
              <a:rPr lang="nl-NL" dirty="0"/>
              <a:t>Klik en typ de tekst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40000" y="540000"/>
            <a:ext cx="83340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40000" y="5445224"/>
            <a:ext cx="8334000" cy="36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566000" y="6048000"/>
            <a:ext cx="1980000" cy="288000"/>
          </a:xfrm>
        </p:spPr>
        <p:txBody>
          <a:bodyPr/>
          <a:lstStyle/>
          <a:p>
            <a:endParaRPr lang="nl-BE" dirty="0"/>
          </a:p>
        </p:txBody>
      </p:sp>
      <p:sp>
        <p:nvSpPr>
          <p:cNvPr id="9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40000" y="6048000"/>
            <a:ext cx="936000" cy="288000"/>
          </a:xfrm>
        </p:spPr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7348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52BDEC"/>
                </a:solidFill>
              </a:defRPr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idx="1" hasCustomPrompt="1"/>
          </p:nvPr>
        </p:nvSpPr>
        <p:spPr>
          <a:xfrm>
            <a:off x="540000" y="1349999"/>
            <a:ext cx="8334000" cy="442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/>
            </a:lvl1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1690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0" y="0"/>
            <a:ext cx="9144000" cy="6372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9" name="Titel 1"/>
          <p:cNvSpPr>
            <a:spLocks noGrp="1"/>
          </p:cNvSpPr>
          <p:nvPr>
            <p:ph type="ctrTitle" hasCustomPrompt="1"/>
          </p:nvPr>
        </p:nvSpPr>
        <p:spPr>
          <a:xfrm>
            <a:off x="3780000" y="2304000"/>
            <a:ext cx="5094000" cy="18002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en typ de titel van de sectie</a:t>
            </a:r>
            <a:endParaRPr lang="nl-BE" dirty="0"/>
          </a:p>
        </p:txBody>
      </p:sp>
      <p:sp>
        <p:nvSpPr>
          <p:cNvPr id="10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3780000" y="4419108"/>
            <a:ext cx="5094000" cy="1080000"/>
          </a:xfrm>
        </p:spPr>
        <p:txBody>
          <a:bodyPr anchor="t" anchorCtr="0"/>
          <a:lstStyle>
            <a:lvl1pPr marL="0" indent="0" algn="l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en typ de subtitel van de sectie</a:t>
            </a:r>
            <a:endParaRPr lang="nl-BE" dirty="0"/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000" y="6048000"/>
            <a:ext cx="1512458" cy="540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0000"/>
            <a:ext cx="3300991" cy="320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19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52BDEC"/>
                </a:solidFill>
              </a:defRPr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540000" y="1350000"/>
            <a:ext cx="4038600" cy="4428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835400" y="1350000"/>
            <a:ext cx="4038600" cy="4428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1435100" indent="-2286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803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540000" y="1350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07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540000" y="1991922"/>
            <a:ext cx="4040188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435100" indent="-180000">
              <a:buFont typeface="Arial" pitchFamily="34" charset="0"/>
              <a:buChar char="-"/>
              <a:defRPr sz="1600">
                <a:solidFill>
                  <a:srgbClr val="00407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24000" y="1350000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4000" y="1991922"/>
            <a:ext cx="4039200" cy="37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 marL="1584325" indent="-285750">
              <a:buFont typeface="Arial" pitchFamily="34" charset="0"/>
              <a:buChar char="-"/>
              <a:defRPr lang="nl-BE" sz="1600" kern="1200" dirty="0">
                <a:solidFill>
                  <a:srgbClr val="00407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3782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182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905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540000"/>
            <a:ext cx="3008313" cy="895100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761909" y="540000"/>
            <a:ext cx="5105139" cy="5256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 marL="1435100" indent="-228600">
              <a:buFont typeface="Arial" pitchFamily="34" charset="0"/>
              <a:buChar char="-"/>
              <a:tabLst/>
              <a:defRPr sz="1600">
                <a:solidFill>
                  <a:srgbClr val="00407A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39552" y="1435101"/>
            <a:ext cx="3008313" cy="4356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0635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40000" y="4788000"/>
            <a:ext cx="8334000" cy="540000"/>
          </a:xfrm>
        </p:spPr>
        <p:txBody>
          <a:bodyPr anchor="t" anchorCtr="0">
            <a:noAutofit/>
          </a:bodyPr>
          <a:lstStyle>
            <a:lvl1pPr algn="l">
              <a:defRPr sz="2000" b="1"/>
            </a:lvl1pPr>
          </a:lstStyle>
          <a:p>
            <a:r>
              <a:rPr lang="nl-NL" dirty="0"/>
              <a:t>Klik en typ de tekst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40000" y="540000"/>
            <a:ext cx="83340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540000" y="5445224"/>
            <a:ext cx="8334000" cy="360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en typ de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40000" y="6048000"/>
            <a:ext cx="936000" cy="288000"/>
          </a:xfrm>
        </p:spPr>
        <p:txBody>
          <a:bodyPr/>
          <a:lstStyle/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1566000" y="6048000"/>
            <a:ext cx="1980000" cy="288000"/>
          </a:xfrm>
        </p:spPr>
        <p:txBody>
          <a:bodyPr/>
          <a:lstStyle/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2426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8334000" cy="900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0000" y="1349999"/>
            <a:ext cx="8334000" cy="442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539552" y="6048000"/>
            <a:ext cx="936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66000" y="6048000"/>
            <a:ext cx="1980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3636000" y="6048000"/>
            <a:ext cx="936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0" y="6372000"/>
            <a:ext cx="9144000" cy="486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000" y="6048000"/>
            <a:ext cx="151245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1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709" r:id="rId2"/>
    <p:sldLayoutId id="2147483698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baseline="0">
          <a:solidFill>
            <a:srgbClr val="52BDE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60000" indent="-360000" algn="l" defTabSz="914400" rtl="0" eaLnBrk="1" latinLnBrk="0" hangingPunct="1">
        <a:spcBef>
          <a:spcPts val="580"/>
        </a:spcBef>
        <a:buSzPct val="110000"/>
        <a:buFont typeface="Arial" pitchFamily="34" charset="0"/>
        <a:buChar char="•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1pPr>
      <a:lvl2pPr marL="720000" indent="-360363" algn="l" defTabSz="914400" rtl="0" eaLnBrk="1" latinLnBrk="0" hangingPunct="1">
        <a:spcBef>
          <a:spcPts val="580"/>
        </a:spcBef>
        <a:buSzPct val="75000"/>
        <a:buFont typeface="Courier New" pitchFamily="49" charset="0"/>
        <a:buChar char="o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2pPr>
      <a:lvl3pPr marL="9900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3pPr>
      <a:lvl4pPr marL="1168400" indent="-180000" algn="l" defTabSz="914400" rtl="0" eaLnBrk="1" latinLnBrk="0" hangingPunct="1">
        <a:spcBef>
          <a:spcPts val="380"/>
        </a:spcBef>
        <a:buSzPct val="80000"/>
        <a:buFont typeface="Arial" pitchFamily="34" charset="0"/>
        <a:buChar char="•"/>
        <a:defRPr sz="16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4pPr>
      <a:lvl5pPr marL="1338263" indent="-179388" algn="l" defTabSz="914400" rtl="0" eaLnBrk="1" latinLnBrk="0" hangingPunct="1">
        <a:spcBef>
          <a:spcPts val="380"/>
        </a:spcBef>
        <a:buFont typeface="Arial" pitchFamily="34" charset="0"/>
        <a:buChar char="-"/>
        <a:defRPr lang="nl-BE" sz="1600" kern="1200" dirty="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4000"/>
            <a:ext cx="3240000" cy="2668236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40000" y="180000"/>
            <a:ext cx="8334000" cy="900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l-NL" dirty="0"/>
              <a:t>Klik en typ de titel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0000" y="1349999"/>
            <a:ext cx="8334000" cy="442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en typ de tekst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539552" y="6048000"/>
            <a:ext cx="936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DDCD72-59EE-436D-B435-201699A5BB49}" type="datetimeFigureOut">
              <a:rPr lang="nl-BE" smtClean="0"/>
              <a:pPr/>
              <a:t>21/10/2025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66000" y="6048000"/>
            <a:ext cx="1980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3636000" y="6048000"/>
            <a:ext cx="936000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rgbClr val="00407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5D8031-C8E5-48F8-A3B6-81643B27A3AF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0" y="6372000"/>
            <a:ext cx="9144000" cy="486000"/>
          </a:xfrm>
          <a:prstGeom prst="rect">
            <a:avLst/>
          </a:prstGeom>
          <a:gradFill flip="none" rotWithShape="1">
            <a:gsLst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16E8A"/>
              </a:gs>
              <a:gs pos="100000">
                <a:srgbClr val="177E9D"/>
              </a:gs>
              <a:gs pos="100000">
                <a:srgbClr val="116E8A"/>
              </a:gs>
              <a:gs pos="100000">
                <a:schemeClr val="accent1">
                  <a:tint val="44500"/>
                  <a:satMod val="160000"/>
                </a:schemeClr>
              </a:gs>
              <a:gs pos="0">
                <a:srgbClr val="1D8DB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000" y="6048000"/>
            <a:ext cx="151245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45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baseline="0">
          <a:solidFill>
            <a:srgbClr val="52BDE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60000" indent="-360000" algn="l" defTabSz="914400" rtl="0" eaLnBrk="1" latinLnBrk="0" hangingPunct="1">
        <a:spcBef>
          <a:spcPts val="580"/>
        </a:spcBef>
        <a:buSzPct val="110000"/>
        <a:buFont typeface="Arial" pitchFamily="34" charset="0"/>
        <a:buChar char="•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1pPr>
      <a:lvl2pPr marL="720000" indent="-360363" algn="l" defTabSz="914400" rtl="0" eaLnBrk="1" latinLnBrk="0" hangingPunct="1">
        <a:spcBef>
          <a:spcPts val="580"/>
        </a:spcBef>
        <a:buSzPct val="75000"/>
        <a:buFont typeface="Courier New" pitchFamily="49" charset="0"/>
        <a:buChar char="o"/>
        <a:defRPr sz="24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2pPr>
      <a:lvl3pPr marL="9900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3pPr>
      <a:lvl4pPr marL="1168400" indent="-180000" algn="l" defTabSz="914400" rtl="0" eaLnBrk="1" latinLnBrk="0" hangingPunct="1">
        <a:spcBef>
          <a:spcPts val="380"/>
        </a:spcBef>
        <a:buSzPct val="80000"/>
        <a:buFont typeface="Arial" pitchFamily="34" charset="0"/>
        <a:buChar char="•"/>
        <a:defRPr sz="1600" kern="120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4pPr>
      <a:lvl5pPr marL="1338263" indent="-179388" algn="l" defTabSz="914400" rtl="0" eaLnBrk="1" latinLnBrk="0" hangingPunct="1">
        <a:spcBef>
          <a:spcPts val="380"/>
        </a:spcBef>
        <a:buFont typeface="Arial" pitchFamily="34" charset="0"/>
        <a:buChar char="-"/>
        <a:defRPr lang="nl-BE" sz="1600" kern="1200" dirty="0">
          <a:solidFill>
            <a:srgbClr val="00407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lj.org/publications" TargetMode="External"/><Relationship Id="rId2" Type="http://schemas.openxmlformats.org/officeDocument/2006/relationships/hyperlink" Target="https://www.cplj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96000" y="3933256"/>
            <a:ext cx="5580000" cy="1800000"/>
          </a:xfrm>
        </p:spPr>
        <p:txBody>
          <a:bodyPr/>
          <a:lstStyle/>
          <a:p>
            <a:r>
              <a:rPr lang="en-US" sz="3000" dirty="0"/>
              <a:t>Comparative legal research</a:t>
            </a:r>
            <a:br>
              <a:rPr lang="en-US" sz="3000" dirty="0"/>
            </a:br>
            <a:br>
              <a:rPr lang="en-US" sz="3000" dirty="0"/>
            </a:br>
            <a:br>
              <a:rPr lang="nl-BE" sz="3000" dirty="0"/>
            </a:br>
            <a:br>
              <a:rPr lang="nl-BE" sz="2500" dirty="0"/>
            </a:br>
            <a:br>
              <a:rPr lang="nl-BE" sz="2000" dirty="0"/>
            </a:br>
            <a:br>
              <a:rPr lang="nl-BE" sz="2000" dirty="0"/>
            </a:br>
            <a:r>
              <a:rPr lang="nl-BE" sz="2000" dirty="0"/>
              <a:t>Prof. dr. mr. Stefaan Voet</a:t>
            </a:r>
            <a:br>
              <a:rPr lang="nl-BE" sz="2000" dirty="0"/>
            </a:br>
            <a:r>
              <a:rPr lang="nl-BE" sz="2000" dirty="0"/>
              <a:t>KU Leuven </a:t>
            </a:r>
            <a:br>
              <a:rPr lang="nl-BE" sz="2000" dirty="0"/>
            </a:b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246407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CF181-A37C-37B0-D9B6-A0E0EFA96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59F4316E-E394-DC80-9E73-1A09F5A8E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dirty="0"/>
              <a:t>Process?</a:t>
            </a:r>
          </a:p>
          <a:p>
            <a:pPr marL="0" indent="0" algn="ctr">
              <a:buNone/>
            </a:pPr>
            <a:endParaRPr lang="en-US" altLang="nl-BE" dirty="0"/>
          </a:p>
          <a:p>
            <a:r>
              <a:rPr lang="en-US" altLang="nl-BE" dirty="0"/>
              <a:t>concrete questions</a:t>
            </a:r>
          </a:p>
          <a:p>
            <a:endParaRPr lang="en-US" altLang="nl-BE" dirty="0"/>
          </a:p>
          <a:p>
            <a:r>
              <a:rPr lang="en-US" altLang="nl-BE" dirty="0"/>
              <a:t>how are the systems similar/different?</a:t>
            </a:r>
          </a:p>
          <a:p>
            <a:r>
              <a:rPr lang="en-US" altLang="nl-BE" dirty="0"/>
              <a:t>is the similarity/difference based on words or context or else?</a:t>
            </a:r>
          </a:p>
          <a:p>
            <a:r>
              <a:rPr lang="en-US" altLang="nl-BE" dirty="0"/>
              <a:t>what is the concrete meaning of the difference/similarity?</a:t>
            </a:r>
          </a:p>
          <a:p>
            <a:r>
              <a:rPr lang="en-US" altLang="nl-BE" dirty="0"/>
              <a:t>what does the similarity/difference reveal?</a:t>
            </a:r>
          </a:p>
          <a:p>
            <a:r>
              <a:rPr lang="en-US" altLang="nl-BE" dirty="0"/>
              <a:t>why is there this difference/similarity?</a:t>
            </a:r>
          </a:p>
          <a:p>
            <a:r>
              <a:rPr lang="en-US" altLang="nl-BE" dirty="0"/>
              <a:t>is there something in the other system that can improve ours?</a:t>
            </a:r>
          </a:p>
          <a:p>
            <a:r>
              <a:rPr lang="en-US" altLang="nl-BE" dirty="0"/>
              <a:t>is your system effective?</a:t>
            </a:r>
          </a:p>
          <a:p>
            <a:endParaRPr lang="en-US" altLang="nl-BE" sz="2500" dirty="0"/>
          </a:p>
          <a:p>
            <a:endParaRPr lang="en-US" altLang="nl-BE" sz="2500" dirty="0"/>
          </a:p>
          <a:p>
            <a:endParaRPr lang="en-US" altLang="nl-BE" sz="2500" dirty="0"/>
          </a:p>
          <a:p>
            <a:pPr lvl="1"/>
            <a:endParaRPr lang="en-US" altLang="nl-BE" sz="2500" dirty="0"/>
          </a:p>
          <a:p>
            <a:pPr lvl="1"/>
            <a:endParaRPr lang="en-US" altLang="nl-BE" sz="2500" dirty="0"/>
          </a:p>
          <a:p>
            <a:endParaRPr lang="en-US" altLang="nl-BE" sz="2500" dirty="0"/>
          </a:p>
        </p:txBody>
      </p:sp>
    </p:spTree>
    <p:extLst>
      <p:ext uri="{BB962C8B-B14F-4D97-AF65-F5344CB8AC3E}">
        <p14:creationId xmlns:p14="http://schemas.microsoft.com/office/powerpoint/2010/main" val="243105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6052FA-040C-75D1-583F-9DE74B888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dirty="0"/>
              <a:t>	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800" dirty="0"/>
              <a:t>Dr Magdalena Tulibacka (she/her/hers)</a:t>
            </a:r>
          </a:p>
          <a:p>
            <a:pPr marL="0" indent="0" algn="r">
              <a:buNone/>
            </a:pPr>
            <a:r>
              <a:rPr lang="en-US" sz="1800" dirty="0"/>
              <a:t>Director of the Center of International and Comparative Law,</a:t>
            </a:r>
          </a:p>
          <a:p>
            <a:pPr marL="0" indent="0" algn="r">
              <a:buNone/>
            </a:pPr>
            <a:r>
              <a:rPr lang="en-US" sz="1800" dirty="0"/>
              <a:t>Visiting Assistant Professor of Practice </a:t>
            </a:r>
          </a:p>
          <a:p>
            <a:pPr marL="0" indent="0" algn="r">
              <a:buNone/>
            </a:pPr>
            <a:r>
              <a:rPr lang="en-US" sz="1800" dirty="0"/>
              <a:t>Emory Law School </a:t>
            </a: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38811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4DFDB-C6C7-1499-6AC7-B1D6DF1F0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Case </a:t>
            </a:r>
            <a:r>
              <a:rPr lang="pl-PL" dirty="0" err="1"/>
              <a:t>study</a:t>
            </a:r>
            <a:r>
              <a:rPr lang="pl-PL" dirty="0"/>
              <a:t> – </a:t>
            </a:r>
            <a:r>
              <a:rPr lang="pl-PL" i="1" dirty="0" err="1"/>
              <a:t>Due</a:t>
            </a:r>
            <a:r>
              <a:rPr lang="pl-PL" i="1" dirty="0"/>
              <a:t> </a:t>
            </a:r>
            <a:r>
              <a:rPr lang="pl-PL" i="1" dirty="0" err="1"/>
              <a:t>Process</a:t>
            </a:r>
            <a:endParaRPr lang="pl-PL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82328-9785-5141-4EF0-CE0B3B8B9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Civil</a:t>
            </a:r>
            <a:r>
              <a:rPr lang="pl-PL" dirty="0"/>
              <a:t> </a:t>
            </a:r>
            <a:r>
              <a:rPr lang="pl-PL" dirty="0" err="1"/>
              <a:t>Procedure</a:t>
            </a:r>
            <a:r>
              <a:rPr lang="pl-PL" dirty="0"/>
              <a:t> Law and </a:t>
            </a:r>
            <a:r>
              <a:rPr lang="pl-PL" dirty="0" err="1"/>
              <a:t>Justice</a:t>
            </a:r>
            <a:r>
              <a:rPr lang="pl-PL" dirty="0"/>
              <a:t> Project (Max </a:t>
            </a:r>
            <a:r>
              <a:rPr lang="pl-PL" dirty="0" err="1"/>
              <a:t>Plank</a:t>
            </a:r>
            <a:r>
              <a:rPr lang="pl-PL" dirty="0"/>
              <a:t> </a:t>
            </a:r>
            <a:r>
              <a:rPr lang="pl-PL" dirty="0" err="1"/>
              <a:t>Institute</a:t>
            </a:r>
            <a:r>
              <a:rPr lang="pl-PL" dirty="0"/>
              <a:t>, </a:t>
            </a:r>
            <a:r>
              <a:rPr lang="pl-PL" dirty="0" err="1"/>
              <a:t>Luxembourg</a:t>
            </a:r>
            <a:r>
              <a:rPr lang="pl-PL" dirty="0"/>
              <a:t>)</a:t>
            </a:r>
          </a:p>
          <a:p>
            <a:r>
              <a:rPr lang="pl-PL" dirty="0">
                <a:hlinkClick r:id="rId2"/>
              </a:rPr>
              <a:t>https://www.cplj.org</a:t>
            </a:r>
            <a:r>
              <a:rPr lang="pl-PL" dirty="0"/>
              <a:t> </a:t>
            </a:r>
          </a:p>
          <a:p>
            <a:r>
              <a:rPr lang="pl-PL" dirty="0"/>
              <a:t>General design of the </a:t>
            </a:r>
            <a:r>
              <a:rPr lang="pl-PL" dirty="0" err="1"/>
              <a:t>project</a:t>
            </a:r>
            <a:r>
              <a:rPr lang="pl-PL" dirty="0"/>
              <a:t> – </a:t>
            </a:r>
            <a:r>
              <a:rPr lang="pl-PL" dirty="0" err="1"/>
              <a:t>following</a:t>
            </a:r>
            <a:r>
              <a:rPr lang="pl-PL" dirty="0"/>
              <a:t> </a:t>
            </a:r>
            <a:r>
              <a:rPr lang="pl-PL" dirty="0" err="1"/>
              <a:t>civil</a:t>
            </a:r>
            <a:r>
              <a:rPr lang="pl-PL" dirty="0"/>
              <a:t> </a:t>
            </a:r>
            <a:r>
              <a:rPr lang="pl-PL" dirty="0" err="1"/>
              <a:t>procedure</a:t>
            </a:r>
            <a:r>
              <a:rPr lang="pl-PL" dirty="0"/>
              <a:t>  and </a:t>
            </a:r>
            <a:r>
              <a:rPr lang="pl-PL" dirty="0" err="1"/>
              <a:t>justice</a:t>
            </a:r>
            <a:r>
              <a:rPr lang="pl-PL" dirty="0"/>
              <a:t> </a:t>
            </a:r>
            <a:r>
              <a:rPr lang="pl-PL" dirty="0" err="1"/>
              <a:t>cannon</a:t>
            </a:r>
            <a:r>
              <a:rPr lang="pl-PL" dirty="0"/>
              <a:t>, but </a:t>
            </a:r>
            <a:r>
              <a:rPr lang="pl-PL" dirty="0" err="1"/>
              <a:t>also</a:t>
            </a:r>
            <a:r>
              <a:rPr lang="pl-PL" dirty="0"/>
              <a:t> </a:t>
            </a:r>
            <a:r>
              <a:rPr lang="pl-PL" dirty="0" err="1"/>
              <a:t>observing</a:t>
            </a:r>
            <a:r>
              <a:rPr lang="pl-PL" dirty="0"/>
              <a:t> </a:t>
            </a:r>
            <a:r>
              <a:rPr lang="pl-PL" dirty="0" err="1"/>
              <a:t>global</a:t>
            </a:r>
            <a:r>
              <a:rPr lang="pl-PL" dirty="0"/>
              <a:t> </a:t>
            </a:r>
            <a:r>
              <a:rPr lang="pl-PL" dirty="0" err="1"/>
              <a:t>developments</a:t>
            </a:r>
            <a:r>
              <a:rPr lang="pl-PL" dirty="0"/>
              <a:t> – </a:t>
            </a:r>
            <a:r>
              <a:rPr lang="pl-PL" dirty="0" err="1"/>
              <a:t>Thus</a:t>
            </a:r>
            <a:r>
              <a:rPr lang="pl-PL" dirty="0"/>
              <a:t> the </a:t>
            </a:r>
            <a:r>
              <a:rPr lang="pl-PL" dirty="0" err="1"/>
              <a:t>structure</a:t>
            </a:r>
            <a:r>
              <a:rPr lang="pl-PL" dirty="0"/>
              <a:t> of the </a:t>
            </a:r>
            <a:r>
              <a:rPr lang="pl-PL" dirty="0" err="1"/>
              <a:t>chapters</a:t>
            </a:r>
            <a:r>
              <a:rPr lang="pl-PL" dirty="0"/>
              <a:t>: </a:t>
            </a:r>
            <a:r>
              <a:rPr lang="pl-PL" dirty="0">
                <a:hlinkClick r:id="rId3"/>
              </a:rPr>
              <a:t>https://www.cplj.org/publications</a:t>
            </a:r>
            <a:r>
              <a:rPr lang="pl-PL" dirty="0"/>
              <a:t> </a:t>
            </a:r>
          </a:p>
          <a:p>
            <a:r>
              <a:rPr lang="pl-PL" dirty="0" err="1"/>
              <a:t>Chapter</a:t>
            </a:r>
            <a:r>
              <a:rPr lang="pl-PL" dirty="0"/>
              <a:t> 4 – from the </a:t>
            </a:r>
            <a:r>
              <a:rPr lang="pl-PL" dirty="0" err="1"/>
              <a:t>original</a:t>
            </a:r>
            <a:r>
              <a:rPr lang="pl-PL" dirty="0"/>
              <a:t> design idea of ‚</a:t>
            </a:r>
            <a:r>
              <a:rPr lang="pl-PL" dirty="0" err="1"/>
              <a:t>due</a:t>
            </a:r>
            <a:r>
              <a:rPr lang="pl-PL" dirty="0"/>
              <a:t> proces’, </a:t>
            </a:r>
            <a:r>
              <a:rPr lang="pl-PL" dirty="0" err="1"/>
              <a:t>through</a:t>
            </a:r>
            <a:r>
              <a:rPr lang="pl-PL" dirty="0"/>
              <a:t> the </a:t>
            </a:r>
            <a:r>
              <a:rPr lang="pl-PL" dirty="0" err="1"/>
              <a:t>constitutionalization</a:t>
            </a:r>
            <a:r>
              <a:rPr lang="pl-PL" dirty="0"/>
              <a:t> and </a:t>
            </a:r>
            <a:r>
              <a:rPr lang="pl-PL" dirty="0" err="1"/>
              <a:t>fundamentalization</a:t>
            </a:r>
            <a:r>
              <a:rPr lang="pl-PL" dirty="0"/>
              <a:t> </a:t>
            </a:r>
            <a:r>
              <a:rPr lang="pl-PL" dirty="0" err="1"/>
              <a:t>approach</a:t>
            </a:r>
            <a:r>
              <a:rPr lang="pl-PL" dirty="0"/>
              <a:t>, to the </a:t>
            </a:r>
            <a:r>
              <a:rPr lang="pl-PL" dirty="0" err="1"/>
              <a:t>unpacking</a:t>
            </a:r>
            <a:r>
              <a:rPr lang="pl-PL" dirty="0"/>
              <a:t> of ‚</a:t>
            </a:r>
            <a:r>
              <a:rPr lang="pl-PL" dirty="0" err="1"/>
              <a:t>due</a:t>
            </a:r>
            <a:r>
              <a:rPr lang="pl-PL" dirty="0"/>
              <a:t> </a:t>
            </a:r>
            <a:r>
              <a:rPr lang="pl-PL" dirty="0" err="1"/>
              <a:t>process</a:t>
            </a:r>
            <a:r>
              <a:rPr lang="pl-PL" dirty="0"/>
              <a:t>’. </a:t>
            </a:r>
          </a:p>
        </p:txBody>
      </p:sp>
    </p:spTree>
    <p:extLst>
      <p:ext uri="{BB962C8B-B14F-4D97-AF65-F5344CB8AC3E}">
        <p14:creationId xmlns:p14="http://schemas.microsoft.com/office/powerpoint/2010/main" val="3132366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222CA-FADB-6AED-4128-6C4F3D47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Desperately</a:t>
            </a:r>
            <a:r>
              <a:rPr lang="pl-PL" dirty="0"/>
              <a:t> </a:t>
            </a:r>
            <a:r>
              <a:rPr lang="pl-PL" dirty="0" err="1"/>
              <a:t>seeking</a:t>
            </a:r>
            <a:r>
              <a:rPr lang="pl-PL" dirty="0"/>
              <a:t> … </a:t>
            </a:r>
            <a:r>
              <a:rPr lang="pl-PL" dirty="0" err="1"/>
              <a:t>due</a:t>
            </a:r>
            <a:r>
              <a:rPr lang="pl-PL" dirty="0"/>
              <a:t> proces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93465-802C-173E-6FA7-537B08652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Due</a:t>
            </a:r>
            <a:r>
              <a:rPr lang="pl-PL" dirty="0"/>
              <a:t> proces, fair </a:t>
            </a:r>
            <a:r>
              <a:rPr lang="pl-PL" dirty="0" err="1"/>
              <a:t>trial</a:t>
            </a:r>
            <a:r>
              <a:rPr lang="pl-PL" dirty="0"/>
              <a:t>,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access</a:t>
            </a:r>
            <a:r>
              <a:rPr lang="pl-PL" dirty="0"/>
              <a:t> to </a:t>
            </a:r>
            <a:r>
              <a:rPr lang="pl-PL" dirty="0" err="1"/>
              <a:t>justice</a:t>
            </a:r>
            <a:r>
              <a:rPr lang="pl-PL" dirty="0"/>
              <a:t>? How to </a:t>
            </a:r>
            <a:r>
              <a:rPr lang="pl-PL" dirty="0" err="1"/>
              <a:t>reconcile</a:t>
            </a:r>
            <a:r>
              <a:rPr lang="pl-PL" dirty="0"/>
              <a:t> </a:t>
            </a:r>
            <a:r>
              <a:rPr lang="pl-PL" dirty="0" err="1"/>
              <a:t>different</a:t>
            </a:r>
            <a:r>
              <a:rPr lang="pl-PL" dirty="0"/>
              <a:t> </a:t>
            </a:r>
            <a:r>
              <a:rPr lang="pl-PL" dirty="0" err="1"/>
              <a:t>approaches</a:t>
            </a:r>
            <a:r>
              <a:rPr lang="pl-PL" dirty="0"/>
              <a:t> and </a:t>
            </a:r>
            <a:r>
              <a:rPr lang="pl-PL" dirty="0" err="1"/>
              <a:t>combine</a:t>
            </a:r>
            <a:r>
              <a:rPr lang="pl-PL" dirty="0"/>
              <a:t> </a:t>
            </a:r>
            <a:r>
              <a:rPr lang="pl-PL" dirty="0" err="1"/>
              <a:t>them</a:t>
            </a:r>
            <a:r>
              <a:rPr lang="pl-PL" dirty="0"/>
              <a:t> </a:t>
            </a:r>
            <a:r>
              <a:rPr lang="pl-PL" dirty="0" err="1"/>
              <a:t>into</a:t>
            </a:r>
            <a:r>
              <a:rPr lang="pl-PL" dirty="0"/>
              <a:t> a </a:t>
            </a:r>
            <a:r>
              <a:rPr lang="pl-PL" dirty="0" err="1"/>
              <a:t>coherent</a:t>
            </a:r>
            <a:r>
              <a:rPr lang="pl-PL" dirty="0"/>
              <a:t> </a:t>
            </a:r>
            <a:r>
              <a:rPr lang="pl-PL" dirty="0" err="1"/>
              <a:t>conceptual</a:t>
            </a:r>
            <a:r>
              <a:rPr lang="pl-PL" dirty="0"/>
              <a:t> </a:t>
            </a:r>
            <a:r>
              <a:rPr lang="pl-PL" dirty="0" err="1"/>
              <a:t>framework</a:t>
            </a:r>
            <a:r>
              <a:rPr lang="pl-PL" dirty="0"/>
              <a:t> of a </a:t>
            </a:r>
            <a:r>
              <a:rPr lang="pl-PL" dirty="0" err="1"/>
              <a:t>comparative</a:t>
            </a:r>
            <a:r>
              <a:rPr lang="pl-PL" dirty="0"/>
              <a:t> </a:t>
            </a:r>
            <a:r>
              <a:rPr lang="pl-PL" dirty="0" err="1"/>
              <a:t>project</a:t>
            </a:r>
            <a:r>
              <a:rPr lang="pl-PL" dirty="0"/>
              <a:t>?</a:t>
            </a:r>
          </a:p>
          <a:p>
            <a:r>
              <a:rPr lang="pl-PL" dirty="0"/>
              <a:t>A </a:t>
            </a:r>
            <a:r>
              <a:rPr lang="pl-PL" dirty="0" err="1"/>
              <a:t>thorough</a:t>
            </a:r>
            <a:r>
              <a:rPr lang="pl-PL" dirty="0"/>
              <a:t> </a:t>
            </a:r>
            <a:r>
              <a:rPr lang="pl-PL" dirty="0" err="1"/>
              <a:t>inquiry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needed</a:t>
            </a:r>
            <a:r>
              <a:rPr lang="pl-PL" dirty="0"/>
              <a:t> in order to </a:t>
            </a:r>
            <a:r>
              <a:rPr lang="pl-PL" dirty="0" err="1"/>
              <a:t>assess</a:t>
            </a:r>
            <a:r>
              <a:rPr lang="pl-PL" dirty="0"/>
              <a:t> the </a:t>
            </a:r>
            <a:r>
              <a:rPr lang="pl-PL" dirty="0" err="1"/>
              <a:t>exact</a:t>
            </a:r>
            <a:r>
              <a:rPr lang="pl-PL" dirty="0"/>
              <a:t> </a:t>
            </a:r>
            <a:r>
              <a:rPr lang="pl-PL" dirty="0" err="1"/>
              <a:t>scope</a:t>
            </a:r>
            <a:r>
              <a:rPr lang="pl-PL" dirty="0"/>
              <a:t> of the </a:t>
            </a:r>
            <a:r>
              <a:rPr lang="pl-PL" dirty="0" err="1"/>
              <a:t>main</a:t>
            </a:r>
            <a:r>
              <a:rPr lang="pl-PL" dirty="0"/>
              <a:t> </a:t>
            </a:r>
            <a:r>
              <a:rPr lang="pl-PL" dirty="0" err="1"/>
              <a:t>subject</a:t>
            </a:r>
            <a:r>
              <a:rPr lang="pl-PL" dirty="0"/>
              <a:t> of </a:t>
            </a:r>
            <a:r>
              <a:rPr lang="pl-PL" dirty="0" err="1"/>
              <a:t>research</a:t>
            </a:r>
            <a:r>
              <a:rPr lang="pl-PL" dirty="0"/>
              <a:t>. </a:t>
            </a:r>
          </a:p>
          <a:p>
            <a:r>
              <a:rPr lang="pl-PL" dirty="0"/>
              <a:t>Be </a:t>
            </a:r>
            <a:r>
              <a:rPr lang="pl-PL" dirty="0" err="1"/>
              <a:t>descriptive</a:t>
            </a:r>
            <a:r>
              <a:rPr lang="pl-PL" dirty="0"/>
              <a:t>! Do not </a:t>
            </a:r>
            <a:r>
              <a:rPr lang="pl-PL" dirty="0" err="1"/>
              <a:t>try</a:t>
            </a:r>
            <a:r>
              <a:rPr lang="pl-PL" dirty="0"/>
              <a:t> to </a:t>
            </a:r>
            <a:r>
              <a:rPr lang="pl-PL" dirty="0" err="1"/>
              <a:t>find</a:t>
            </a:r>
            <a:r>
              <a:rPr lang="pl-PL" dirty="0"/>
              <a:t> one </a:t>
            </a:r>
            <a:r>
              <a:rPr lang="pl-PL" dirty="0" err="1"/>
              <a:t>concept</a:t>
            </a:r>
            <a:r>
              <a:rPr lang="pl-PL" dirty="0"/>
              <a:t> </a:t>
            </a:r>
            <a:r>
              <a:rPr lang="pl-PL" dirty="0" err="1"/>
              <a:t>where</a:t>
            </a:r>
            <a:r>
              <a:rPr lang="pl-PL" dirty="0"/>
              <a:t> the </a:t>
            </a:r>
            <a:r>
              <a:rPr lang="pl-PL" dirty="0" err="1"/>
              <a:t>phenomenon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complex</a:t>
            </a:r>
            <a:r>
              <a:rPr lang="pl-PL" dirty="0"/>
              <a:t> and </a:t>
            </a:r>
            <a:r>
              <a:rPr lang="pl-PL" dirty="0" err="1"/>
              <a:t>its</a:t>
            </a:r>
            <a:r>
              <a:rPr lang="pl-PL" dirty="0"/>
              <a:t> </a:t>
            </a:r>
            <a:r>
              <a:rPr lang="pl-PL" dirty="0" err="1"/>
              <a:t>understanding</a:t>
            </a:r>
            <a:r>
              <a:rPr lang="pl-PL" dirty="0"/>
              <a:t> </a:t>
            </a:r>
            <a:r>
              <a:rPr lang="pl-PL" dirty="0" err="1"/>
              <a:t>differs</a:t>
            </a:r>
            <a:r>
              <a:rPr lang="pl-PL" dirty="0"/>
              <a:t> on the </a:t>
            </a:r>
            <a:r>
              <a:rPr lang="pl-PL" dirty="0" err="1"/>
              <a:t>national</a:t>
            </a:r>
            <a:r>
              <a:rPr lang="pl-PL" dirty="0"/>
              <a:t> </a:t>
            </a:r>
            <a:r>
              <a:rPr lang="pl-PL" dirty="0" err="1"/>
              <a:t>level</a:t>
            </a:r>
            <a:r>
              <a:rPr lang="pl-PL" dirty="0"/>
              <a:t>. </a:t>
            </a:r>
          </a:p>
          <a:p>
            <a:r>
              <a:rPr lang="pl-PL" dirty="0"/>
              <a:t>Do not </a:t>
            </a:r>
            <a:r>
              <a:rPr lang="pl-PL" dirty="0" err="1"/>
              <a:t>get</a:t>
            </a:r>
            <a:r>
              <a:rPr lang="pl-PL" dirty="0"/>
              <a:t> </a:t>
            </a:r>
            <a:r>
              <a:rPr lang="pl-PL" dirty="0" err="1"/>
              <a:t>lost</a:t>
            </a:r>
            <a:r>
              <a:rPr lang="pl-PL" dirty="0"/>
              <a:t> in </a:t>
            </a:r>
            <a:r>
              <a:rPr lang="pl-PL" dirty="0" err="1"/>
              <a:t>translation</a:t>
            </a:r>
            <a:r>
              <a:rPr lang="pl-PL" dirty="0"/>
              <a:t>. </a:t>
            </a:r>
          </a:p>
          <a:p>
            <a:r>
              <a:rPr lang="pl-PL" dirty="0" err="1"/>
              <a:t>Context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everything</a:t>
            </a:r>
            <a:r>
              <a:rPr lang="pl-PL" dirty="0"/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505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unny camel Photos - Download Free High ...">
            <a:extLst>
              <a:ext uri="{FF2B5EF4-FFF2-40B4-BE49-F238E27FC236}">
                <a16:creationId xmlns:a16="http://schemas.microsoft.com/office/drawing/2014/main" id="{30053E7A-FABD-3632-3F32-2C7E7A384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12776"/>
            <a:ext cx="5205203" cy="346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652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en Belgische vertegenwoordigende ...">
            <a:extLst>
              <a:ext uri="{FF2B5EF4-FFF2-40B4-BE49-F238E27FC236}">
                <a16:creationId xmlns:a16="http://schemas.microsoft.com/office/drawing/2014/main" id="{0508C55C-DBB2-2429-50B3-629252657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12776"/>
            <a:ext cx="2529286" cy="381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73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r>
              <a:rPr lang="en-US" altLang="nl-BE" sz="2100" dirty="0"/>
              <a:t>comparing legal systems or laws within them</a:t>
            </a:r>
          </a:p>
          <a:p>
            <a:r>
              <a:rPr lang="en-US" altLang="nl-BE" sz="2100" dirty="0"/>
              <a:t>to find, describe and understand:</a:t>
            </a:r>
          </a:p>
          <a:p>
            <a:pPr lvl="1"/>
            <a:r>
              <a:rPr lang="en-US" altLang="nl-BE" sz="2100" dirty="0"/>
              <a:t>similarities </a:t>
            </a:r>
          </a:p>
          <a:p>
            <a:pPr lvl="1"/>
            <a:r>
              <a:rPr lang="en-US" altLang="nl-BE" sz="2100" dirty="0"/>
              <a:t>differences</a:t>
            </a:r>
          </a:p>
          <a:p>
            <a:pPr lvl="1"/>
            <a:r>
              <a:rPr lang="en-US" altLang="nl-BE" sz="2100" dirty="0"/>
              <a:t>(so more than description)</a:t>
            </a:r>
          </a:p>
          <a:p>
            <a:r>
              <a:rPr lang="en-US" altLang="nl-BE" sz="2100" dirty="0"/>
              <a:t>evaluating </a:t>
            </a:r>
          </a:p>
          <a:p>
            <a:pPr lvl="1"/>
            <a:r>
              <a:rPr lang="en-US" altLang="nl-BE" sz="2100" dirty="0"/>
              <a:t>institutions</a:t>
            </a:r>
          </a:p>
          <a:p>
            <a:pPr lvl="1"/>
            <a:r>
              <a:rPr lang="en-US" altLang="nl-BE" sz="2100" dirty="0"/>
              <a:t>legal rules </a:t>
            </a:r>
          </a:p>
          <a:p>
            <a:pPr lvl="1"/>
            <a:r>
              <a:rPr lang="en-US" altLang="nl-BE" sz="2100" dirty="0"/>
              <a:t>procedures </a:t>
            </a:r>
          </a:p>
          <a:p>
            <a:r>
              <a:rPr lang="en-US" altLang="nl-BE" sz="2100" dirty="0"/>
              <a:t>external comparison of different legal systems </a:t>
            </a:r>
          </a:p>
          <a:p>
            <a:r>
              <a:rPr lang="en-US" altLang="nl-BE" sz="2100" dirty="0"/>
              <a:t>internal comparison within the same national legal system</a:t>
            </a:r>
          </a:p>
          <a:p>
            <a:r>
              <a:rPr lang="en-US" altLang="nl-BE" sz="2100" dirty="0"/>
              <a:t>in space (class actions in Belgium versus class actions in Poland)</a:t>
            </a:r>
          </a:p>
          <a:p>
            <a:r>
              <a:rPr lang="en-US" altLang="nl-BE" sz="2100" dirty="0"/>
              <a:t>in time (collective actions in Belgium before and after the 2014 Consumer Class Action Act)</a:t>
            </a:r>
            <a:endParaRPr lang="nl-BE" altLang="nl-BE" sz="2100" dirty="0"/>
          </a:p>
        </p:txBody>
      </p:sp>
    </p:spTree>
    <p:extLst>
      <p:ext uri="{BB962C8B-B14F-4D97-AF65-F5344CB8AC3E}">
        <p14:creationId xmlns:p14="http://schemas.microsoft.com/office/powerpoint/2010/main" val="398949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3C6B1-7044-88E5-638B-792ED816C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8250C8CB-CC19-40B5-31D1-D9DD0B31D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sz="2500" dirty="0"/>
              <a:t>What do you compare?</a:t>
            </a:r>
          </a:p>
          <a:p>
            <a:pPr marL="0" indent="0" algn="ctr">
              <a:buNone/>
            </a:pPr>
            <a:endParaRPr lang="en-US" altLang="nl-BE" sz="2500" dirty="0"/>
          </a:p>
          <a:p>
            <a:r>
              <a:rPr lang="en-US" altLang="nl-BE" sz="2500" dirty="0"/>
              <a:t>legislation / laws</a:t>
            </a:r>
          </a:p>
          <a:p>
            <a:r>
              <a:rPr lang="en-US" altLang="nl-BE" sz="2500" dirty="0"/>
              <a:t>case law (judicial decisions)</a:t>
            </a:r>
          </a:p>
          <a:p>
            <a:r>
              <a:rPr lang="en-US" altLang="nl-BE" sz="2500" dirty="0"/>
              <a:t>socio-economic / historical context</a:t>
            </a:r>
          </a:p>
          <a:p>
            <a:endParaRPr lang="en-US" altLang="nl-BE" sz="2500" dirty="0"/>
          </a:p>
          <a:p>
            <a:r>
              <a:rPr lang="en-US" altLang="nl-BE" sz="2500" dirty="0"/>
              <a:t>written</a:t>
            </a:r>
          </a:p>
          <a:p>
            <a:r>
              <a:rPr lang="en-US" altLang="nl-BE" sz="2500" dirty="0"/>
              <a:t>not written (legal culture)</a:t>
            </a:r>
          </a:p>
          <a:p>
            <a:endParaRPr lang="en-US" altLang="nl-BE" sz="2100" dirty="0"/>
          </a:p>
          <a:p>
            <a:endParaRPr lang="en-US" altLang="nl-BE" sz="2100" dirty="0"/>
          </a:p>
        </p:txBody>
      </p:sp>
    </p:spTree>
    <p:extLst>
      <p:ext uri="{BB962C8B-B14F-4D97-AF65-F5344CB8AC3E}">
        <p14:creationId xmlns:p14="http://schemas.microsoft.com/office/powerpoint/2010/main" val="174192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B9111-D532-8585-F736-64A1194F7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FDE072C8-2231-92CA-2C95-1D9F247C7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sz="2500" dirty="0"/>
              <a:t>Goals?</a:t>
            </a:r>
          </a:p>
          <a:p>
            <a:pPr marL="0" indent="0" algn="ctr">
              <a:buNone/>
            </a:pPr>
            <a:endParaRPr lang="en-US" altLang="nl-BE" sz="2500" dirty="0"/>
          </a:p>
          <a:p>
            <a:r>
              <a:rPr lang="en-US" altLang="nl-BE" sz="2500" dirty="0"/>
              <a:t>contributing to your own legal system:</a:t>
            </a:r>
          </a:p>
          <a:p>
            <a:pPr lvl="1"/>
            <a:r>
              <a:rPr lang="en-US" altLang="nl-BE" sz="2500" dirty="0"/>
              <a:t>understanding it</a:t>
            </a:r>
          </a:p>
          <a:p>
            <a:pPr lvl="1"/>
            <a:r>
              <a:rPr lang="en-US" altLang="nl-BE" sz="2500" dirty="0"/>
              <a:t>improving it</a:t>
            </a:r>
          </a:p>
          <a:p>
            <a:endParaRPr lang="en-US" altLang="nl-BE" sz="2500" dirty="0"/>
          </a:p>
          <a:p>
            <a:r>
              <a:rPr lang="en-US" altLang="nl-BE" sz="2500" dirty="0"/>
              <a:t>understanding foreign law and culture and better understanding your own culture</a:t>
            </a:r>
          </a:p>
          <a:p>
            <a:endParaRPr lang="en-US" altLang="nl-BE" sz="2500" dirty="0"/>
          </a:p>
          <a:p>
            <a:r>
              <a:rPr lang="en-US" altLang="nl-BE" sz="2500" dirty="0"/>
              <a:t>harmonization of law (e.g. EU)</a:t>
            </a:r>
          </a:p>
        </p:txBody>
      </p:sp>
    </p:spTree>
    <p:extLst>
      <p:ext uri="{BB962C8B-B14F-4D97-AF65-F5344CB8AC3E}">
        <p14:creationId xmlns:p14="http://schemas.microsoft.com/office/powerpoint/2010/main" val="267539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7FBB7-AC3C-0B8F-6903-B7E1F8294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AFF5C8BA-317B-1D92-A090-9FE0467E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dirty="0"/>
              <a:t>Which legal systems?</a:t>
            </a:r>
          </a:p>
          <a:p>
            <a:pPr marL="0" indent="0" algn="ctr">
              <a:buNone/>
            </a:pPr>
            <a:endParaRPr lang="en-US" altLang="nl-BE" dirty="0"/>
          </a:p>
          <a:p>
            <a:r>
              <a:rPr lang="en-US" altLang="nl-BE" dirty="0"/>
              <a:t>relevance (e.g. class actions)</a:t>
            </a:r>
          </a:p>
          <a:p>
            <a:pPr lvl="1"/>
            <a:r>
              <a:rPr lang="en-US" altLang="nl-BE" dirty="0"/>
              <a:t>different solutions of the same legal problem</a:t>
            </a:r>
          </a:p>
          <a:p>
            <a:pPr lvl="1"/>
            <a:r>
              <a:rPr lang="en-US" altLang="nl-BE" dirty="0"/>
              <a:t>civil versus common law / religious/political influences / supranational organizations / domestic regional distinctions</a:t>
            </a:r>
          </a:p>
          <a:p>
            <a:r>
              <a:rPr lang="en-US" altLang="nl-BE" dirty="0"/>
              <a:t>knowledge of the language (!)</a:t>
            </a:r>
          </a:p>
          <a:p>
            <a:pPr lvl="1"/>
            <a:r>
              <a:rPr lang="en-US" altLang="nl-BE" dirty="0"/>
              <a:t>primary sources (original language or official translations)</a:t>
            </a:r>
          </a:p>
          <a:p>
            <a:pPr lvl="1"/>
            <a:r>
              <a:rPr lang="en-US" altLang="nl-BE" dirty="0"/>
              <a:t>secondary sources (authors from concerned jurisdiction)</a:t>
            </a:r>
          </a:p>
          <a:p>
            <a:pPr lvl="1"/>
            <a:r>
              <a:rPr lang="en-US" altLang="nl-BE" dirty="0"/>
              <a:t>terminology / analytical method (describe rule / concept and then compare) </a:t>
            </a:r>
          </a:p>
          <a:p>
            <a:r>
              <a:rPr lang="en-US" altLang="nl-BE" sz="2500" dirty="0"/>
              <a:t>access to sources</a:t>
            </a:r>
          </a:p>
          <a:p>
            <a:pPr lvl="1"/>
            <a:endParaRPr lang="en-US" altLang="nl-BE" sz="2500" dirty="0"/>
          </a:p>
          <a:p>
            <a:pPr lvl="1"/>
            <a:endParaRPr lang="en-US" altLang="nl-BE" sz="2500" dirty="0"/>
          </a:p>
          <a:p>
            <a:endParaRPr lang="en-US" altLang="nl-BE" sz="25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F06944F-24CC-912A-1FC1-9FD10691B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96" y="5373216"/>
            <a:ext cx="1141611" cy="81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26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D1F81-8146-0627-6493-31F974129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FAC3E982-6EDE-DECB-85EE-ADA2E8BD7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sz="2500" dirty="0"/>
              <a:t>Process?</a:t>
            </a:r>
          </a:p>
          <a:p>
            <a:pPr marL="0" indent="0" algn="ctr">
              <a:buNone/>
            </a:pPr>
            <a:endParaRPr lang="en-US" altLang="nl-BE" sz="2500" dirty="0"/>
          </a:p>
          <a:p>
            <a:r>
              <a:rPr lang="en-US" altLang="nl-BE" sz="2500" dirty="0"/>
              <a:t>no one-size-fits-all …</a:t>
            </a:r>
          </a:p>
          <a:p>
            <a:endParaRPr lang="en-US" altLang="nl-BE" sz="2500" dirty="0"/>
          </a:p>
          <a:p>
            <a:r>
              <a:rPr lang="en-US" altLang="nl-BE" sz="2500" dirty="0"/>
              <a:t>scientific and neutral observation (avoid native bias)</a:t>
            </a:r>
          </a:p>
          <a:p>
            <a:r>
              <a:rPr lang="en-US" altLang="nl-BE" sz="2500" dirty="0"/>
              <a:t>critical reasoning</a:t>
            </a:r>
          </a:p>
          <a:p>
            <a:r>
              <a:rPr lang="en-US" altLang="nl-BE" sz="2500" dirty="0"/>
              <a:t>assess the data within its cultural context</a:t>
            </a:r>
          </a:p>
          <a:p>
            <a:r>
              <a:rPr lang="en-US" altLang="nl-BE" sz="2500" dirty="0"/>
              <a:t>start from similarities, then differences</a:t>
            </a:r>
          </a:p>
          <a:p>
            <a:r>
              <a:rPr lang="en-US" altLang="nl-BE" sz="2500" dirty="0"/>
              <a:t>step back and distance yourselves from the legal order under review</a:t>
            </a:r>
          </a:p>
          <a:p>
            <a:endParaRPr lang="en-US" altLang="nl-BE" sz="2500" dirty="0"/>
          </a:p>
          <a:p>
            <a:r>
              <a:rPr lang="en-US" altLang="nl-BE" sz="2500" dirty="0"/>
              <a:t>(1) find, (2) describe, (3) understand (4) assess</a:t>
            </a:r>
          </a:p>
          <a:p>
            <a:endParaRPr lang="en-US" altLang="nl-BE" sz="2500" dirty="0"/>
          </a:p>
          <a:p>
            <a:pPr lvl="1"/>
            <a:endParaRPr lang="en-US" altLang="nl-BE" sz="2500" dirty="0"/>
          </a:p>
          <a:p>
            <a:pPr lvl="1"/>
            <a:endParaRPr lang="en-US" altLang="nl-BE" sz="2500" dirty="0"/>
          </a:p>
          <a:p>
            <a:endParaRPr lang="en-US" altLang="nl-BE" sz="2500" dirty="0"/>
          </a:p>
        </p:txBody>
      </p:sp>
    </p:spTree>
    <p:extLst>
      <p:ext uri="{BB962C8B-B14F-4D97-AF65-F5344CB8AC3E}">
        <p14:creationId xmlns:p14="http://schemas.microsoft.com/office/powerpoint/2010/main" val="112377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5A819-F2CF-36C7-4D16-3700308C5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991EE254-5743-B874-0D17-FC87BD5DB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296019"/>
            <a:ext cx="8334375" cy="44291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nl-BE" sz="2500" dirty="0"/>
              <a:t>Process?</a:t>
            </a:r>
          </a:p>
          <a:p>
            <a:pPr marL="0" indent="0" algn="ctr">
              <a:buNone/>
            </a:pPr>
            <a:endParaRPr lang="en-US" altLang="nl-BE" sz="2500" dirty="0"/>
          </a:p>
          <a:p>
            <a:r>
              <a:rPr lang="en-US" altLang="nl-BE" sz="2500" dirty="0"/>
              <a:t>identify the origins and major characteristics of a legal system</a:t>
            </a:r>
          </a:p>
          <a:p>
            <a:endParaRPr lang="en-US" altLang="nl-BE" sz="2500" dirty="0"/>
          </a:p>
          <a:p>
            <a:r>
              <a:rPr lang="en-US" altLang="nl-BE" sz="2500" dirty="0"/>
              <a:t>compare legal concepts and institutions across systems</a:t>
            </a:r>
          </a:p>
          <a:p>
            <a:endParaRPr lang="en-US" altLang="nl-BE" sz="2500" dirty="0"/>
          </a:p>
          <a:p>
            <a:r>
              <a:rPr lang="en-US" altLang="nl-BE" sz="2500" dirty="0"/>
              <a:t>apply legal concepts drawn from a non-domestic law system</a:t>
            </a:r>
          </a:p>
          <a:p>
            <a:endParaRPr lang="en-US" altLang="nl-BE" sz="2500" dirty="0"/>
          </a:p>
          <a:p>
            <a:endParaRPr lang="en-US" altLang="nl-BE" sz="2500" dirty="0"/>
          </a:p>
          <a:p>
            <a:r>
              <a:rPr lang="en-US" altLang="nl-BE" sz="2500" dirty="0"/>
              <a:t>importance of (legal) culture (e.g. settling disputes in Nordic countries, role of lawyers in class actions)</a:t>
            </a:r>
          </a:p>
          <a:p>
            <a:endParaRPr lang="en-US" altLang="nl-BE" sz="2500" dirty="0"/>
          </a:p>
          <a:p>
            <a:endParaRPr lang="en-US" altLang="nl-BE" sz="2500" dirty="0"/>
          </a:p>
          <a:p>
            <a:pPr lvl="1"/>
            <a:endParaRPr lang="en-US" altLang="nl-BE" sz="2500" dirty="0"/>
          </a:p>
          <a:p>
            <a:pPr lvl="1"/>
            <a:endParaRPr lang="en-US" altLang="nl-BE" sz="2500" dirty="0"/>
          </a:p>
          <a:p>
            <a:endParaRPr lang="en-US" altLang="nl-BE" sz="2500" dirty="0"/>
          </a:p>
        </p:txBody>
      </p:sp>
    </p:spTree>
    <p:extLst>
      <p:ext uri="{BB962C8B-B14F-4D97-AF65-F5344CB8AC3E}">
        <p14:creationId xmlns:p14="http://schemas.microsoft.com/office/powerpoint/2010/main" val="1633180846"/>
      </p:ext>
    </p:extLst>
  </p:cSld>
  <p:clrMapOvr>
    <a:masterClrMapping/>
  </p:clrMapOvr>
</p:sld>
</file>

<file path=ppt/theme/theme1.xml><?xml version="1.0" encoding="utf-8"?>
<a:theme xmlns:a="http://schemas.openxmlformats.org/drawingml/2006/main" name="Corporate-KU Leuven-Liggend-Achtergrond Wit">
  <a:themeElements>
    <a:clrScheme name="KULeuven-Themakleuren">
      <a:dk1>
        <a:srgbClr val="00407A"/>
      </a:dk1>
      <a:lt1>
        <a:srgbClr val="FFFFFF"/>
      </a:lt1>
      <a:dk2>
        <a:srgbClr val="00407A"/>
      </a:dk2>
      <a:lt2>
        <a:srgbClr val="FFFFFF"/>
      </a:lt2>
      <a:accent1>
        <a:srgbClr val="1D8DB0"/>
      </a:accent1>
      <a:accent2>
        <a:srgbClr val="116E8A"/>
      </a:accent2>
      <a:accent3>
        <a:srgbClr val="52BDEC"/>
      </a:accent3>
      <a:accent4>
        <a:srgbClr val="00407A"/>
      </a:accent4>
      <a:accent5>
        <a:srgbClr val="7F7F7F"/>
      </a:accent5>
      <a:accent6>
        <a:srgbClr val="595959"/>
      </a:accent6>
      <a:hlink>
        <a:srgbClr val="1D8DB0"/>
      </a:hlink>
      <a:folHlink>
        <a:srgbClr val="00407A"/>
      </a:folHlink>
    </a:clrScheme>
    <a:fontScheme name="KULeuv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6E8A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orporate-KU Leuven-Liggend-Achtergrond Wit en Watermerk">
  <a:themeElements>
    <a:clrScheme name="KULeuven-Themakleuren">
      <a:dk1>
        <a:srgbClr val="00407A"/>
      </a:dk1>
      <a:lt1>
        <a:srgbClr val="FFFFFF"/>
      </a:lt1>
      <a:dk2>
        <a:srgbClr val="00407A"/>
      </a:dk2>
      <a:lt2>
        <a:srgbClr val="FFFFFF"/>
      </a:lt2>
      <a:accent1>
        <a:srgbClr val="1D8DB0"/>
      </a:accent1>
      <a:accent2>
        <a:srgbClr val="116E8A"/>
      </a:accent2>
      <a:accent3>
        <a:srgbClr val="86BCE5"/>
      </a:accent3>
      <a:accent4>
        <a:srgbClr val="00407A"/>
      </a:accent4>
      <a:accent5>
        <a:srgbClr val="7F7F7F"/>
      </a:accent5>
      <a:accent6>
        <a:srgbClr val="595959"/>
      </a:accent6>
      <a:hlink>
        <a:srgbClr val="009999"/>
      </a:hlink>
      <a:folHlink>
        <a:srgbClr val="800080"/>
      </a:folHlink>
    </a:clrScheme>
    <a:fontScheme name="KULeuv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6E8A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corporate-KULeuven</Template>
  <TotalTime>0</TotalTime>
  <Words>610</Words>
  <Application>Microsoft Office PowerPoint</Application>
  <PresentationFormat>Diavoorstelling (4:3)</PresentationFormat>
  <Paragraphs>106</Paragraphs>
  <Slides>13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Corporate-KU Leuven-Liggend-Achtergrond Wit</vt:lpstr>
      <vt:lpstr>Corporate-KU Leuven-Liggend-Achtergrond Wit en Watermerk</vt:lpstr>
      <vt:lpstr>Comparative legal research      Prof. dr. mr. Stefaan Voet KU Leuven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Case study – Due Process</vt:lpstr>
      <vt:lpstr>Desperately seeking … due proces </vt:lpstr>
    </vt:vector>
  </TitlesOfParts>
  <Company>KULeuven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ICTS | Communicatie, Servicepunt en Opleiding</dc:creator>
  <dc:description>Huisstijl KU Leuven - versie 24 juli 2012</dc:description>
  <cp:lastModifiedBy>Stefaan Voet</cp:lastModifiedBy>
  <cp:revision>268</cp:revision>
  <cp:lastPrinted>2017-02-16T14:39:00Z</cp:lastPrinted>
  <dcterms:created xsi:type="dcterms:W3CDTF">2012-07-10T07:57:57Z</dcterms:created>
  <dcterms:modified xsi:type="dcterms:W3CDTF">2025-10-21T04:51:35Z</dcterms:modified>
</cp:coreProperties>
</file>