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89" r:id="rId2"/>
    <p:sldMasterId id="2147484335" r:id="rId3"/>
    <p:sldMasterId id="2147484325" r:id="rId4"/>
    <p:sldMasterId id="2147484345" r:id="rId5"/>
    <p:sldMasterId id="2147484357" r:id="rId6"/>
    <p:sldMasterId id="2147484367" r:id="rId7"/>
  </p:sldMasterIdLst>
  <p:notesMasterIdLst>
    <p:notesMasterId r:id="rId270"/>
  </p:notesMasterIdLst>
  <p:handoutMasterIdLst>
    <p:handoutMasterId r:id="rId271"/>
  </p:handoutMasterIdLst>
  <p:sldIdLst>
    <p:sldId id="520" r:id="rId8"/>
    <p:sldId id="259" r:id="rId9"/>
    <p:sldId id="279" r:id="rId10"/>
    <p:sldId id="280" r:id="rId11"/>
    <p:sldId id="281" r:id="rId12"/>
    <p:sldId id="267" r:id="rId13"/>
    <p:sldId id="261" r:id="rId14"/>
    <p:sldId id="268" r:id="rId15"/>
    <p:sldId id="263" r:id="rId16"/>
    <p:sldId id="269" r:id="rId17"/>
    <p:sldId id="270" r:id="rId18"/>
    <p:sldId id="271" r:id="rId19"/>
    <p:sldId id="272" r:id="rId20"/>
    <p:sldId id="273" r:id="rId21"/>
    <p:sldId id="274" r:id="rId22"/>
    <p:sldId id="275" r:id="rId23"/>
    <p:sldId id="276" r:id="rId24"/>
    <p:sldId id="277" r:id="rId25"/>
    <p:sldId id="278" r:id="rId26"/>
    <p:sldId id="265" r:id="rId27"/>
    <p:sldId id="282" r:id="rId28"/>
    <p:sldId id="285" r:id="rId29"/>
    <p:sldId id="286" r:id="rId30"/>
    <p:sldId id="283" r:id="rId31"/>
    <p:sldId id="287" r:id="rId32"/>
    <p:sldId id="284" r:id="rId33"/>
    <p:sldId id="288" r:id="rId34"/>
    <p:sldId id="289" r:id="rId35"/>
    <p:sldId id="290" r:id="rId36"/>
    <p:sldId id="291" r:id="rId37"/>
    <p:sldId id="303" r:id="rId38"/>
    <p:sldId id="304" r:id="rId39"/>
    <p:sldId id="292" r:id="rId40"/>
    <p:sldId id="293" r:id="rId41"/>
    <p:sldId id="294" r:id="rId42"/>
    <p:sldId id="295" r:id="rId43"/>
    <p:sldId id="296" r:id="rId44"/>
    <p:sldId id="297" r:id="rId45"/>
    <p:sldId id="298" r:id="rId46"/>
    <p:sldId id="299" r:id="rId47"/>
    <p:sldId id="300" r:id="rId48"/>
    <p:sldId id="301" r:id="rId49"/>
    <p:sldId id="302"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523" r:id="rId76"/>
    <p:sldId id="524" r:id="rId77"/>
    <p:sldId id="525" r:id="rId78"/>
    <p:sldId id="526" r:id="rId79"/>
    <p:sldId id="527" r:id="rId80"/>
    <p:sldId id="528" r:id="rId81"/>
    <p:sldId id="529" r:id="rId82"/>
    <p:sldId id="530" r:id="rId83"/>
    <p:sldId id="531" r:id="rId84"/>
    <p:sldId id="532" r:id="rId85"/>
    <p:sldId id="533" r:id="rId86"/>
    <p:sldId id="534" r:id="rId87"/>
    <p:sldId id="535" r:id="rId88"/>
    <p:sldId id="536" r:id="rId89"/>
    <p:sldId id="538" r:id="rId90"/>
    <p:sldId id="539" r:id="rId91"/>
    <p:sldId id="540" r:id="rId92"/>
    <p:sldId id="541" r:id="rId93"/>
    <p:sldId id="542" r:id="rId94"/>
    <p:sldId id="543" r:id="rId95"/>
    <p:sldId id="544" r:id="rId96"/>
    <p:sldId id="545" r:id="rId97"/>
    <p:sldId id="546" r:id="rId98"/>
    <p:sldId id="547" r:id="rId99"/>
    <p:sldId id="548" r:id="rId100"/>
    <p:sldId id="549" r:id="rId101"/>
    <p:sldId id="550" r:id="rId102"/>
    <p:sldId id="551" r:id="rId103"/>
    <p:sldId id="552" r:id="rId104"/>
    <p:sldId id="553" r:id="rId105"/>
    <p:sldId id="554" r:id="rId106"/>
    <p:sldId id="555" r:id="rId107"/>
    <p:sldId id="355" r:id="rId108"/>
    <p:sldId id="356" r:id="rId109"/>
    <p:sldId id="358" r:id="rId110"/>
    <p:sldId id="357" r:id="rId111"/>
    <p:sldId id="359" r:id="rId112"/>
    <p:sldId id="360" r:id="rId113"/>
    <p:sldId id="361" r:id="rId114"/>
    <p:sldId id="362" r:id="rId115"/>
    <p:sldId id="364" r:id="rId116"/>
    <p:sldId id="363" r:id="rId117"/>
    <p:sldId id="365" r:id="rId118"/>
    <p:sldId id="366" r:id="rId119"/>
    <p:sldId id="367" r:id="rId120"/>
    <p:sldId id="368" r:id="rId121"/>
    <p:sldId id="369" r:id="rId122"/>
    <p:sldId id="370" r:id="rId123"/>
    <p:sldId id="372"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9" r:id="rId159"/>
    <p:sldId id="411" r:id="rId160"/>
    <p:sldId id="412" r:id="rId161"/>
    <p:sldId id="410" r:id="rId162"/>
    <p:sldId id="413" r:id="rId163"/>
    <p:sldId id="414" r:id="rId164"/>
    <p:sldId id="417" r:id="rId165"/>
    <p:sldId id="415" r:id="rId166"/>
    <p:sldId id="416"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40" r:id="rId185"/>
    <p:sldId id="441" r:id="rId186"/>
    <p:sldId id="435" r:id="rId187"/>
    <p:sldId id="439" r:id="rId188"/>
    <p:sldId id="442" r:id="rId189"/>
    <p:sldId id="453" r:id="rId190"/>
    <p:sldId id="436" r:id="rId191"/>
    <p:sldId id="444" r:id="rId192"/>
    <p:sldId id="437" r:id="rId193"/>
    <p:sldId id="438" r:id="rId194"/>
    <p:sldId id="443" r:id="rId195"/>
    <p:sldId id="445" r:id="rId196"/>
    <p:sldId id="448" r:id="rId197"/>
    <p:sldId id="449" r:id="rId198"/>
    <p:sldId id="451" r:id="rId199"/>
    <p:sldId id="452" r:id="rId200"/>
    <p:sldId id="450" r:id="rId201"/>
    <p:sldId id="446" r:id="rId202"/>
    <p:sldId id="447" r:id="rId203"/>
    <p:sldId id="454" r:id="rId204"/>
    <p:sldId id="473" r:id="rId205"/>
    <p:sldId id="475" r:id="rId206"/>
    <p:sldId id="474" r:id="rId207"/>
    <p:sldId id="477" r:id="rId208"/>
    <p:sldId id="478" r:id="rId209"/>
    <p:sldId id="476" r:id="rId210"/>
    <p:sldId id="479" r:id="rId211"/>
    <p:sldId id="480" r:id="rId212"/>
    <p:sldId id="502" r:id="rId213"/>
    <p:sldId id="481" r:id="rId214"/>
    <p:sldId id="503" r:id="rId215"/>
    <p:sldId id="484" r:id="rId216"/>
    <p:sldId id="482" r:id="rId217"/>
    <p:sldId id="483" r:id="rId218"/>
    <p:sldId id="486" r:id="rId219"/>
    <p:sldId id="487" r:id="rId220"/>
    <p:sldId id="488" r:id="rId221"/>
    <p:sldId id="489" r:id="rId222"/>
    <p:sldId id="490" r:id="rId223"/>
    <p:sldId id="491" r:id="rId224"/>
    <p:sldId id="492" r:id="rId225"/>
    <p:sldId id="493" r:id="rId226"/>
    <p:sldId id="494" r:id="rId227"/>
    <p:sldId id="504" r:id="rId228"/>
    <p:sldId id="495" r:id="rId229"/>
    <p:sldId id="497" r:id="rId230"/>
    <p:sldId id="498" r:id="rId231"/>
    <p:sldId id="496" r:id="rId232"/>
    <p:sldId id="499" r:id="rId233"/>
    <p:sldId id="500" r:id="rId234"/>
    <p:sldId id="501" r:id="rId235"/>
    <p:sldId id="485" r:id="rId236"/>
    <p:sldId id="455" r:id="rId237"/>
    <p:sldId id="456" r:id="rId238"/>
    <p:sldId id="457" r:id="rId239"/>
    <p:sldId id="458" r:id="rId240"/>
    <p:sldId id="464" r:id="rId241"/>
    <p:sldId id="465" r:id="rId242"/>
    <p:sldId id="466" r:id="rId243"/>
    <p:sldId id="459" r:id="rId244"/>
    <p:sldId id="467" r:id="rId245"/>
    <p:sldId id="463" r:id="rId246"/>
    <p:sldId id="468" r:id="rId247"/>
    <p:sldId id="469" r:id="rId248"/>
    <p:sldId id="471" r:id="rId249"/>
    <p:sldId id="472" r:id="rId250"/>
    <p:sldId id="470" r:id="rId251"/>
    <p:sldId id="460" r:id="rId252"/>
    <p:sldId id="507" r:id="rId253"/>
    <p:sldId id="506" r:id="rId254"/>
    <p:sldId id="508" r:id="rId255"/>
    <p:sldId id="505" r:id="rId256"/>
    <p:sldId id="461" r:id="rId257"/>
    <p:sldId id="462" r:id="rId258"/>
    <p:sldId id="509" r:id="rId259"/>
    <p:sldId id="510" r:id="rId260"/>
    <p:sldId id="511" r:id="rId261"/>
    <p:sldId id="512" r:id="rId262"/>
    <p:sldId id="513" r:id="rId263"/>
    <p:sldId id="514" r:id="rId264"/>
    <p:sldId id="515" r:id="rId265"/>
    <p:sldId id="516" r:id="rId266"/>
    <p:sldId id="517" r:id="rId267"/>
    <p:sldId id="518" r:id="rId268"/>
    <p:sldId id="519" r:id="rId2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2D54"/>
    <a:srgbClr val="F0E7D9"/>
    <a:srgbClr val="5D3753"/>
    <a:srgbClr val="1A365D"/>
    <a:srgbClr val="003B49"/>
    <a:srgbClr val="D4263E"/>
    <a:srgbClr val="1A3F82"/>
    <a:srgbClr val="007A79"/>
    <a:srgbClr val="D0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2" autoAdjust="0"/>
    <p:restoredTop sz="86939"/>
  </p:normalViewPr>
  <p:slideViewPr>
    <p:cSldViewPr snapToGrid="0" showGuides="1">
      <p:cViewPr varScale="1">
        <p:scale>
          <a:sx n="127" d="100"/>
          <a:sy n="127" d="100"/>
        </p:scale>
        <p:origin x="528"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63" Type="http://schemas.openxmlformats.org/officeDocument/2006/relationships/slide" Target="slides/slide56.xml"/><Relationship Id="rId159" Type="http://schemas.openxmlformats.org/officeDocument/2006/relationships/slide" Target="slides/slide152.xml"/><Relationship Id="rId170" Type="http://schemas.openxmlformats.org/officeDocument/2006/relationships/slide" Target="slides/slide163.xml"/><Relationship Id="rId226" Type="http://schemas.openxmlformats.org/officeDocument/2006/relationships/slide" Target="slides/slide219.xml"/><Relationship Id="rId268" Type="http://schemas.openxmlformats.org/officeDocument/2006/relationships/slide" Target="slides/slide261.xml"/><Relationship Id="rId32" Type="http://schemas.openxmlformats.org/officeDocument/2006/relationships/slide" Target="slides/slide25.xml"/><Relationship Id="rId74" Type="http://schemas.openxmlformats.org/officeDocument/2006/relationships/slide" Target="slides/slide67.xml"/><Relationship Id="rId128" Type="http://schemas.openxmlformats.org/officeDocument/2006/relationships/slide" Target="slides/slide121.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slide" Target="slides/slide230.xml"/><Relationship Id="rId258" Type="http://schemas.openxmlformats.org/officeDocument/2006/relationships/slide" Target="slides/slide251.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248" Type="http://schemas.openxmlformats.org/officeDocument/2006/relationships/slide" Target="slides/slide241.xml"/><Relationship Id="rId269" Type="http://schemas.openxmlformats.org/officeDocument/2006/relationships/slide" Target="slides/slide262.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6" Type="http://schemas.openxmlformats.org/officeDocument/2006/relationships/slideMaster" Target="slideMasters/slideMaster6.xml"/><Relationship Id="rId238" Type="http://schemas.openxmlformats.org/officeDocument/2006/relationships/slide" Target="slides/slide231.xml"/><Relationship Id="rId259" Type="http://schemas.openxmlformats.org/officeDocument/2006/relationships/slide" Target="slides/slide252.xml"/><Relationship Id="rId23" Type="http://schemas.openxmlformats.org/officeDocument/2006/relationships/slide" Target="slides/slide16.xml"/><Relationship Id="rId119" Type="http://schemas.openxmlformats.org/officeDocument/2006/relationships/slide" Target="slides/slide112.xml"/><Relationship Id="rId270" Type="http://schemas.openxmlformats.org/officeDocument/2006/relationships/notesMaster" Target="notesMasters/notesMaster1.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228" Type="http://schemas.openxmlformats.org/officeDocument/2006/relationships/slide" Target="slides/slide221.xml"/><Relationship Id="rId249" Type="http://schemas.openxmlformats.org/officeDocument/2006/relationships/slide" Target="slides/slide242.xml"/><Relationship Id="rId13" Type="http://schemas.openxmlformats.org/officeDocument/2006/relationships/slide" Target="slides/slide6.xml"/><Relationship Id="rId109" Type="http://schemas.openxmlformats.org/officeDocument/2006/relationships/slide" Target="slides/slide102.xml"/><Relationship Id="rId260" Type="http://schemas.openxmlformats.org/officeDocument/2006/relationships/slide" Target="slides/slide253.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7.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39" Type="http://schemas.openxmlformats.org/officeDocument/2006/relationships/slide" Target="slides/slide232.xml"/><Relationship Id="rId250" Type="http://schemas.openxmlformats.org/officeDocument/2006/relationships/slide" Target="slides/slide243.xml"/><Relationship Id="rId271" Type="http://schemas.openxmlformats.org/officeDocument/2006/relationships/handoutMaster" Target="handoutMasters/handoutMaster1.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229" Type="http://schemas.openxmlformats.org/officeDocument/2006/relationships/slide" Target="slides/slide222.xml"/><Relationship Id="rId240" Type="http://schemas.openxmlformats.org/officeDocument/2006/relationships/slide" Target="slides/slide233.xml"/><Relationship Id="rId261" Type="http://schemas.openxmlformats.org/officeDocument/2006/relationships/slide" Target="slides/slide254.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219" Type="http://schemas.openxmlformats.org/officeDocument/2006/relationships/slide" Target="slides/slide212.xml"/><Relationship Id="rId230" Type="http://schemas.openxmlformats.org/officeDocument/2006/relationships/slide" Target="slides/slide223.xml"/><Relationship Id="rId251" Type="http://schemas.openxmlformats.org/officeDocument/2006/relationships/slide" Target="slides/slide244.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72" Type="http://schemas.openxmlformats.org/officeDocument/2006/relationships/presProps" Target="presProps.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95" Type="http://schemas.openxmlformats.org/officeDocument/2006/relationships/slide" Target="slides/slide188.xml"/><Relationship Id="rId209" Type="http://schemas.openxmlformats.org/officeDocument/2006/relationships/slide" Target="slides/slide202.xml"/><Relationship Id="rId220" Type="http://schemas.openxmlformats.org/officeDocument/2006/relationships/slide" Target="slides/slide213.xml"/><Relationship Id="rId241" Type="http://schemas.openxmlformats.org/officeDocument/2006/relationships/slide" Target="slides/slide23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262" Type="http://schemas.openxmlformats.org/officeDocument/2006/relationships/slide" Target="slides/slide255.xml"/><Relationship Id="rId78" Type="http://schemas.openxmlformats.org/officeDocument/2006/relationships/slide" Target="slides/slide71.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64" Type="http://schemas.openxmlformats.org/officeDocument/2006/relationships/slide" Target="slides/slide157.xml"/><Relationship Id="rId185" Type="http://schemas.openxmlformats.org/officeDocument/2006/relationships/slide" Target="slides/slide178.xml"/><Relationship Id="rId9" Type="http://schemas.openxmlformats.org/officeDocument/2006/relationships/slide" Target="slides/slide2.xml"/><Relationship Id="rId210" Type="http://schemas.openxmlformats.org/officeDocument/2006/relationships/slide" Target="slides/slide203.xml"/><Relationship Id="rId26" Type="http://schemas.openxmlformats.org/officeDocument/2006/relationships/slide" Target="slides/slide19.xml"/><Relationship Id="rId231" Type="http://schemas.openxmlformats.org/officeDocument/2006/relationships/slide" Target="slides/slide224.xml"/><Relationship Id="rId252" Type="http://schemas.openxmlformats.org/officeDocument/2006/relationships/slide" Target="slides/slide245.xml"/><Relationship Id="rId273" Type="http://schemas.openxmlformats.org/officeDocument/2006/relationships/viewProps" Target="viewProps.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slide" Target="slides/slide214.xml"/><Relationship Id="rId242" Type="http://schemas.openxmlformats.org/officeDocument/2006/relationships/slide" Target="slides/slide235.xml"/><Relationship Id="rId263" Type="http://schemas.openxmlformats.org/officeDocument/2006/relationships/slide" Target="slides/slide256.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32" Type="http://schemas.openxmlformats.org/officeDocument/2006/relationships/slide" Target="slides/slide225.xml"/><Relationship Id="rId253" Type="http://schemas.openxmlformats.org/officeDocument/2006/relationships/slide" Target="slides/slide246.xml"/><Relationship Id="rId274" Type="http://schemas.openxmlformats.org/officeDocument/2006/relationships/theme" Target="theme/theme1.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222" Type="http://schemas.openxmlformats.org/officeDocument/2006/relationships/slide" Target="slides/slide215.xml"/><Relationship Id="rId243" Type="http://schemas.openxmlformats.org/officeDocument/2006/relationships/slide" Target="slides/slide236.xml"/><Relationship Id="rId264" Type="http://schemas.openxmlformats.org/officeDocument/2006/relationships/slide" Target="slides/slide257.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slideMaster" Target="slideMasters/slideMaster1.xml"/><Relationship Id="rId212" Type="http://schemas.openxmlformats.org/officeDocument/2006/relationships/slide" Target="slides/slide205.xml"/><Relationship Id="rId233" Type="http://schemas.openxmlformats.org/officeDocument/2006/relationships/slide" Target="slides/slide226.xml"/><Relationship Id="rId254" Type="http://schemas.openxmlformats.org/officeDocument/2006/relationships/slide" Target="slides/slide247.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275" Type="http://schemas.openxmlformats.org/officeDocument/2006/relationships/tableStyles" Target="tableStyles.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223" Type="http://schemas.openxmlformats.org/officeDocument/2006/relationships/slide" Target="slides/slide216.xml"/><Relationship Id="rId244" Type="http://schemas.openxmlformats.org/officeDocument/2006/relationships/slide" Target="slides/slide237.xml"/><Relationship Id="rId18" Type="http://schemas.openxmlformats.org/officeDocument/2006/relationships/slide" Target="slides/slide11.xml"/><Relationship Id="rId39" Type="http://schemas.openxmlformats.org/officeDocument/2006/relationships/slide" Target="slides/slide32.xml"/><Relationship Id="rId265" Type="http://schemas.openxmlformats.org/officeDocument/2006/relationships/slide" Target="slides/slide258.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34" Type="http://schemas.openxmlformats.org/officeDocument/2006/relationships/slide" Target="slides/slide227.xml"/><Relationship Id="rId2" Type="http://schemas.openxmlformats.org/officeDocument/2006/relationships/slideMaster" Target="slideMasters/slideMaster2.xml"/><Relationship Id="rId29" Type="http://schemas.openxmlformats.org/officeDocument/2006/relationships/slide" Target="slides/slide22.xml"/><Relationship Id="rId255" Type="http://schemas.openxmlformats.org/officeDocument/2006/relationships/slide" Target="slides/slide248.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224" Type="http://schemas.openxmlformats.org/officeDocument/2006/relationships/slide" Target="slides/slide217.xml"/><Relationship Id="rId245" Type="http://schemas.openxmlformats.org/officeDocument/2006/relationships/slide" Target="slides/slide238.xml"/><Relationship Id="rId266" Type="http://schemas.openxmlformats.org/officeDocument/2006/relationships/slide" Target="slides/slide259.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189" Type="http://schemas.openxmlformats.org/officeDocument/2006/relationships/slide" Target="slides/slide182.xml"/><Relationship Id="rId3" Type="http://schemas.openxmlformats.org/officeDocument/2006/relationships/slideMaster" Target="slideMasters/slideMaster3.xml"/><Relationship Id="rId214" Type="http://schemas.openxmlformats.org/officeDocument/2006/relationships/slide" Target="slides/slide207.xml"/><Relationship Id="rId235" Type="http://schemas.openxmlformats.org/officeDocument/2006/relationships/slide" Target="slides/slide228.xml"/><Relationship Id="rId256" Type="http://schemas.openxmlformats.org/officeDocument/2006/relationships/slide" Target="slides/slide249.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179" Type="http://schemas.openxmlformats.org/officeDocument/2006/relationships/slide" Target="slides/slide172.xml"/><Relationship Id="rId190" Type="http://schemas.openxmlformats.org/officeDocument/2006/relationships/slide" Target="slides/slide183.xml"/><Relationship Id="rId204" Type="http://schemas.openxmlformats.org/officeDocument/2006/relationships/slide" Target="slides/slide197.xml"/><Relationship Id="rId225" Type="http://schemas.openxmlformats.org/officeDocument/2006/relationships/slide" Target="slides/slide218.xml"/><Relationship Id="rId246" Type="http://schemas.openxmlformats.org/officeDocument/2006/relationships/slide" Target="slides/slide239.xml"/><Relationship Id="rId267" Type="http://schemas.openxmlformats.org/officeDocument/2006/relationships/slide" Target="slides/slide26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94" Type="http://schemas.openxmlformats.org/officeDocument/2006/relationships/slide" Target="slides/slide87.xml"/><Relationship Id="rId148" Type="http://schemas.openxmlformats.org/officeDocument/2006/relationships/slide" Target="slides/slide141.xml"/><Relationship Id="rId169" Type="http://schemas.openxmlformats.org/officeDocument/2006/relationships/slide" Target="slides/slide162.xml"/><Relationship Id="rId4" Type="http://schemas.openxmlformats.org/officeDocument/2006/relationships/slideMaster" Target="slideMasters/slideMaster4.xml"/><Relationship Id="rId180" Type="http://schemas.openxmlformats.org/officeDocument/2006/relationships/slide" Target="slides/slide173.xml"/><Relationship Id="rId215" Type="http://schemas.openxmlformats.org/officeDocument/2006/relationships/slide" Target="slides/slide208.xml"/><Relationship Id="rId236" Type="http://schemas.openxmlformats.org/officeDocument/2006/relationships/slide" Target="slides/slide229.xml"/><Relationship Id="rId257" Type="http://schemas.openxmlformats.org/officeDocument/2006/relationships/slide" Target="slides/slide250.xml"/><Relationship Id="rId42" Type="http://schemas.openxmlformats.org/officeDocument/2006/relationships/slide" Target="slides/slide35.xml"/><Relationship Id="rId84" Type="http://schemas.openxmlformats.org/officeDocument/2006/relationships/slide" Target="slides/slide77.xml"/><Relationship Id="rId138" Type="http://schemas.openxmlformats.org/officeDocument/2006/relationships/slide" Target="slides/slide131.xml"/><Relationship Id="rId191" Type="http://schemas.openxmlformats.org/officeDocument/2006/relationships/slide" Target="slides/slide184.xml"/><Relationship Id="rId205" Type="http://schemas.openxmlformats.org/officeDocument/2006/relationships/slide" Target="slides/slide198.xml"/><Relationship Id="rId247" Type="http://schemas.openxmlformats.org/officeDocument/2006/relationships/slide" Target="slides/slide240.xml"/><Relationship Id="rId107" Type="http://schemas.openxmlformats.org/officeDocument/2006/relationships/slide" Target="slides/slide100.xml"/><Relationship Id="rId11" Type="http://schemas.openxmlformats.org/officeDocument/2006/relationships/slide" Target="slides/slide4.xml"/><Relationship Id="rId53" Type="http://schemas.openxmlformats.org/officeDocument/2006/relationships/slide" Target="slides/slide46.xml"/><Relationship Id="rId149" Type="http://schemas.openxmlformats.org/officeDocument/2006/relationships/slide" Target="slides/slide1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06/01/2026</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dirty="0"/>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06/01/2026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LASYCZNE (granat)">
    <p:bg>
      <p:bgPr>
        <a:solidFill>
          <a:srgbClr val="1A3F82"/>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0" baseline="0">
                <a:solidFill>
                  <a:schemeClr val="bg1"/>
                </a:solidFill>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75" t="26410" r="73821" b="25925"/>
          <a:stretch/>
        </p:blipFill>
        <p:spPr>
          <a:xfrm>
            <a:off x="5421086" y="5021038"/>
            <a:ext cx="1355272" cy="1208314"/>
          </a:xfrm>
          <a:prstGeom prst="rect">
            <a:avLst/>
          </a:prstGeom>
        </p:spPr>
      </p:pic>
    </p:spTree>
    <p:extLst>
      <p:ext uri="{BB962C8B-B14F-4D97-AF65-F5344CB8AC3E}">
        <p14:creationId xmlns:p14="http://schemas.microsoft.com/office/powerpoint/2010/main" val="427404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ASYCZNE (ecru - zdj3)">
    <p:bg>
      <p:bgPr>
        <a:solidFill>
          <a:srgbClr val="1A3F82"/>
        </a:solidFill>
        <a:effectLst/>
      </p:bgPr>
    </p:bg>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rgbClr val="162D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rgbClr val="162D54"/>
                </a:solidFill>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986" t="26798" r="73926" b="26380"/>
          <a:stretch/>
        </p:blipFill>
        <p:spPr>
          <a:xfrm>
            <a:off x="5489400" y="5037993"/>
            <a:ext cx="1213200" cy="1078401"/>
          </a:xfrm>
          <a:prstGeom prst="rect">
            <a:avLst/>
          </a:prstGeom>
        </p:spPr>
      </p:pic>
    </p:spTree>
    <p:extLst>
      <p:ext uri="{BB962C8B-B14F-4D97-AF65-F5344CB8AC3E}">
        <p14:creationId xmlns:p14="http://schemas.microsoft.com/office/powerpoint/2010/main" val="384437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WE (ecru)">
    <p:bg>
      <p:bgPr>
        <a:solidFill>
          <a:srgbClr val="1A3F82"/>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rgbClr val="162D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1" baseline="0">
                <a:solidFill>
                  <a:srgbClr val="162D54"/>
                </a:solidFill>
                <a:latin typeface="Gadugi" panose="020B0502040204020203" pitchFamily="34" charset="0"/>
                <a:ea typeface="Gadugi" panose="020B0502040204020203" pitchFamily="34" charset="0"/>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8993" y="5037993"/>
            <a:ext cx="1054014" cy="1078401"/>
          </a:xfrm>
          <a:prstGeom prst="rect">
            <a:avLst/>
          </a:prstGeom>
        </p:spPr>
      </p:pic>
    </p:spTree>
    <p:extLst>
      <p:ext uri="{BB962C8B-B14F-4D97-AF65-F5344CB8AC3E}">
        <p14:creationId xmlns:p14="http://schemas.microsoft.com/office/powerpoint/2010/main" val="14759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WE (ecru - zdj1)">
    <p:bg>
      <p:bgPr>
        <a:solidFill>
          <a:srgbClr val="1A3F82"/>
        </a:solidFill>
        <a:effectLst/>
      </p:bgPr>
    </p:bg>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rgbClr val="162D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1" baseline="0">
                <a:solidFill>
                  <a:srgbClr val="162D54"/>
                </a:solidFill>
                <a:latin typeface="Gadugi" panose="020B0502040204020203" pitchFamily="34" charset="0"/>
                <a:ea typeface="Gadugi" panose="020B0502040204020203" pitchFamily="34" charset="0"/>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8993" y="5037993"/>
            <a:ext cx="1054014" cy="1078401"/>
          </a:xfrm>
          <a:prstGeom prst="rect">
            <a:avLst/>
          </a:prstGeom>
        </p:spPr>
      </p:pic>
    </p:spTree>
    <p:extLst>
      <p:ext uri="{BB962C8B-B14F-4D97-AF65-F5344CB8AC3E}">
        <p14:creationId xmlns:p14="http://schemas.microsoft.com/office/powerpoint/2010/main" val="2295588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WE (ecru - zdj3)">
    <p:bg>
      <p:bgPr>
        <a:solidFill>
          <a:srgbClr val="1A3F82"/>
        </a:solidFill>
        <a:effectLst/>
      </p:bgPr>
    </p:bg>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rgbClr val="162D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1" baseline="0">
                <a:solidFill>
                  <a:srgbClr val="162D54"/>
                </a:solidFill>
                <a:latin typeface="Gadugi" panose="020B0502040204020203" pitchFamily="34" charset="0"/>
                <a:ea typeface="Gadugi" panose="020B0502040204020203" pitchFamily="34" charset="0"/>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8993" y="5037993"/>
            <a:ext cx="1054014" cy="1078401"/>
          </a:xfrm>
          <a:prstGeom prst="rect">
            <a:avLst/>
          </a:prstGeom>
        </p:spPr>
      </p:pic>
    </p:spTree>
    <p:extLst>
      <p:ext uri="{BB962C8B-B14F-4D97-AF65-F5344CB8AC3E}">
        <p14:creationId xmlns:p14="http://schemas.microsoft.com/office/powerpoint/2010/main" val="1285047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ASYCZNE (czarny)">
    <p:bg>
      <p:bgPr>
        <a:solidFill>
          <a:srgbClr val="000000"/>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0" baseline="0">
                <a:solidFill>
                  <a:schemeClr val="bg1"/>
                </a:solidFill>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75" t="26410" r="73821" b="25925"/>
          <a:stretch/>
        </p:blipFill>
        <p:spPr>
          <a:xfrm>
            <a:off x="5421086" y="5021038"/>
            <a:ext cx="1355272" cy="1208314"/>
          </a:xfrm>
          <a:prstGeom prst="rect">
            <a:avLst/>
          </a:prstGeom>
        </p:spPr>
      </p:pic>
    </p:spTree>
    <p:extLst>
      <p:ext uri="{BB962C8B-B14F-4D97-AF65-F5344CB8AC3E}">
        <p14:creationId xmlns:p14="http://schemas.microsoft.com/office/powerpoint/2010/main" val="361983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WE (czarny)">
    <p:bg>
      <p:bgPr>
        <a:solidFill>
          <a:srgbClr val="1A3F82"/>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1" baseline="0">
                <a:solidFill>
                  <a:schemeClr val="bg1"/>
                </a:solidFill>
                <a:latin typeface="Gadugi" panose="020B0502040204020203" pitchFamily="34" charset="0"/>
                <a:ea typeface="Gadugi" panose="020B0502040204020203" pitchFamily="34" charset="0"/>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8227" y="5021038"/>
            <a:ext cx="1180990" cy="1208314"/>
          </a:xfrm>
          <a:prstGeom prst="rect">
            <a:avLst/>
          </a:prstGeom>
        </p:spPr>
      </p:pic>
    </p:spTree>
    <p:extLst>
      <p:ext uri="{BB962C8B-B14F-4D97-AF65-F5344CB8AC3E}">
        <p14:creationId xmlns:p14="http://schemas.microsoft.com/office/powerpoint/2010/main" val="3265556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ASSIC (navy - pic-1)">
    <p:bg>
      <p:bgPr>
        <a:solidFill>
          <a:srgbClr val="1A3F82"/>
        </a:solidFill>
        <a:effectLst/>
      </p:bgPr>
    </p:bg>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SUBTITLE</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chemeClr val="bg1"/>
                </a:solidFill>
              </a:defRPr>
            </a:lvl1pPr>
          </a:lstStyle>
          <a:p>
            <a:r>
              <a:rPr lang="pl-PL" dirty="0" err="1"/>
              <a:t>Title</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75" t="26410" r="73821" b="25925"/>
          <a:stretch/>
        </p:blipFill>
        <p:spPr>
          <a:xfrm>
            <a:off x="5421086" y="5021038"/>
            <a:ext cx="1355272" cy="1208314"/>
          </a:xfrm>
          <a:prstGeom prst="rect">
            <a:avLst/>
          </a:prstGeom>
        </p:spPr>
      </p:pic>
    </p:spTree>
    <p:extLst>
      <p:ext uri="{BB962C8B-B14F-4D97-AF65-F5344CB8AC3E}">
        <p14:creationId xmlns:p14="http://schemas.microsoft.com/office/powerpoint/2010/main" val="275637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hasCustomPrompt="1"/>
          </p:nvPr>
        </p:nvSpPr>
        <p:spPr>
          <a:xfrm>
            <a:off x="667658" y="1771650"/>
            <a:ext cx="10856685" cy="3926506"/>
          </a:xfrm>
          <a:prstGeom prst="rect">
            <a:avLst/>
          </a:prstGeom>
        </p:spPr>
        <p:txBody>
          <a:bodyPr numCol="1" spcCol="0">
            <a:noAutofit/>
          </a:bodyPr>
          <a:lstStyle>
            <a:lvl1pPr marL="0" indent="0">
              <a:lnSpc>
                <a:spcPct val="110000"/>
              </a:lnSpc>
              <a:buFont typeface="Arial" panose="020B0604020202020204" pitchFamily="34" charset="0"/>
              <a:buNone/>
              <a:defRPr sz="2000" baseline="0">
                <a:solidFill>
                  <a:srgbClr val="162D54"/>
                </a:solidFill>
              </a:defRPr>
            </a:lvl1pPr>
            <a:lvl2pPr marL="514350" indent="-171450">
              <a:lnSpc>
                <a:spcPct val="100000"/>
              </a:lnSpc>
              <a:buFont typeface="Arial" panose="020B0604020202020204" pitchFamily="34" charset="0"/>
              <a:buChar char="•"/>
              <a:defRPr sz="900"/>
            </a:lvl2pPr>
            <a:lvl3pPr marL="685800" indent="0">
              <a:buNone/>
              <a:defRPr sz="900"/>
            </a:lvl3pPr>
            <a:lvl4pPr marL="1028700" indent="0">
              <a:buNone/>
              <a:defRPr sz="900"/>
            </a:lvl4pPr>
            <a:lvl5pPr marL="1371600" indent="0">
              <a:buNone/>
              <a:defRPr sz="900"/>
            </a:lvl5pPr>
          </a:lstStyle>
          <a:p>
            <a:r>
              <a:rPr lang="pl-PL" dirty="0">
                <a:effectLst/>
                <a:latin typeface="Arial" panose="020B0604020202020204" pitchFamily="34" charset="0"/>
              </a:rPr>
              <a:t>Kliknij, aby dodać tekst</a:t>
            </a: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pic>
        <p:nvPicPr>
          <p:cNvPr id="4" name="Obraz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4"/>
          </a:xfrm>
          <a:prstGeom prst="rect">
            <a:avLst/>
          </a:prstGeom>
        </p:spPr>
      </p:pic>
    </p:spTree>
    <p:extLst>
      <p:ext uri="{BB962C8B-B14F-4D97-AF65-F5344CB8AC3E}">
        <p14:creationId xmlns:p14="http://schemas.microsoft.com/office/powerpoint/2010/main" val="197492653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i zdjęcie">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956704"/>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956706"/>
          </a:xfrm>
          <a:prstGeom prst="rect">
            <a:avLst/>
          </a:prstGeom>
        </p:spPr>
        <p:txBody>
          <a:bodyPr numCol="1" spcCol="0">
            <a:no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pic>
        <p:nvPicPr>
          <p:cNvPr id="8" name="Obraz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4"/>
          </a:xfrm>
          <a:prstGeom prst="rect">
            <a:avLst/>
          </a:prstGeom>
        </p:spPr>
      </p:pic>
    </p:spTree>
    <p:extLst>
      <p:ext uri="{BB962C8B-B14F-4D97-AF65-F5344CB8AC3E}">
        <p14:creationId xmlns:p14="http://schemas.microsoft.com/office/powerpoint/2010/main" val="293151334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i inna zawartość">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11322-3B2B-E345-AD9B-6A9743D5B5F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pic>
        <p:nvPicPr>
          <p:cNvPr id="10" name="Obraz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4"/>
          </a:xfrm>
          <a:prstGeom prst="rect">
            <a:avLst/>
          </a:prstGeom>
        </p:spPr>
      </p:pic>
    </p:spTree>
    <p:extLst>
      <p:ext uri="{BB962C8B-B14F-4D97-AF65-F5344CB8AC3E}">
        <p14:creationId xmlns:p14="http://schemas.microsoft.com/office/powerpoint/2010/main" val="69073792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475" userDrawn="1">
          <p15:clr>
            <a:srgbClr val="FBAE40"/>
          </p15:clr>
        </p15:guide>
        <p15:guide id="2" pos="3885" userDrawn="1">
          <p15:clr>
            <a:srgbClr val="FBAE40"/>
          </p15:clr>
        </p15:guide>
        <p15:guide id="3" pos="72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LASYCZNE (granat - zdj-1)">
    <p:bg>
      <p:bgPr>
        <a:solidFill>
          <a:srgbClr val="1A3F82"/>
        </a:solidFill>
        <a:effectLst/>
      </p:bgPr>
    </p:bg>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chemeClr val="bg1"/>
                </a:solidFill>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75" t="26410" r="73821" b="25925"/>
          <a:stretch/>
        </p:blipFill>
        <p:spPr>
          <a:xfrm>
            <a:off x="5421086" y="5021038"/>
            <a:ext cx="1355272" cy="1208314"/>
          </a:xfrm>
          <a:prstGeom prst="rect">
            <a:avLst/>
          </a:prstGeom>
        </p:spPr>
      </p:pic>
    </p:spTree>
    <p:extLst>
      <p:ext uri="{BB962C8B-B14F-4D97-AF65-F5344CB8AC3E}">
        <p14:creationId xmlns:p14="http://schemas.microsoft.com/office/powerpoint/2010/main" val="648931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wa teksty">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0C16C5-45F5-3347-8255-1EB8E64B851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pic>
        <p:nvPicPr>
          <p:cNvPr id="12" name="Obraz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4"/>
          </a:xfrm>
          <a:prstGeom prst="rect">
            <a:avLst/>
          </a:prstGeom>
        </p:spPr>
      </p:pic>
    </p:spTree>
    <p:extLst>
      <p:ext uri="{BB962C8B-B14F-4D97-AF65-F5344CB8AC3E}">
        <p14:creationId xmlns:p14="http://schemas.microsoft.com/office/powerpoint/2010/main" val="272388459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ste z tytułem">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26463C-3D64-2E46-965C-813C4C3A1B5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pic>
        <p:nvPicPr>
          <p:cNvPr id="9" name="Obraz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4"/>
          </a:xfrm>
          <a:prstGeom prst="rect">
            <a:avLst/>
          </a:prstGeom>
        </p:spPr>
      </p:pic>
    </p:spTree>
    <p:extLst>
      <p:ext uri="{BB962C8B-B14F-4D97-AF65-F5344CB8AC3E}">
        <p14:creationId xmlns:p14="http://schemas.microsoft.com/office/powerpoint/2010/main" val="75834126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ste bez tytułu">
    <p:bg>
      <p:bgRef idx="1001">
        <a:schemeClr val="bg1"/>
      </p:bgRef>
    </p:bg>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71666" y="5578231"/>
            <a:ext cx="3821373" cy="1129644"/>
          </a:xfrm>
          <a:prstGeom prst="rect">
            <a:avLst/>
          </a:prstGeom>
        </p:spPr>
      </p:pic>
    </p:spTree>
    <p:extLst>
      <p:ext uri="{BB962C8B-B14F-4D97-AF65-F5344CB8AC3E}">
        <p14:creationId xmlns:p14="http://schemas.microsoft.com/office/powerpoint/2010/main" val="26721883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ść w ramce i zdjęci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Rectangle 13">
            <a:extLst>
              <a:ext uri="{FF2B5EF4-FFF2-40B4-BE49-F238E27FC236}">
                <a16:creationId xmlns:a16="http://schemas.microsoft.com/office/drawing/2014/main" id="{40A1BE61-03CB-AA45-9447-1977ACE5D5C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90313" y="5320807"/>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0" name="Title 2"/>
          <p:cNvSpPr>
            <a:spLocks noGrp="1"/>
          </p:cNvSpPr>
          <p:nvPr>
            <p:ph type="ctrTitle" hasCustomPrompt="1"/>
          </p:nvPr>
        </p:nvSpPr>
        <p:spPr>
          <a:xfrm>
            <a:off x="790313" y="2485598"/>
            <a:ext cx="4699000" cy="2618434"/>
          </a:xfrm>
          <a:prstGeom prst="rect">
            <a:avLst/>
          </a:prstGeom>
        </p:spPr>
        <p:txBody>
          <a:bodyPr anchor="ctr">
            <a:normAutofit/>
          </a:bodyPr>
          <a:lstStyle>
            <a:lvl1pPr algn="ctr">
              <a:defRPr sz="4800">
                <a:solidFill>
                  <a:schemeClr val="bg1"/>
                </a:solidFill>
              </a:defRPr>
            </a:lvl1pPr>
          </a:lstStyle>
          <a:p>
            <a:r>
              <a:rPr lang="pl-PL" dirty="0"/>
              <a:t>Treść</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pl-PL" sz="5000" dirty="0">
                <a:solidFill>
                  <a:schemeClr val="bg1"/>
                </a:solidFill>
              </a:rPr>
              <a:t>Tytuł slajdu</a:t>
            </a:r>
            <a:endParaRPr lang="en-US" sz="5000" dirty="0">
              <a:solidFill>
                <a:schemeClr val="bg1"/>
              </a:solidFill>
            </a:endParaRPr>
          </a:p>
        </p:txBody>
      </p:sp>
    </p:spTree>
    <p:extLst>
      <p:ext uri="{BB962C8B-B14F-4D97-AF65-F5344CB8AC3E}">
        <p14:creationId xmlns:p14="http://schemas.microsoft.com/office/powerpoint/2010/main" val="10886989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djęcie i tekst w ramc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910624"/>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6" name="Picture Placeholder 3"/>
          <p:cNvSpPr>
            <a:spLocks noGrp="1"/>
          </p:cNvSpPr>
          <p:nvPr>
            <p:ph type="pic" sz="quarter" idx="10"/>
          </p:nvPr>
        </p:nvSpPr>
        <p:spPr>
          <a:xfrm>
            <a:off x="118461" y="1449924"/>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spTree>
    <p:extLst>
      <p:ext uri="{BB962C8B-B14F-4D97-AF65-F5344CB8AC3E}">
        <p14:creationId xmlns:p14="http://schemas.microsoft.com/office/powerpoint/2010/main" val="83881631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przezroczyste) i zdjęcie">
    <p:bg>
      <p:bgRef idx="1001">
        <a:schemeClr val="bg1"/>
      </p:bgRef>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rgbClr val="162D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30789" y="2075353"/>
            <a:ext cx="4699000" cy="4047101"/>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spTree>
    <p:extLst>
      <p:ext uri="{BB962C8B-B14F-4D97-AF65-F5344CB8AC3E}">
        <p14:creationId xmlns:p14="http://schemas.microsoft.com/office/powerpoint/2010/main" val="304502051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KLASYCZNE (granat)">
    <p:bg>
      <p:bgPr>
        <a:solidFill>
          <a:srgbClr val="1A3F82"/>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0" baseline="0">
                <a:solidFill>
                  <a:schemeClr val="bg1"/>
                </a:solidFill>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75" t="26410" r="73821" b="25925"/>
          <a:stretch/>
        </p:blipFill>
        <p:spPr>
          <a:xfrm>
            <a:off x="5421086" y="5021038"/>
            <a:ext cx="1355272" cy="1208314"/>
          </a:xfrm>
          <a:prstGeom prst="rect">
            <a:avLst/>
          </a:prstGeom>
        </p:spPr>
      </p:pic>
    </p:spTree>
    <p:extLst>
      <p:ext uri="{BB962C8B-B14F-4D97-AF65-F5344CB8AC3E}">
        <p14:creationId xmlns:p14="http://schemas.microsoft.com/office/powerpoint/2010/main" val="769040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hasCustomPrompt="1"/>
          </p:nvPr>
        </p:nvSpPr>
        <p:spPr>
          <a:xfrm>
            <a:off x="667658" y="1771650"/>
            <a:ext cx="10856685" cy="3926506"/>
          </a:xfrm>
          <a:prstGeom prst="rect">
            <a:avLst/>
          </a:prstGeom>
        </p:spPr>
        <p:txBody>
          <a:bodyPr numCol="1" spcCol="0">
            <a:noAutofit/>
          </a:bodyPr>
          <a:lstStyle>
            <a:lvl1pPr marL="0" indent="0">
              <a:lnSpc>
                <a:spcPct val="110000"/>
              </a:lnSpc>
              <a:buFont typeface="Arial" panose="020B0604020202020204" pitchFamily="34" charset="0"/>
              <a:buNone/>
              <a:defRPr sz="2000" baseline="0">
                <a:solidFill>
                  <a:srgbClr val="162D54"/>
                </a:solidFill>
              </a:defRPr>
            </a:lvl1pPr>
            <a:lvl2pPr marL="514350" indent="-171450">
              <a:lnSpc>
                <a:spcPct val="100000"/>
              </a:lnSpc>
              <a:buFont typeface="Arial" panose="020B0604020202020204" pitchFamily="34" charset="0"/>
              <a:buChar char="•"/>
              <a:defRPr sz="900"/>
            </a:lvl2pPr>
            <a:lvl3pPr marL="685800" indent="0">
              <a:buNone/>
              <a:defRPr sz="900"/>
            </a:lvl3pPr>
            <a:lvl4pPr marL="1028700" indent="0">
              <a:buNone/>
              <a:defRPr sz="900"/>
            </a:lvl4pPr>
            <a:lvl5pPr marL="1371600" indent="0">
              <a:buNone/>
              <a:defRPr sz="900"/>
            </a:lvl5pPr>
          </a:lstStyle>
          <a:p>
            <a:r>
              <a:rPr lang="pl-PL" dirty="0">
                <a:effectLst/>
                <a:latin typeface="Arial" panose="020B0604020202020204" pitchFamily="34" charset="0"/>
              </a:rPr>
              <a:t>Kliknij, aby dodać tekst</a:t>
            </a: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162D54"/>
                </a:solidFill>
                <a:latin typeface="+mj-lt"/>
                <a:ea typeface="+mn-ea"/>
                <a:cs typeface="+mn-cs"/>
              </a:defRPr>
            </a:lvl1pPr>
          </a:lstStyle>
          <a:p>
            <a:r>
              <a:rPr lang="pl-PL" dirty="0"/>
              <a:t>Tytuł slajdu</a:t>
            </a:r>
            <a:endParaRPr lang="en-GB" dirty="0"/>
          </a:p>
        </p:txBody>
      </p:sp>
      <p:pic>
        <p:nvPicPr>
          <p:cNvPr id="4" name="Obraz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4"/>
          </a:xfrm>
          <a:prstGeom prst="rect">
            <a:avLst/>
          </a:prstGeom>
        </p:spPr>
      </p:pic>
    </p:spTree>
    <p:extLst>
      <p:ext uri="{BB962C8B-B14F-4D97-AF65-F5344CB8AC3E}">
        <p14:creationId xmlns:p14="http://schemas.microsoft.com/office/powerpoint/2010/main" val="108863764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i zdjęcie">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956704"/>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956706"/>
          </a:xfrm>
          <a:prstGeom prst="rect">
            <a:avLst/>
          </a:prstGeom>
        </p:spPr>
        <p:txBody>
          <a:bodyPr numCol="1" spcCol="0">
            <a:no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162D54"/>
                </a:solidFill>
                <a:latin typeface="+mj-lt"/>
                <a:ea typeface="+mn-ea"/>
                <a:cs typeface="+mn-cs"/>
              </a:defRPr>
            </a:lvl1pPr>
          </a:lstStyle>
          <a:p>
            <a:r>
              <a:rPr lang="pl-PL" dirty="0"/>
              <a:t>Tytuł slajdu</a:t>
            </a:r>
            <a:endParaRPr lang="en-GB" dirty="0"/>
          </a:p>
        </p:txBody>
      </p:sp>
      <p:pic>
        <p:nvPicPr>
          <p:cNvPr id="8" name="Obraz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4"/>
          </a:xfrm>
          <a:prstGeom prst="rect">
            <a:avLst/>
          </a:prstGeom>
        </p:spPr>
      </p:pic>
    </p:spTree>
    <p:extLst>
      <p:ext uri="{BB962C8B-B14F-4D97-AF65-F5344CB8AC3E}">
        <p14:creationId xmlns:p14="http://schemas.microsoft.com/office/powerpoint/2010/main" val="428547670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i inna zawartość">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11322-3B2B-E345-AD9B-6A9743D5B5F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162D54"/>
                </a:solidFill>
                <a:latin typeface="+mj-lt"/>
                <a:ea typeface="+mn-ea"/>
                <a:cs typeface="+mn-cs"/>
              </a:defRPr>
            </a:lvl1pPr>
          </a:lstStyle>
          <a:p>
            <a:r>
              <a:rPr lang="pl-PL" dirty="0"/>
              <a:t>Tytuł slajdu</a:t>
            </a:r>
            <a:endParaRPr lang="en-GB" dirty="0"/>
          </a:p>
        </p:txBody>
      </p:sp>
      <p:pic>
        <p:nvPicPr>
          <p:cNvPr id="10" name="Obraz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4"/>
          </a:xfrm>
          <a:prstGeom prst="rect">
            <a:avLst/>
          </a:prstGeom>
        </p:spPr>
      </p:pic>
    </p:spTree>
    <p:extLst>
      <p:ext uri="{BB962C8B-B14F-4D97-AF65-F5344CB8AC3E}">
        <p14:creationId xmlns:p14="http://schemas.microsoft.com/office/powerpoint/2010/main" val="42762465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475">
          <p15:clr>
            <a:srgbClr val="FBAE40"/>
          </p15:clr>
        </p15:guide>
        <p15:guide id="2" pos="3885">
          <p15:clr>
            <a:srgbClr val="FBAE40"/>
          </p15:clr>
        </p15:guide>
        <p15:guide id="3" pos="72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LASYCZNE (granat - zdj-3)">
    <p:bg>
      <p:bgPr>
        <a:solidFill>
          <a:srgbClr val="1A3F82"/>
        </a:solidFill>
        <a:effectLst/>
      </p:bgPr>
    </p:bg>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chemeClr val="bg1"/>
                </a:solidFill>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75" t="26410" r="73821" b="25925"/>
          <a:stretch/>
        </p:blipFill>
        <p:spPr>
          <a:xfrm>
            <a:off x="5421086" y="5021038"/>
            <a:ext cx="1355272" cy="1208314"/>
          </a:xfrm>
          <a:prstGeom prst="rect">
            <a:avLst/>
          </a:prstGeom>
        </p:spPr>
      </p:pic>
    </p:spTree>
    <p:extLst>
      <p:ext uri="{BB962C8B-B14F-4D97-AF65-F5344CB8AC3E}">
        <p14:creationId xmlns:p14="http://schemas.microsoft.com/office/powerpoint/2010/main" val="2735463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wa teksty">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0C16C5-45F5-3347-8255-1EB8E64B851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162D54"/>
                </a:solidFill>
                <a:latin typeface="+mj-lt"/>
                <a:ea typeface="+mn-ea"/>
                <a:cs typeface="+mn-cs"/>
              </a:defRPr>
            </a:lvl1pPr>
          </a:lstStyle>
          <a:p>
            <a:r>
              <a:rPr lang="pl-PL" dirty="0"/>
              <a:t>Tytuł slajdu</a:t>
            </a:r>
            <a:endParaRPr lang="en-GB" dirty="0"/>
          </a:p>
        </p:txBody>
      </p:sp>
      <p:pic>
        <p:nvPicPr>
          <p:cNvPr id="12" name="Obraz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4"/>
          </a:xfrm>
          <a:prstGeom prst="rect">
            <a:avLst/>
          </a:prstGeom>
        </p:spPr>
      </p:pic>
    </p:spTree>
    <p:extLst>
      <p:ext uri="{BB962C8B-B14F-4D97-AF65-F5344CB8AC3E}">
        <p14:creationId xmlns:p14="http://schemas.microsoft.com/office/powerpoint/2010/main" val="228312447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ste z tytułem">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26463C-3D64-2E46-965C-813C4C3A1B5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162D54"/>
                </a:solidFill>
                <a:latin typeface="+mj-lt"/>
                <a:ea typeface="+mn-ea"/>
                <a:cs typeface="+mn-cs"/>
              </a:defRPr>
            </a:lvl1pPr>
          </a:lstStyle>
          <a:p>
            <a:r>
              <a:rPr lang="pl-PL" dirty="0"/>
              <a:t>Tytuł slajdu</a:t>
            </a:r>
            <a:endParaRPr lang="en-GB" dirty="0"/>
          </a:p>
        </p:txBody>
      </p:sp>
      <p:pic>
        <p:nvPicPr>
          <p:cNvPr id="9" name="Obraz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4"/>
          </a:xfrm>
          <a:prstGeom prst="rect">
            <a:avLst/>
          </a:prstGeom>
        </p:spPr>
      </p:pic>
    </p:spTree>
    <p:extLst>
      <p:ext uri="{BB962C8B-B14F-4D97-AF65-F5344CB8AC3E}">
        <p14:creationId xmlns:p14="http://schemas.microsoft.com/office/powerpoint/2010/main" val="302061101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ste bez tytułu">
    <p:bg>
      <p:bgRef idx="1001">
        <a:schemeClr val="bg1"/>
      </p:bgRef>
    </p:bg>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71666" y="5578231"/>
            <a:ext cx="3821373" cy="1129644"/>
          </a:xfrm>
          <a:prstGeom prst="rect">
            <a:avLst/>
          </a:prstGeom>
        </p:spPr>
      </p:pic>
    </p:spTree>
    <p:extLst>
      <p:ext uri="{BB962C8B-B14F-4D97-AF65-F5344CB8AC3E}">
        <p14:creationId xmlns:p14="http://schemas.microsoft.com/office/powerpoint/2010/main" val="30839508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ść w ramce i zdjęci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Rectangle 13">
            <a:extLst>
              <a:ext uri="{FF2B5EF4-FFF2-40B4-BE49-F238E27FC236}">
                <a16:creationId xmlns:a16="http://schemas.microsoft.com/office/drawing/2014/main" id="{40A1BE61-03CB-AA45-9447-1977ACE5D5C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90313" y="5320807"/>
            <a:ext cx="4699000" cy="461706"/>
          </a:xfrm>
          <a:prstGeom prst="rect">
            <a:avLst/>
          </a:prstGeom>
        </p:spPr>
        <p:txBody>
          <a:bodyPr anchor="ctr"/>
          <a:lstStyle>
            <a:lvl1pPr marL="0" indent="0" algn="ctr">
              <a:buNone/>
              <a:defRPr sz="2000" spc="60" baseline="0">
                <a:solidFill>
                  <a:srgbClr val="162D54"/>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0" name="Title 2"/>
          <p:cNvSpPr>
            <a:spLocks noGrp="1"/>
          </p:cNvSpPr>
          <p:nvPr>
            <p:ph type="ctrTitle" hasCustomPrompt="1"/>
          </p:nvPr>
        </p:nvSpPr>
        <p:spPr>
          <a:xfrm>
            <a:off x="790313" y="2485598"/>
            <a:ext cx="4699000" cy="2618434"/>
          </a:xfrm>
          <a:prstGeom prst="rect">
            <a:avLst/>
          </a:prstGeom>
        </p:spPr>
        <p:txBody>
          <a:bodyPr anchor="ctr">
            <a:normAutofit/>
          </a:bodyPr>
          <a:lstStyle>
            <a:lvl1pPr algn="ctr">
              <a:defRPr sz="4800">
                <a:solidFill>
                  <a:srgbClr val="162D54"/>
                </a:solidFill>
              </a:defRPr>
            </a:lvl1pPr>
          </a:lstStyle>
          <a:p>
            <a:r>
              <a:rPr lang="pl-PL" dirty="0"/>
              <a:t>Treść</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pl-PL" sz="5000" dirty="0">
                <a:solidFill>
                  <a:srgbClr val="162D54"/>
                </a:solidFill>
              </a:rPr>
              <a:t>Tytuł slajdu</a:t>
            </a:r>
            <a:endParaRPr lang="en-US" sz="5000" dirty="0">
              <a:solidFill>
                <a:srgbClr val="162D54"/>
              </a:solidFill>
            </a:endParaRPr>
          </a:p>
        </p:txBody>
      </p:sp>
    </p:spTree>
    <p:extLst>
      <p:ext uri="{BB962C8B-B14F-4D97-AF65-F5344CB8AC3E}">
        <p14:creationId xmlns:p14="http://schemas.microsoft.com/office/powerpoint/2010/main" val="346308114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Zdjęcie i tekst w ramc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910624"/>
          </a:xfrm>
          <a:prstGeom prst="rect">
            <a:avLst/>
          </a:prstGeom>
        </p:spPr>
        <p:txBody>
          <a:bodyPr anchor="ctr">
            <a:normAutofit/>
          </a:bodyPr>
          <a:lstStyle>
            <a:lvl1pPr marL="0" indent="0" algn="ctr">
              <a:buNone/>
              <a:defRPr sz="2000" spc="0" baseline="0">
                <a:solidFill>
                  <a:srgbClr val="162D54"/>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6" name="Picture Placeholder 3"/>
          <p:cNvSpPr>
            <a:spLocks noGrp="1"/>
          </p:cNvSpPr>
          <p:nvPr>
            <p:ph type="pic" sz="quarter" idx="10"/>
          </p:nvPr>
        </p:nvSpPr>
        <p:spPr>
          <a:xfrm>
            <a:off x="118461" y="1449924"/>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162D54"/>
                </a:solidFill>
                <a:latin typeface="+mj-lt"/>
                <a:ea typeface="+mn-ea"/>
                <a:cs typeface="+mn-cs"/>
              </a:defRPr>
            </a:lvl1pPr>
          </a:lstStyle>
          <a:p>
            <a:r>
              <a:rPr lang="pl-PL" dirty="0"/>
              <a:t>Tytuł slajdu</a:t>
            </a:r>
            <a:endParaRPr lang="en-GB" dirty="0"/>
          </a:p>
        </p:txBody>
      </p:sp>
    </p:spTree>
    <p:extLst>
      <p:ext uri="{BB962C8B-B14F-4D97-AF65-F5344CB8AC3E}">
        <p14:creationId xmlns:p14="http://schemas.microsoft.com/office/powerpoint/2010/main" val="32050582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przezroczyste) i zdjęcie">
    <p:bg>
      <p:bgRef idx="1001">
        <a:schemeClr val="bg1"/>
      </p:bgRef>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rgbClr val="F0E7D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30789" y="2075353"/>
            <a:ext cx="4699000" cy="4047101"/>
          </a:xfrm>
          <a:prstGeom prst="rect">
            <a:avLst/>
          </a:prstGeom>
        </p:spPr>
        <p:txBody>
          <a:bodyPr anchor="ctr">
            <a:normAutofit/>
          </a:bodyPr>
          <a:lstStyle>
            <a:lvl1pPr marL="0" indent="0" algn="ctr">
              <a:buNone/>
              <a:defRPr sz="2000" spc="0" baseline="0">
                <a:solidFill>
                  <a:srgbClr val="162D54"/>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162D54"/>
                </a:solidFill>
                <a:latin typeface="+mj-lt"/>
                <a:ea typeface="+mn-ea"/>
                <a:cs typeface="+mn-cs"/>
              </a:defRPr>
            </a:lvl1pPr>
          </a:lstStyle>
          <a:p>
            <a:r>
              <a:rPr lang="pl-PL" dirty="0"/>
              <a:t>Tytuł slajdu</a:t>
            </a:r>
            <a:endParaRPr lang="en-GB" dirty="0"/>
          </a:p>
        </p:txBody>
      </p:sp>
    </p:spTree>
    <p:extLst>
      <p:ext uri="{BB962C8B-B14F-4D97-AF65-F5344CB8AC3E}">
        <p14:creationId xmlns:p14="http://schemas.microsoft.com/office/powerpoint/2010/main" val="247581230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hasCustomPrompt="1"/>
          </p:nvPr>
        </p:nvSpPr>
        <p:spPr>
          <a:xfrm>
            <a:off x="667658" y="1771650"/>
            <a:ext cx="10856685" cy="3926506"/>
          </a:xfrm>
          <a:prstGeom prst="rect">
            <a:avLst/>
          </a:prstGeom>
        </p:spPr>
        <p:txBody>
          <a:bodyPr numCol="1" spcCol="0">
            <a:noAutofit/>
          </a:bodyPr>
          <a:lstStyle>
            <a:lvl1pPr marL="0" indent="0">
              <a:lnSpc>
                <a:spcPct val="110000"/>
              </a:lnSpc>
              <a:buFont typeface="Arial" panose="020B0604020202020204" pitchFamily="34" charset="0"/>
              <a:buNone/>
              <a:defRPr sz="2000" baseline="0">
                <a:solidFill>
                  <a:srgbClr val="162D54"/>
                </a:solidFill>
              </a:defRPr>
            </a:lvl1pPr>
            <a:lvl2pPr marL="514350" indent="-171450">
              <a:lnSpc>
                <a:spcPct val="100000"/>
              </a:lnSpc>
              <a:buFont typeface="Arial" panose="020B0604020202020204" pitchFamily="34" charset="0"/>
              <a:buChar char="•"/>
              <a:defRPr sz="900"/>
            </a:lvl2pPr>
            <a:lvl3pPr marL="685800" indent="0">
              <a:buNone/>
              <a:defRPr sz="900"/>
            </a:lvl3pPr>
            <a:lvl4pPr marL="1028700" indent="0">
              <a:buNone/>
              <a:defRPr sz="900"/>
            </a:lvl4pPr>
            <a:lvl5pPr marL="1371600" indent="0">
              <a:buNone/>
              <a:defRPr sz="900"/>
            </a:lvl5pPr>
          </a:lstStyle>
          <a:p>
            <a:r>
              <a:rPr lang="pl-PL" dirty="0">
                <a:effectLst/>
                <a:latin typeface="Arial" panose="020B0604020202020204" pitchFamily="34" charset="0"/>
              </a:rPr>
              <a:t>Kliknij, aby dodać tekst</a:t>
            </a: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4" name="Obraz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8"/>
          </a:xfrm>
          <a:prstGeom prst="rect">
            <a:avLst/>
          </a:prstGeom>
        </p:spPr>
      </p:pic>
    </p:spTree>
    <p:extLst>
      <p:ext uri="{BB962C8B-B14F-4D97-AF65-F5344CB8AC3E}">
        <p14:creationId xmlns:p14="http://schemas.microsoft.com/office/powerpoint/2010/main" val="232845318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i zdjęcie">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956704"/>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956706"/>
          </a:xfrm>
          <a:prstGeom prst="rect">
            <a:avLst/>
          </a:prstGeom>
        </p:spPr>
        <p:txBody>
          <a:bodyPr numCol="1" spcCol="0">
            <a:no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7" name="Obraz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8"/>
          </a:xfrm>
          <a:prstGeom prst="rect">
            <a:avLst/>
          </a:prstGeom>
        </p:spPr>
      </p:pic>
    </p:spTree>
    <p:extLst>
      <p:ext uri="{BB962C8B-B14F-4D97-AF65-F5344CB8AC3E}">
        <p14:creationId xmlns:p14="http://schemas.microsoft.com/office/powerpoint/2010/main" val="94638607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i inna zawartość">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11322-3B2B-E345-AD9B-6A9743D5B5F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8" name="Obraz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8"/>
          </a:xfrm>
          <a:prstGeom prst="rect">
            <a:avLst/>
          </a:prstGeom>
        </p:spPr>
      </p:pic>
    </p:spTree>
    <p:extLst>
      <p:ext uri="{BB962C8B-B14F-4D97-AF65-F5344CB8AC3E}">
        <p14:creationId xmlns:p14="http://schemas.microsoft.com/office/powerpoint/2010/main" val="339469932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475">
          <p15:clr>
            <a:srgbClr val="FBAE40"/>
          </p15:clr>
        </p15:guide>
        <p15:guide id="2" pos="3885">
          <p15:clr>
            <a:srgbClr val="FBAE40"/>
          </p15:clr>
        </p15:guide>
        <p15:guide id="3" pos="724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wa teksty">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0C16C5-45F5-3347-8255-1EB8E64B851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10" name="Obraz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8"/>
          </a:xfrm>
          <a:prstGeom prst="rect">
            <a:avLst/>
          </a:prstGeom>
        </p:spPr>
      </p:pic>
    </p:spTree>
    <p:extLst>
      <p:ext uri="{BB962C8B-B14F-4D97-AF65-F5344CB8AC3E}">
        <p14:creationId xmlns:p14="http://schemas.microsoft.com/office/powerpoint/2010/main" val="29051499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WE (granat)">
    <p:bg>
      <p:bgPr>
        <a:solidFill>
          <a:srgbClr val="1A3F82"/>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1" baseline="0">
                <a:solidFill>
                  <a:schemeClr val="bg1"/>
                </a:solidFill>
                <a:latin typeface="Gadugi" panose="020B0502040204020203" pitchFamily="34" charset="0"/>
                <a:ea typeface="Gadugi" panose="020B0502040204020203" pitchFamily="34" charset="0"/>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8227" y="5021038"/>
            <a:ext cx="1180990" cy="1208314"/>
          </a:xfrm>
          <a:prstGeom prst="rect">
            <a:avLst/>
          </a:prstGeom>
        </p:spPr>
      </p:pic>
    </p:spTree>
    <p:extLst>
      <p:ext uri="{BB962C8B-B14F-4D97-AF65-F5344CB8AC3E}">
        <p14:creationId xmlns:p14="http://schemas.microsoft.com/office/powerpoint/2010/main" val="2647421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uste z tytułem">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26463C-3D64-2E46-965C-813C4C3A1B5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6" name="Obraz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8"/>
          </a:xfrm>
          <a:prstGeom prst="rect">
            <a:avLst/>
          </a:prstGeom>
        </p:spPr>
      </p:pic>
    </p:spTree>
    <p:extLst>
      <p:ext uri="{BB962C8B-B14F-4D97-AF65-F5344CB8AC3E}">
        <p14:creationId xmlns:p14="http://schemas.microsoft.com/office/powerpoint/2010/main" val="155965924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ste bez tytułu">
    <p:bg>
      <p:bgRef idx="1001">
        <a:schemeClr val="bg1"/>
      </p:bgRef>
    </p:bg>
    <p:spTree>
      <p:nvGrpSpPr>
        <p:cNvPr id="1" name=""/>
        <p:cNvGrpSpPr/>
        <p:nvPr/>
      </p:nvGrpSpPr>
      <p:grpSpPr>
        <a:xfrm>
          <a:off x="0" y="0"/>
          <a:ext cx="0" cy="0"/>
          <a:chOff x="0" y="0"/>
          <a:chExt cx="0" cy="0"/>
        </a:xfrm>
      </p:grpSpPr>
      <p:pic>
        <p:nvPicPr>
          <p:cNvPr id="3" name="Obraz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263" y="5322627"/>
            <a:ext cx="3507475" cy="1753738"/>
          </a:xfrm>
          <a:prstGeom prst="rect">
            <a:avLst/>
          </a:prstGeom>
        </p:spPr>
      </p:pic>
    </p:spTree>
    <p:extLst>
      <p:ext uri="{BB962C8B-B14F-4D97-AF65-F5344CB8AC3E}">
        <p14:creationId xmlns:p14="http://schemas.microsoft.com/office/powerpoint/2010/main" val="355495311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ść w ramce i zdjęci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Rectangle 13">
            <a:extLst>
              <a:ext uri="{FF2B5EF4-FFF2-40B4-BE49-F238E27FC236}">
                <a16:creationId xmlns:a16="http://schemas.microsoft.com/office/drawing/2014/main" id="{40A1BE61-03CB-AA45-9447-1977ACE5D5C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90313" y="5320807"/>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0" name="Title 2"/>
          <p:cNvSpPr>
            <a:spLocks noGrp="1"/>
          </p:cNvSpPr>
          <p:nvPr>
            <p:ph type="ctrTitle" hasCustomPrompt="1"/>
          </p:nvPr>
        </p:nvSpPr>
        <p:spPr>
          <a:xfrm>
            <a:off x="790313" y="2485598"/>
            <a:ext cx="4699000" cy="2618434"/>
          </a:xfrm>
          <a:prstGeom prst="rect">
            <a:avLst/>
          </a:prstGeom>
        </p:spPr>
        <p:txBody>
          <a:bodyPr anchor="ctr">
            <a:normAutofit/>
          </a:bodyPr>
          <a:lstStyle>
            <a:lvl1pPr algn="ctr">
              <a:defRPr sz="4800">
                <a:solidFill>
                  <a:schemeClr val="bg1"/>
                </a:solidFill>
                <a:latin typeface="+mn-lt"/>
                <a:ea typeface="Tahoma" panose="020B0604030504040204" pitchFamily="34" charset="0"/>
                <a:cs typeface="Tahoma" panose="020B0604030504040204" pitchFamily="34" charset="0"/>
              </a:defRPr>
            </a:lvl1pPr>
          </a:lstStyle>
          <a:p>
            <a:r>
              <a:rPr lang="pl-PL" dirty="0"/>
              <a:t>Treść</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pl-PL" sz="5000" b="1" dirty="0">
                <a:solidFill>
                  <a:schemeClr val="bg1"/>
                </a:solidFill>
                <a:latin typeface="Gadugi" panose="020B0502040204020203" pitchFamily="34" charset="0"/>
                <a:ea typeface="Gadugi" panose="020B0502040204020203" pitchFamily="34" charset="0"/>
                <a:cs typeface="Tahoma" panose="020B0604030504040204" pitchFamily="34" charset="0"/>
              </a:rPr>
              <a:t>Tytuł slajdu</a:t>
            </a:r>
            <a:endParaRPr lang="en-US" sz="5000" b="1" dirty="0">
              <a:solidFill>
                <a:schemeClr val="bg1"/>
              </a:solidFill>
              <a:latin typeface="Gadugi" panose="020B0502040204020203" pitchFamily="34" charset="0"/>
              <a:ea typeface="Gadugi" panose="020B0502040204020203" pitchFamily="34" charset="0"/>
              <a:cs typeface="Tahoma" panose="020B0604030504040204" pitchFamily="34" charset="0"/>
            </a:endParaRPr>
          </a:p>
        </p:txBody>
      </p:sp>
    </p:spTree>
    <p:extLst>
      <p:ext uri="{BB962C8B-B14F-4D97-AF65-F5344CB8AC3E}">
        <p14:creationId xmlns:p14="http://schemas.microsoft.com/office/powerpoint/2010/main" val="328372038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Zdjęcie i tekst w ramc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910624"/>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6" name="Picture Placeholder 3"/>
          <p:cNvSpPr>
            <a:spLocks noGrp="1"/>
          </p:cNvSpPr>
          <p:nvPr>
            <p:ph type="pic" sz="quarter" idx="10"/>
          </p:nvPr>
        </p:nvSpPr>
        <p:spPr>
          <a:xfrm>
            <a:off x="118461" y="1449924"/>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Tahoma" panose="020B0604030504040204" pitchFamily="34" charset="0"/>
              </a:defRPr>
            </a:lvl1pPr>
          </a:lstStyle>
          <a:p>
            <a:r>
              <a:rPr lang="pl-PL" dirty="0"/>
              <a:t>Tytuł slajdu</a:t>
            </a:r>
            <a:endParaRPr lang="en-GB" dirty="0"/>
          </a:p>
        </p:txBody>
      </p:sp>
    </p:spTree>
    <p:extLst>
      <p:ext uri="{BB962C8B-B14F-4D97-AF65-F5344CB8AC3E}">
        <p14:creationId xmlns:p14="http://schemas.microsoft.com/office/powerpoint/2010/main" val="111984351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przezroczyste) i zdjęcie">
    <p:bg>
      <p:bgRef idx="1001">
        <a:schemeClr val="bg1"/>
      </p:bgRef>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rgbClr val="162D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16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30789" y="2075353"/>
            <a:ext cx="4699000" cy="4047101"/>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Tahoma" panose="020B0604030504040204" pitchFamily="34" charset="0"/>
              </a:defRPr>
            </a:lvl1pPr>
          </a:lstStyle>
          <a:p>
            <a:r>
              <a:rPr lang="pl-PL" dirty="0"/>
              <a:t>Tytuł slajdu</a:t>
            </a:r>
            <a:endParaRPr lang="en-GB" dirty="0"/>
          </a:p>
        </p:txBody>
      </p:sp>
    </p:spTree>
    <p:extLst>
      <p:ext uri="{BB962C8B-B14F-4D97-AF65-F5344CB8AC3E}">
        <p14:creationId xmlns:p14="http://schemas.microsoft.com/office/powerpoint/2010/main" val="220127195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hasCustomPrompt="1"/>
          </p:nvPr>
        </p:nvSpPr>
        <p:spPr>
          <a:xfrm>
            <a:off x="667658" y="1771650"/>
            <a:ext cx="10856685" cy="3926506"/>
          </a:xfrm>
          <a:prstGeom prst="rect">
            <a:avLst/>
          </a:prstGeom>
        </p:spPr>
        <p:txBody>
          <a:bodyPr numCol="1" spcCol="0">
            <a:noAutofit/>
          </a:bodyPr>
          <a:lstStyle>
            <a:lvl1pPr marL="0" indent="0">
              <a:lnSpc>
                <a:spcPct val="110000"/>
              </a:lnSpc>
              <a:buFont typeface="Arial" panose="020B0604020202020204" pitchFamily="34" charset="0"/>
              <a:buNone/>
              <a:defRPr sz="2000" baseline="0">
                <a:solidFill>
                  <a:srgbClr val="162D54"/>
                </a:solidFill>
              </a:defRPr>
            </a:lvl1pPr>
            <a:lvl2pPr marL="514350" indent="-171450">
              <a:lnSpc>
                <a:spcPct val="100000"/>
              </a:lnSpc>
              <a:buFont typeface="Arial" panose="020B0604020202020204" pitchFamily="34" charset="0"/>
              <a:buChar char="•"/>
              <a:defRPr sz="900"/>
            </a:lvl2pPr>
            <a:lvl3pPr marL="685800" indent="0">
              <a:buNone/>
              <a:defRPr sz="900"/>
            </a:lvl3pPr>
            <a:lvl4pPr marL="1028700" indent="0">
              <a:buNone/>
              <a:defRPr sz="900"/>
            </a:lvl4pPr>
            <a:lvl5pPr marL="1371600" indent="0">
              <a:buNone/>
              <a:defRPr sz="900"/>
            </a:lvl5pPr>
          </a:lstStyle>
          <a:p>
            <a:r>
              <a:rPr lang="pl-PL" dirty="0">
                <a:effectLst/>
                <a:latin typeface="Arial" panose="020B0604020202020204" pitchFamily="34" charset="0"/>
              </a:rPr>
              <a:t>Kliknij, aby dodać tekst</a:t>
            </a: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rgbClr val="162D54"/>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4" name="Obraz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8"/>
          </a:xfrm>
          <a:prstGeom prst="rect">
            <a:avLst/>
          </a:prstGeom>
        </p:spPr>
      </p:pic>
    </p:spTree>
    <p:extLst>
      <p:ext uri="{BB962C8B-B14F-4D97-AF65-F5344CB8AC3E}">
        <p14:creationId xmlns:p14="http://schemas.microsoft.com/office/powerpoint/2010/main" val="380294941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i zdjęcie">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956704"/>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956706"/>
          </a:xfrm>
          <a:prstGeom prst="rect">
            <a:avLst/>
          </a:prstGeom>
        </p:spPr>
        <p:txBody>
          <a:bodyPr numCol="1" spcCol="0">
            <a:no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rgbClr val="162D54"/>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7" name="Obraz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8"/>
          </a:xfrm>
          <a:prstGeom prst="rect">
            <a:avLst/>
          </a:prstGeom>
        </p:spPr>
      </p:pic>
    </p:spTree>
    <p:extLst>
      <p:ext uri="{BB962C8B-B14F-4D97-AF65-F5344CB8AC3E}">
        <p14:creationId xmlns:p14="http://schemas.microsoft.com/office/powerpoint/2010/main" val="26338786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i inna zawartość">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11322-3B2B-E345-AD9B-6A9743D5B5F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rgbClr val="162D54"/>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8" name="Obraz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8"/>
          </a:xfrm>
          <a:prstGeom prst="rect">
            <a:avLst/>
          </a:prstGeom>
        </p:spPr>
      </p:pic>
    </p:spTree>
    <p:extLst>
      <p:ext uri="{BB962C8B-B14F-4D97-AF65-F5344CB8AC3E}">
        <p14:creationId xmlns:p14="http://schemas.microsoft.com/office/powerpoint/2010/main" val="5895747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475">
          <p15:clr>
            <a:srgbClr val="FBAE40"/>
          </p15:clr>
        </p15:guide>
        <p15:guide id="2" pos="3885">
          <p15:clr>
            <a:srgbClr val="FBAE40"/>
          </p15:clr>
        </p15:guide>
        <p15:guide id="3" pos="724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wa teksty">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0C16C5-45F5-3347-8255-1EB8E64B851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rgbClr val="162D54"/>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rgbClr val="162D54"/>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10" name="Obraz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8"/>
          </a:xfrm>
          <a:prstGeom prst="rect">
            <a:avLst/>
          </a:prstGeom>
        </p:spPr>
      </p:pic>
    </p:spTree>
    <p:extLst>
      <p:ext uri="{BB962C8B-B14F-4D97-AF65-F5344CB8AC3E}">
        <p14:creationId xmlns:p14="http://schemas.microsoft.com/office/powerpoint/2010/main" val="217909817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ste z tytułem">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26463C-3D64-2E46-965C-813C4C3A1B5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rgbClr val="162D54"/>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6" name="Obraz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8"/>
          </a:xfrm>
          <a:prstGeom prst="rect">
            <a:avLst/>
          </a:prstGeom>
        </p:spPr>
      </p:pic>
    </p:spTree>
    <p:extLst>
      <p:ext uri="{BB962C8B-B14F-4D97-AF65-F5344CB8AC3E}">
        <p14:creationId xmlns:p14="http://schemas.microsoft.com/office/powerpoint/2010/main" val="164189228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WE (granat - zdj-1)">
    <p:bg>
      <p:bgPr>
        <a:solidFill>
          <a:srgbClr val="1A3F82"/>
        </a:solidFill>
        <a:effectLst/>
      </p:bgPr>
    </p:bg>
    <p:spTree>
      <p:nvGrpSpPr>
        <p:cNvPr id="1" name=""/>
        <p:cNvGrpSpPr/>
        <p:nvPr/>
      </p:nvGrpSpPr>
      <p:grpSpPr>
        <a:xfrm>
          <a:off x="0" y="0"/>
          <a:ext cx="0" cy="0"/>
          <a:chOff x="0" y="0"/>
          <a:chExt cx="0" cy="0"/>
        </a:xfrm>
      </p:grpSpPr>
      <p:pic>
        <p:nvPicPr>
          <p:cNvPr id="8" name="Obraz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1" baseline="0">
                <a:solidFill>
                  <a:schemeClr val="bg1"/>
                </a:solidFill>
                <a:latin typeface="Gadugi" panose="020B0502040204020203" pitchFamily="34" charset="0"/>
                <a:ea typeface="Gadugi" panose="020B0502040204020203" pitchFamily="34" charset="0"/>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08227" y="5021038"/>
            <a:ext cx="1180990" cy="1208314"/>
          </a:xfrm>
          <a:prstGeom prst="rect">
            <a:avLst/>
          </a:prstGeom>
        </p:spPr>
      </p:pic>
    </p:spTree>
    <p:extLst>
      <p:ext uri="{BB962C8B-B14F-4D97-AF65-F5344CB8AC3E}">
        <p14:creationId xmlns:p14="http://schemas.microsoft.com/office/powerpoint/2010/main" val="2237460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uste bez tytułu">
    <p:bg>
      <p:bgRef idx="1001">
        <a:schemeClr val="bg1"/>
      </p:bgRef>
    </p:bg>
    <p:spTree>
      <p:nvGrpSpPr>
        <p:cNvPr id="1" name=""/>
        <p:cNvGrpSpPr/>
        <p:nvPr/>
      </p:nvGrpSpPr>
      <p:grpSpPr>
        <a:xfrm>
          <a:off x="0" y="0"/>
          <a:ext cx="0" cy="0"/>
          <a:chOff x="0" y="0"/>
          <a:chExt cx="0" cy="0"/>
        </a:xfrm>
      </p:grpSpPr>
      <p:pic>
        <p:nvPicPr>
          <p:cNvPr id="3" name="Obraz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263" y="5322627"/>
            <a:ext cx="3507475" cy="1753738"/>
          </a:xfrm>
          <a:prstGeom prst="rect">
            <a:avLst/>
          </a:prstGeom>
        </p:spPr>
      </p:pic>
    </p:spTree>
    <p:extLst>
      <p:ext uri="{BB962C8B-B14F-4D97-AF65-F5344CB8AC3E}">
        <p14:creationId xmlns:p14="http://schemas.microsoft.com/office/powerpoint/2010/main" val="78084840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eść w ramce i zdjęci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Rectangle 13">
            <a:extLst>
              <a:ext uri="{FF2B5EF4-FFF2-40B4-BE49-F238E27FC236}">
                <a16:creationId xmlns:a16="http://schemas.microsoft.com/office/drawing/2014/main" id="{40A1BE61-03CB-AA45-9447-1977ACE5D5C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90313" y="5320807"/>
            <a:ext cx="4699000" cy="461706"/>
          </a:xfrm>
          <a:prstGeom prst="rect">
            <a:avLst/>
          </a:prstGeom>
        </p:spPr>
        <p:txBody>
          <a:bodyPr anchor="ctr"/>
          <a:lstStyle>
            <a:lvl1pPr marL="0" indent="0" algn="ctr">
              <a:buNone/>
              <a:defRPr sz="2000" spc="60" baseline="0">
                <a:solidFill>
                  <a:srgbClr val="162D54"/>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0" name="Title 2"/>
          <p:cNvSpPr>
            <a:spLocks noGrp="1"/>
          </p:cNvSpPr>
          <p:nvPr>
            <p:ph type="ctrTitle" hasCustomPrompt="1"/>
          </p:nvPr>
        </p:nvSpPr>
        <p:spPr>
          <a:xfrm>
            <a:off x="790313" y="2485598"/>
            <a:ext cx="4699000" cy="2618434"/>
          </a:xfrm>
          <a:prstGeom prst="rect">
            <a:avLst/>
          </a:prstGeom>
        </p:spPr>
        <p:txBody>
          <a:bodyPr anchor="ctr">
            <a:normAutofit/>
          </a:bodyPr>
          <a:lstStyle>
            <a:lvl1pPr algn="ctr">
              <a:defRPr sz="4800">
                <a:solidFill>
                  <a:srgbClr val="162D54"/>
                </a:solidFill>
                <a:latin typeface="+mn-lt"/>
                <a:ea typeface="Gadugi" panose="020B0502040204020203" pitchFamily="34" charset="0"/>
              </a:defRPr>
            </a:lvl1pPr>
          </a:lstStyle>
          <a:p>
            <a:r>
              <a:rPr lang="pl-PL" dirty="0"/>
              <a:t>Treść</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pl-PL" sz="5000" b="1" dirty="0">
                <a:solidFill>
                  <a:srgbClr val="162D54"/>
                </a:solidFill>
                <a:latin typeface="Gadugi" panose="020B0502040204020203" pitchFamily="34" charset="0"/>
                <a:ea typeface="Gadugi" panose="020B0502040204020203" pitchFamily="34" charset="0"/>
              </a:rPr>
              <a:t>Tytuł slajdu</a:t>
            </a:r>
            <a:endParaRPr lang="en-US" sz="5000" b="1" dirty="0">
              <a:solidFill>
                <a:srgbClr val="162D54"/>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52691874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djęcie i tekst w ramc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910624"/>
          </a:xfrm>
          <a:prstGeom prst="rect">
            <a:avLst/>
          </a:prstGeom>
        </p:spPr>
        <p:txBody>
          <a:bodyPr anchor="ctr">
            <a:normAutofit/>
          </a:bodyPr>
          <a:lstStyle>
            <a:lvl1pPr marL="0" indent="0" algn="ctr">
              <a:buNone/>
              <a:defRPr sz="2000" spc="0" baseline="0">
                <a:solidFill>
                  <a:srgbClr val="162D54"/>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6" name="Picture Placeholder 3"/>
          <p:cNvSpPr>
            <a:spLocks noGrp="1"/>
          </p:cNvSpPr>
          <p:nvPr>
            <p:ph type="pic" sz="quarter" idx="10"/>
          </p:nvPr>
        </p:nvSpPr>
        <p:spPr>
          <a:xfrm>
            <a:off x="118461" y="1449924"/>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rgbClr val="162D54"/>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spTree>
    <p:extLst>
      <p:ext uri="{BB962C8B-B14F-4D97-AF65-F5344CB8AC3E}">
        <p14:creationId xmlns:p14="http://schemas.microsoft.com/office/powerpoint/2010/main" val="109457598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 (przezroczyste) i zdjęcie">
    <p:bg>
      <p:bgRef idx="1001">
        <a:schemeClr val="bg1"/>
      </p:bgRef>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rgbClr val="F0E7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30789" y="2075353"/>
            <a:ext cx="4699000" cy="4047101"/>
          </a:xfrm>
          <a:prstGeom prst="rect">
            <a:avLst/>
          </a:prstGeom>
        </p:spPr>
        <p:txBody>
          <a:bodyPr anchor="ctr">
            <a:normAutofit/>
          </a:bodyPr>
          <a:lstStyle>
            <a:lvl1pPr marL="0" indent="0" algn="ctr">
              <a:buNone/>
              <a:defRPr sz="2000" spc="0" baseline="0">
                <a:solidFill>
                  <a:srgbClr val="162D54"/>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rgbClr val="162D54"/>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spTree>
    <p:extLst>
      <p:ext uri="{BB962C8B-B14F-4D97-AF65-F5344CB8AC3E}">
        <p14:creationId xmlns:p14="http://schemas.microsoft.com/office/powerpoint/2010/main" val="33300370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hasCustomPrompt="1"/>
          </p:nvPr>
        </p:nvSpPr>
        <p:spPr>
          <a:xfrm>
            <a:off x="667658" y="1771650"/>
            <a:ext cx="10856685" cy="3926506"/>
          </a:xfrm>
          <a:prstGeom prst="rect">
            <a:avLst/>
          </a:prstGeom>
        </p:spPr>
        <p:txBody>
          <a:bodyPr numCol="1" spcCol="0">
            <a:noAutofit/>
          </a:bodyPr>
          <a:lstStyle>
            <a:lvl1pPr marL="0" indent="0">
              <a:lnSpc>
                <a:spcPct val="110000"/>
              </a:lnSpc>
              <a:buFont typeface="Arial" panose="020B0604020202020204" pitchFamily="34" charset="0"/>
              <a:buNone/>
              <a:defRPr sz="2000" baseline="0">
                <a:solidFill>
                  <a:srgbClr val="000000"/>
                </a:solidFill>
              </a:defRPr>
            </a:lvl1pPr>
            <a:lvl2pPr marL="514350" indent="-171450">
              <a:lnSpc>
                <a:spcPct val="100000"/>
              </a:lnSpc>
              <a:buFont typeface="Arial" panose="020B0604020202020204" pitchFamily="34" charset="0"/>
              <a:buChar char="•"/>
              <a:defRPr sz="900"/>
            </a:lvl2pPr>
            <a:lvl3pPr marL="685800" indent="0">
              <a:buNone/>
              <a:defRPr sz="900"/>
            </a:lvl3pPr>
            <a:lvl4pPr marL="1028700" indent="0">
              <a:buNone/>
              <a:defRPr sz="900"/>
            </a:lvl4pPr>
            <a:lvl5pPr marL="1371600" indent="0">
              <a:buNone/>
              <a:defRPr sz="900"/>
            </a:lvl5pPr>
          </a:lstStyle>
          <a:p>
            <a:r>
              <a:rPr lang="pl-PL" dirty="0">
                <a:effectLst/>
                <a:latin typeface="Arial" panose="020B0604020202020204" pitchFamily="34" charset="0"/>
              </a:rPr>
              <a:t>Kliknij, aby dodać tekst</a:t>
            </a: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pic>
        <p:nvPicPr>
          <p:cNvPr id="4" name="Obraz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3"/>
          </a:xfrm>
          <a:prstGeom prst="rect">
            <a:avLst/>
          </a:prstGeom>
        </p:spPr>
      </p:pic>
    </p:spTree>
    <p:extLst>
      <p:ext uri="{BB962C8B-B14F-4D97-AF65-F5344CB8AC3E}">
        <p14:creationId xmlns:p14="http://schemas.microsoft.com/office/powerpoint/2010/main" val="210842104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 i zdjęcie">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956704"/>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956706"/>
          </a:xfrm>
          <a:prstGeom prst="rect">
            <a:avLst/>
          </a:prstGeom>
        </p:spPr>
        <p:txBody>
          <a:bodyPr numCol="1" spcCol="0">
            <a:noAutofit/>
          </a:bodyPr>
          <a:lstStyle>
            <a:lvl1pPr marL="0" indent="0">
              <a:lnSpc>
                <a:spcPct val="110000"/>
              </a:lnSpc>
              <a:buNone/>
              <a:defRPr sz="2000" baseline="0">
                <a:solidFill>
                  <a:schemeClr val="tx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pic>
        <p:nvPicPr>
          <p:cNvPr id="8" name="Obraz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3"/>
          </a:xfrm>
          <a:prstGeom prst="rect">
            <a:avLst/>
          </a:prstGeom>
        </p:spPr>
      </p:pic>
    </p:spTree>
    <p:extLst>
      <p:ext uri="{BB962C8B-B14F-4D97-AF65-F5344CB8AC3E}">
        <p14:creationId xmlns:p14="http://schemas.microsoft.com/office/powerpoint/2010/main" val="186898137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i inna zawartość">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11322-3B2B-E345-AD9B-6A9743D5B5F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chemeClr val="tx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pic>
        <p:nvPicPr>
          <p:cNvPr id="10" name="Obraz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3"/>
          </a:xfrm>
          <a:prstGeom prst="rect">
            <a:avLst/>
          </a:prstGeom>
        </p:spPr>
      </p:pic>
    </p:spTree>
    <p:extLst>
      <p:ext uri="{BB962C8B-B14F-4D97-AF65-F5344CB8AC3E}">
        <p14:creationId xmlns:p14="http://schemas.microsoft.com/office/powerpoint/2010/main" val="88465328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475">
          <p15:clr>
            <a:srgbClr val="FBAE40"/>
          </p15:clr>
        </p15:guide>
        <p15:guide id="2" pos="3885">
          <p15:clr>
            <a:srgbClr val="FBAE40"/>
          </p15:clr>
        </p15:guide>
        <p15:guide id="3" pos="724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wa teksty">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0C16C5-45F5-3347-8255-1EB8E64B851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chemeClr val="tx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chemeClr val="tx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pic>
        <p:nvPicPr>
          <p:cNvPr id="12" name="Obraz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3"/>
          </a:xfrm>
          <a:prstGeom prst="rect">
            <a:avLst/>
          </a:prstGeom>
        </p:spPr>
      </p:pic>
    </p:spTree>
    <p:extLst>
      <p:ext uri="{BB962C8B-B14F-4D97-AF65-F5344CB8AC3E}">
        <p14:creationId xmlns:p14="http://schemas.microsoft.com/office/powerpoint/2010/main" val="19397569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uste z tytułem">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26463C-3D64-2E46-965C-813C4C3A1B5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pic>
        <p:nvPicPr>
          <p:cNvPr id="9" name="Obraz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1069" y="5728356"/>
            <a:ext cx="3821373" cy="1129643"/>
          </a:xfrm>
          <a:prstGeom prst="rect">
            <a:avLst/>
          </a:prstGeom>
        </p:spPr>
      </p:pic>
    </p:spTree>
    <p:extLst>
      <p:ext uri="{BB962C8B-B14F-4D97-AF65-F5344CB8AC3E}">
        <p14:creationId xmlns:p14="http://schemas.microsoft.com/office/powerpoint/2010/main" val="44957015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uste bez tytułu">
    <p:bg>
      <p:bgRef idx="1001">
        <a:schemeClr val="bg1"/>
      </p:bgRef>
    </p:bg>
    <p:spTree>
      <p:nvGrpSpPr>
        <p:cNvPr id="1" name=""/>
        <p:cNvGrpSpPr/>
        <p:nvPr/>
      </p:nvGrpSpPr>
      <p:grpSpPr>
        <a:xfrm>
          <a:off x="0" y="0"/>
          <a:ext cx="0" cy="0"/>
          <a:chOff x="0" y="0"/>
          <a:chExt cx="0" cy="0"/>
        </a:xfrm>
      </p:grpSpPr>
      <p:pic>
        <p:nvPicPr>
          <p:cNvPr id="4" name="Obraz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71666" y="5578231"/>
            <a:ext cx="3821373" cy="1129643"/>
          </a:xfrm>
          <a:prstGeom prst="rect">
            <a:avLst/>
          </a:prstGeom>
        </p:spPr>
      </p:pic>
    </p:spTree>
    <p:extLst>
      <p:ext uri="{BB962C8B-B14F-4D97-AF65-F5344CB8AC3E}">
        <p14:creationId xmlns:p14="http://schemas.microsoft.com/office/powerpoint/2010/main" val="14108414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WE (granat - zdj-3)">
    <p:bg>
      <p:bgPr>
        <a:solidFill>
          <a:srgbClr val="1A3F82"/>
        </a:solidFill>
        <a:effectLst/>
      </p:bgPr>
    </p:bg>
    <p:spTree>
      <p:nvGrpSpPr>
        <p:cNvPr id="1" name=""/>
        <p:cNvGrpSpPr/>
        <p:nvPr/>
      </p:nvGrpSpPr>
      <p:grpSpPr>
        <a:xfrm>
          <a:off x="0" y="0"/>
          <a:ext cx="0" cy="0"/>
          <a:chOff x="0" y="0"/>
          <a:chExt cx="0" cy="0"/>
        </a:xfrm>
      </p:grpSpPr>
      <p:pic>
        <p:nvPicPr>
          <p:cNvPr id="9" name="Obraz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1" baseline="0">
                <a:solidFill>
                  <a:schemeClr val="bg1"/>
                </a:solidFill>
                <a:latin typeface="Gadugi" panose="020B0502040204020203" pitchFamily="34" charset="0"/>
                <a:ea typeface="Gadugi" panose="020B0502040204020203" pitchFamily="34" charset="0"/>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08227" y="5021038"/>
            <a:ext cx="1180990" cy="1208314"/>
          </a:xfrm>
          <a:prstGeom prst="rect">
            <a:avLst/>
          </a:prstGeom>
        </p:spPr>
      </p:pic>
    </p:spTree>
    <p:extLst>
      <p:ext uri="{BB962C8B-B14F-4D97-AF65-F5344CB8AC3E}">
        <p14:creationId xmlns:p14="http://schemas.microsoft.com/office/powerpoint/2010/main" val="24028863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ść w ramce i zdjęci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Rectangle 13">
            <a:extLst>
              <a:ext uri="{FF2B5EF4-FFF2-40B4-BE49-F238E27FC236}">
                <a16:creationId xmlns:a16="http://schemas.microsoft.com/office/drawing/2014/main" id="{40A1BE61-03CB-AA45-9447-1977ACE5D5C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90313" y="5320807"/>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0" name="Title 2"/>
          <p:cNvSpPr>
            <a:spLocks noGrp="1"/>
          </p:cNvSpPr>
          <p:nvPr>
            <p:ph type="ctrTitle" hasCustomPrompt="1"/>
          </p:nvPr>
        </p:nvSpPr>
        <p:spPr>
          <a:xfrm>
            <a:off x="790313" y="2485598"/>
            <a:ext cx="4699000" cy="2618434"/>
          </a:xfrm>
          <a:prstGeom prst="rect">
            <a:avLst/>
          </a:prstGeom>
        </p:spPr>
        <p:txBody>
          <a:bodyPr anchor="ctr">
            <a:normAutofit/>
          </a:bodyPr>
          <a:lstStyle>
            <a:lvl1pPr algn="ctr">
              <a:defRPr sz="4800">
                <a:solidFill>
                  <a:schemeClr val="bg1"/>
                </a:solidFill>
              </a:defRPr>
            </a:lvl1pPr>
          </a:lstStyle>
          <a:p>
            <a:r>
              <a:rPr lang="pl-PL" dirty="0"/>
              <a:t>Treść</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pl-PL" sz="5000" dirty="0">
                <a:solidFill>
                  <a:schemeClr val="bg1"/>
                </a:solidFill>
              </a:rPr>
              <a:t>Tytuł slajdu</a:t>
            </a:r>
            <a:endParaRPr lang="en-US" sz="5000" dirty="0">
              <a:solidFill>
                <a:schemeClr val="bg1"/>
              </a:solidFill>
            </a:endParaRPr>
          </a:p>
        </p:txBody>
      </p:sp>
    </p:spTree>
    <p:extLst>
      <p:ext uri="{BB962C8B-B14F-4D97-AF65-F5344CB8AC3E}">
        <p14:creationId xmlns:p14="http://schemas.microsoft.com/office/powerpoint/2010/main" val="76811184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Zdjęcie i tekst w ramc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910624"/>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6" name="Picture Placeholder 3"/>
          <p:cNvSpPr>
            <a:spLocks noGrp="1"/>
          </p:cNvSpPr>
          <p:nvPr>
            <p:ph type="pic" sz="quarter" idx="10"/>
          </p:nvPr>
        </p:nvSpPr>
        <p:spPr>
          <a:xfrm>
            <a:off x="118461" y="1449924"/>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spTree>
    <p:extLst>
      <p:ext uri="{BB962C8B-B14F-4D97-AF65-F5344CB8AC3E}">
        <p14:creationId xmlns:p14="http://schemas.microsoft.com/office/powerpoint/2010/main" val="3812665747"/>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 (przezroczyste) i zdjęcie">
    <p:bg>
      <p:bgRef idx="1001">
        <a:schemeClr val="bg1"/>
      </p:bgRef>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30789" y="2075353"/>
            <a:ext cx="4699000" cy="4047101"/>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stStyle>
          <a:p>
            <a:r>
              <a:rPr lang="pl-PL" dirty="0"/>
              <a:t>Tytuł slajdu</a:t>
            </a:r>
            <a:endParaRPr lang="en-GB" dirty="0"/>
          </a:p>
        </p:txBody>
      </p:sp>
    </p:spTree>
    <p:extLst>
      <p:ext uri="{BB962C8B-B14F-4D97-AF65-F5344CB8AC3E}">
        <p14:creationId xmlns:p14="http://schemas.microsoft.com/office/powerpoint/2010/main" val="307498025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 Placeholder 4"/>
          <p:cNvSpPr>
            <a:spLocks noGrp="1"/>
          </p:cNvSpPr>
          <p:nvPr>
            <p:ph type="body" sz="quarter" idx="16" hasCustomPrompt="1"/>
          </p:nvPr>
        </p:nvSpPr>
        <p:spPr>
          <a:xfrm>
            <a:off x="667658" y="1771650"/>
            <a:ext cx="10856685" cy="3926506"/>
          </a:xfrm>
          <a:prstGeom prst="rect">
            <a:avLst/>
          </a:prstGeom>
        </p:spPr>
        <p:txBody>
          <a:bodyPr numCol="1" spcCol="0">
            <a:noAutofit/>
          </a:bodyPr>
          <a:lstStyle>
            <a:lvl1pPr marL="0" indent="0">
              <a:lnSpc>
                <a:spcPct val="110000"/>
              </a:lnSpc>
              <a:buFont typeface="Arial" panose="020B0604020202020204" pitchFamily="34" charset="0"/>
              <a:buNone/>
              <a:defRPr sz="2000" baseline="0">
                <a:solidFill>
                  <a:schemeClr val="tx1"/>
                </a:solidFill>
              </a:defRPr>
            </a:lvl1pPr>
            <a:lvl2pPr marL="514350" indent="-171450">
              <a:lnSpc>
                <a:spcPct val="100000"/>
              </a:lnSpc>
              <a:buFont typeface="Arial" panose="020B0604020202020204" pitchFamily="34" charset="0"/>
              <a:buChar char="•"/>
              <a:defRPr sz="900"/>
            </a:lvl2pPr>
            <a:lvl3pPr marL="685800" indent="0">
              <a:buNone/>
              <a:defRPr sz="900"/>
            </a:lvl3pPr>
            <a:lvl4pPr marL="1028700" indent="0">
              <a:buNone/>
              <a:defRPr sz="900"/>
            </a:lvl4pPr>
            <a:lvl5pPr marL="1371600" indent="0">
              <a:buNone/>
              <a:defRPr sz="900"/>
            </a:lvl5pPr>
          </a:lstStyle>
          <a:p>
            <a:r>
              <a:rPr lang="pl-PL" dirty="0">
                <a:effectLst/>
                <a:latin typeface="Arial" panose="020B0604020202020204" pitchFamily="34" charset="0"/>
              </a:rPr>
              <a:t>Kliknij, aby dodać tekst</a:t>
            </a: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4" name="Obraz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7"/>
          </a:xfrm>
          <a:prstGeom prst="rect">
            <a:avLst/>
          </a:prstGeom>
        </p:spPr>
      </p:pic>
    </p:spTree>
    <p:extLst>
      <p:ext uri="{BB962C8B-B14F-4D97-AF65-F5344CB8AC3E}">
        <p14:creationId xmlns:p14="http://schemas.microsoft.com/office/powerpoint/2010/main" val="403510693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i zdjęcie">
    <p:bg>
      <p:bgRef idx="1001">
        <a:schemeClr val="bg1"/>
      </p:bgRef>
    </p:bg>
    <p:spTree>
      <p:nvGrpSpPr>
        <p:cNvPr id="1" name=""/>
        <p:cNvGrpSpPr/>
        <p:nvPr/>
      </p:nvGrpSpPr>
      <p:grpSpPr>
        <a:xfrm>
          <a:off x="0" y="0"/>
          <a:ext cx="0" cy="0"/>
          <a:chOff x="0" y="0"/>
          <a:chExt cx="0" cy="0"/>
        </a:xfrm>
      </p:grpSpPr>
      <p:sp>
        <p:nvSpPr>
          <p:cNvPr id="29" name="Rectangle 28">
            <a:extLs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6161540" y="1771652"/>
            <a:ext cx="5362803" cy="3956704"/>
          </a:xfrm>
          <a:prstGeom prst="rect">
            <a:avLst/>
          </a:prstGeom>
          <a:ln>
            <a:noFill/>
          </a:ln>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6" name="Text Placeholder 4"/>
          <p:cNvSpPr>
            <a:spLocks noGrp="1"/>
          </p:cNvSpPr>
          <p:nvPr>
            <p:ph type="body" sz="quarter" idx="16"/>
          </p:nvPr>
        </p:nvSpPr>
        <p:spPr>
          <a:xfrm>
            <a:off x="667657" y="1771650"/>
            <a:ext cx="5362803" cy="3956706"/>
          </a:xfrm>
          <a:prstGeom prst="rect">
            <a:avLst/>
          </a:prstGeom>
        </p:spPr>
        <p:txBody>
          <a:bodyPr numCol="1" spcCol="0">
            <a:noAutofit/>
          </a:bodyPr>
          <a:lstStyle>
            <a:lvl1pPr marL="0" indent="0">
              <a:lnSpc>
                <a:spcPct val="110000"/>
              </a:lnSpc>
              <a:buNone/>
              <a:defRPr sz="2000" baseline="0">
                <a:solidFill>
                  <a:schemeClr val="tx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2" name="Title 1">
            <a:extLst>
              <a:ext uri="{FF2B5EF4-FFF2-40B4-BE49-F238E27FC236}">
                <a16:creationId xmlns:a16="http://schemas.microsoft.com/office/drawing/2014/main" id="{74D4C6BA-26E5-334C-90B8-527133B73C71}"/>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7" name="Obraz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7"/>
          </a:xfrm>
          <a:prstGeom prst="rect">
            <a:avLst/>
          </a:prstGeom>
        </p:spPr>
      </p:pic>
    </p:spTree>
    <p:extLst>
      <p:ext uri="{BB962C8B-B14F-4D97-AF65-F5344CB8AC3E}">
        <p14:creationId xmlns:p14="http://schemas.microsoft.com/office/powerpoint/2010/main" val="388392478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i inna zawartość">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011322-3B2B-E345-AD9B-6A9743D5B5F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Content Placeholder 4"/>
          <p:cNvSpPr>
            <a:spLocks noGrp="1"/>
          </p:cNvSpPr>
          <p:nvPr>
            <p:ph sz="quarter" idx="17" hasCustomPrompt="1"/>
          </p:nvPr>
        </p:nvSpPr>
        <p:spPr>
          <a:xfrm>
            <a:off x="6167439" y="1770825"/>
            <a:ext cx="5329237"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a:t>Click to insert content</a:t>
            </a:r>
            <a:endParaRPr lang="en-GB" dirty="0"/>
          </a:p>
        </p:txBody>
      </p:sp>
      <p:sp>
        <p:nvSpPr>
          <p:cNvPr id="18" name="Text Placeholder 4"/>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chemeClr val="tx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9" name="Title 1">
            <a:extLst>
              <a:ext uri="{FF2B5EF4-FFF2-40B4-BE49-F238E27FC236}">
                <a16:creationId xmlns:a16="http://schemas.microsoft.com/office/drawing/2014/main" id="{ADDD6D62-86B4-094D-8571-B010BBAF72CD}"/>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8" name="Obraz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7"/>
          </a:xfrm>
          <a:prstGeom prst="rect">
            <a:avLst/>
          </a:prstGeom>
        </p:spPr>
      </p:pic>
    </p:spTree>
    <p:extLst>
      <p:ext uri="{BB962C8B-B14F-4D97-AF65-F5344CB8AC3E}">
        <p14:creationId xmlns:p14="http://schemas.microsoft.com/office/powerpoint/2010/main" val="173599529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475">
          <p15:clr>
            <a:srgbClr val="FBAE40"/>
          </p15:clr>
        </p15:guide>
        <p15:guide id="2" pos="3885">
          <p15:clr>
            <a:srgbClr val="FBAE40"/>
          </p15:clr>
        </p15:guide>
        <p15:guide id="3" pos="724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wa teksty">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0C16C5-45F5-3347-8255-1EB8E64B8514}"/>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 Placeholder 4">
            <a:extLst>
              <a:ext uri="{FF2B5EF4-FFF2-40B4-BE49-F238E27FC236}">
                <a16:creationId xmlns:a16="http://schemas.microsoft.com/office/drawing/2014/main" id="{3E7BA1B3-4F90-4D4F-84C1-E592AC9E8A75}"/>
              </a:ext>
            </a:extLst>
          </p:cNvPr>
          <p:cNvSpPr>
            <a:spLocks noGrp="1"/>
          </p:cNvSpPr>
          <p:nvPr>
            <p:ph type="body" sz="quarter" idx="17"/>
          </p:nvPr>
        </p:nvSpPr>
        <p:spPr>
          <a:xfrm>
            <a:off x="6161543" y="1771650"/>
            <a:ext cx="5362803" cy="3729684"/>
          </a:xfrm>
          <a:prstGeom prst="rect">
            <a:avLst/>
          </a:prstGeom>
        </p:spPr>
        <p:txBody>
          <a:bodyPr numCol="1" spcCol="0">
            <a:normAutofit/>
          </a:bodyPr>
          <a:lstStyle>
            <a:lvl1pPr marL="0" indent="0">
              <a:lnSpc>
                <a:spcPct val="110000"/>
              </a:lnSpc>
              <a:buNone/>
              <a:defRPr sz="2000" baseline="0">
                <a:solidFill>
                  <a:schemeClr val="tx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7" name="Text Placeholder 4">
            <a:extLst>
              <a:ext uri="{FF2B5EF4-FFF2-40B4-BE49-F238E27FC236}">
                <a16:creationId xmlns:a16="http://schemas.microsoft.com/office/drawing/2014/main" id="{CB637183-FFC1-954F-A4E4-5673A3D9DAE0}"/>
              </a:ext>
            </a:extLst>
          </p:cNvPr>
          <p:cNvSpPr>
            <a:spLocks noGrp="1"/>
          </p:cNvSpPr>
          <p:nvPr>
            <p:ph type="body" sz="quarter" idx="16"/>
          </p:nvPr>
        </p:nvSpPr>
        <p:spPr>
          <a:xfrm>
            <a:off x="667657" y="1771650"/>
            <a:ext cx="5362803" cy="3729684"/>
          </a:xfrm>
          <a:prstGeom prst="rect">
            <a:avLst/>
          </a:prstGeom>
        </p:spPr>
        <p:txBody>
          <a:bodyPr numCol="1" spcCol="0">
            <a:normAutofit/>
          </a:bodyPr>
          <a:lstStyle>
            <a:lvl1pPr marL="0" indent="0">
              <a:lnSpc>
                <a:spcPct val="110000"/>
              </a:lnSpc>
              <a:buNone/>
              <a:defRPr sz="2000" baseline="0">
                <a:solidFill>
                  <a:schemeClr val="tx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effectLst/>
              <a:latin typeface="Arial" panose="020B0604020202020204" pitchFamily="34" charset="0"/>
            </a:endParaRPr>
          </a:p>
        </p:txBody>
      </p:sp>
      <p:sp>
        <p:nvSpPr>
          <p:cNvPr id="11" name="Title 1">
            <a:extLst>
              <a:ext uri="{FF2B5EF4-FFF2-40B4-BE49-F238E27FC236}">
                <a16:creationId xmlns:a16="http://schemas.microsoft.com/office/drawing/2014/main" id="{D40236B7-FD2F-BB43-97EF-AE887B734140}"/>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10" name="Obraz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7"/>
          </a:xfrm>
          <a:prstGeom prst="rect">
            <a:avLst/>
          </a:prstGeom>
        </p:spPr>
      </p:pic>
    </p:spTree>
    <p:extLst>
      <p:ext uri="{BB962C8B-B14F-4D97-AF65-F5344CB8AC3E}">
        <p14:creationId xmlns:p14="http://schemas.microsoft.com/office/powerpoint/2010/main" val="330040490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uste z tytułem">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26463C-3D64-2E46-965C-813C4C3A1B5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itle 1">
            <a:extLst>
              <a:ext uri="{FF2B5EF4-FFF2-40B4-BE49-F238E27FC236}">
                <a16:creationId xmlns:a16="http://schemas.microsoft.com/office/drawing/2014/main" id="{CD2A1CF2-DB37-D14F-87D1-56686BA5B0BE}"/>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pic>
        <p:nvPicPr>
          <p:cNvPr id="6" name="Obraz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418161"/>
            <a:ext cx="3507475" cy="1753737"/>
          </a:xfrm>
          <a:prstGeom prst="rect">
            <a:avLst/>
          </a:prstGeom>
        </p:spPr>
      </p:pic>
    </p:spTree>
    <p:extLst>
      <p:ext uri="{BB962C8B-B14F-4D97-AF65-F5344CB8AC3E}">
        <p14:creationId xmlns:p14="http://schemas.microsoft.com/office/powerpoint/2010/main" val="10465305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uste bez tytułu">
    <p:bg>
      <p:bgRef idx="1001">
        <a:schemeClr val="bg1"/>
      </p:bgRef>
    </p:bg>
    <p:spTree>
      <p:nvGrpSpPr>
        <p:cNvPr id="1" name=""/>
        <p:cNvGrpSpPr/>
        <p:nvPr/>
      </p:nvGrpSpPr>
      <p:grpSpPr>
        <a:xfrm>
          <a:off x="0" y="0"/>
          <a:ext cx="0" cy="0"/>
          <a:chOff x="0" y="0"/>
          <a:chExt cx="0" cy="0"/>
        </a:xfrm>
      </p:grpSpPr>
      <p:pic>
        <p:nvPicPr>
          <p:cNvPr id="3" name="Obraz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263" y="5322627"/>
            <a:ext cx="3507475" cy="1753737"/>
          </a:xfrm>
          <a:prstGeom prst="rect">
            <a:avLst/>
          </a:prstGeom>
        </p:spPr>
      </p:pic>
    </p:spTree>
    <p:extLst>
      <p:ext uri="{BB962C8B-B14F-4D97-AF65-F5344CB8AC3E}">
        <p14:creationId xmlns:p14="http://schemas.microsoft.com/office/powerpoint/2010/main" val="84944852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reść w ramce i zdjęci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118531" y="1436276"/>
            <a:ext cx="5922944" cy="532525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Rectangle 13">
            <a:extLst>
              <a:ext uri="{FF2B5EF4-FFF2-40B4-BE49-F238E27FC236}">
                <a16:creationId xmlns:a16="http://schemas.microsoft.com/office/drawing/2014/main" id="{40A1BE61-03CB-AA45-9447-1977ACE5D5C0}"/>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5" name="Text Placeholder 4"/>
          <p:cNvSpPr>
            <a:spLocks noGrp="1"/>
          </p:cNvSpPr>
          <p:nvPr>
            <p:ph type="body" sz="quarter" idx="11" hasCustomPrompt="1"/>
          </p:nvPr>
        </p:nvSpPr>
        <p:spPr>
          <a:xfrm>
            <a:off x="790313" y="5320807"/>
            <a:ext cx="4699000" cy="461706"/>
          </a:xfrm>
          <a:prstGeom prst="rect">
            <a:avLst/>
          </a:prstGeom>
        </p:spPr>
        <p:txBody>
          <a:bodyPr anchor="ctr"/>
          <a:lstStyle>
            <a:lvl1pPr marL="0" indent="0" algn="ctr">
              <a:buNone/>
              <a:defRPr sz="20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0" name="Title 2"/>
          <p:cNvSpPr>
            <a:spLocks noGrp="1"/>
          </p:cNvSpPr>
          <p:nvPr>
            <p:ph type="ctrTitle" hasCustomPrompt="1"/>
          </p:nvPr>
        </p:nvSpPr>
        <p:spPr>
          <a:xfrm>
            <a:off x="790313" y="2485598"/>
            <a:ext cx="4699000" cy="2618434"/>
          </a:xfrm>
          <a:prstGeom prst="rect">
            <a:avLst/>
          </a:prstGeom>
        </p:spPr>
        <p:txBody>
          <a:bodyPr anchor="ctr">
            <a:normAutofit/>
          </a:bodyPr>
          <a:lstStyle>
            <a:lvl1pPr algn="ctr">
              <a:defRPr sz="4800">
                <a:solidFill>
                  <a:schemeClr val="bg1"/>
                </a:solidFill>
                <a:latin typeface="+mn-lt"/>
                <a:ea typeface="Gadugi" panose="020B0502040204020203" pitchFamily="34" charset="0"/>
              </a:defRPr>
            </a:lvl1pPr>
          </a:lstStyle>
          <a:p>
            <a:r>
              <a:rPr lang="pl-PL" dirty="0"/>
              <a:t>Treść</a:t>
            </a:r>
            <a:endParaRPr lang="en-GB" dirty="0"/>
          </a:p>
        </p:txBody>
      </p:sp>
      <p:sp>
        <p:nvSpPr>
          <p:cNvPr id="20" name="Title 1">
            <a:extLst>
              <a:ext uri="{FF2B5EF4-FFF2-40B4-BE49-F238E27FC236}">
                <a16:creationId xmlns:a16="http://schemas.microsoft.com/office/drawing/2014/main" id="{E206D771-2F75-0F4A-9B86-6ECB2BD7561C}"/>
              </a:ext>
            </a:extLst>
          </p:cNvPr>
          <p:cNvSpPr txBox="1">
            <a:spLocks/>
          </p:cNvSpPr>
          <p:nvPr userDrawn="1"/>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rgbClr val="FFFCEE"/>
                </a:solidFill>
                <a:latin typeface="+mj-lt"/>
                <a:ea typeface="+mn-ea"/>
                <a:cs typeface="+mn-cs"/>
              </a:defRPr>
            </a:lvl1pPr>
          </a:lstStyle>
          <a:p>
            <a:r>
              <a:rPr lang="pl-PL" sz="5000" b="1" dirty="0">
                <a:solidFill>
                  <a:schemeClr val="bg1"/>
                </a:solidFill>
                <a:latin typeface="Gadugi" panose="020B0502040204020203" pitchFamily="34" charset="0"/>
                <a:ea typeface="Gadugi" panose="020B0502040204020203" pitchFamily="34" charset="0"/>
              </a:rPr>
              <a:t>Tytuł slajdu</a:t>
            </a:r>
            <a:endParaRPr lang="en-US" sz="5000" b="1" dirty="0">
              <a:solidFill>
                <a:schemeClr val="bg1"/>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9372441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WE (granat - zdj-4)">
    <p:bg>
      <p:bgPr>
        <a:solidFill>
          <a:srgbClr val="1A3F82"/>
        </a:solidFill>
        <a:effectLst/>
      </p:bgPr>
    </p:bg>
    <p:spTree>
      <p:nvGrpSpPr>
        <p:cNvPr id="1" name=""/>
        <p:cNvGrpSpPr/>
        <p:nvPr/>
      </p:nvGrpSpPr>
      <p:grpSpPr>
        <a:xfrm>
          <a:off x="0" y="0"/>
          <a:ext cx="0" cy="0"/>
          <a:chOff x="0" y="0"/>
          <a:chExt cx="0" cy="0"/>
        </a:xfrm>
      </p:grpSpPr>
      <p:pic>
        <p:nvPicPr>
          <p:cNvPr id="8" name="Obraz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54591"/>
            <a:ext cx="12200555" cy="6919415"/>
          </a:xfrm>
          <a:prstGeom prst="rect">
            <a:avLst/>
          </a:prstGeom>
          <a:effectLst>
            <a:outerShdw blurRad="203200" dist="50800" dir="5400000" algn="ctr" rotWithShape="0">
              <a:srgbClr val="000000">
                <a:alpha val="80000"/>
              </a:srgbClr>
            </a:outerShdw>
          </a:effectLst>
        </p:spPr>
      </p:pic>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1" baseline="0">
                <a:solidFill>
                  <a:schemeClr val="bg1"/>
                </a:solidFill>
                <a:latin typeface="Gadugi" panose="020B0502040204020203" pitchFamily="34" charset="0"/>
                <a:ea typeface="Gadugi" panose="020B0502040204020203" pitchFamily="34" charset="0"/>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08227" y="5021038"/>
            <a:ext cx="1180990" cy="1208314"/>
          </a:xfrm>
          <a:prstGeom prst="rect">
            <a:avLst/>
          </a:prstGeom>
        </p:spPr>
      </p:pic>
    </p:spTree>
    <p:extLst>
      <p:ext uri="{BB962C8B-B14F-4D97-AF65-F5344CB8AC3E}">
        <p14:creationId xmlns:p14="http://schemas.microsoft.com/office/powerpoint/2010/main" val="21360473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Zdjęcie i tekst w ramce">
    <p:bg>
      <p:bgRef idx="1001">
        <a:schemeClr val="bg1"/>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6160580" y="1436276"/>
            <a:ext cx="5912891" cy="532525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Rectangle 7">
            <a:extLst>
              <a:ext uri="{FF2B5EF4-FFF2-40B4-BE49-F238E27FC236}">
                <a16:creationId xmlns:a16="http://schemas.microsoft.com/office/drawing/2014/main" id="{910C04DF-EFB5-5849-B951-94A8A0DA9ADD}"/>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6840020" y="2162630"/>
            <a:ext cx="4699000" cy="3910624"/>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6" name="Picture Placeholder 3"/>
          <p:cNvSpPr>
            <a:spLocks noGrp="1"/>
          </p:cNvSpPr>
          <p:nvPr>
            <p:ph type="pic" sz="quarter" idx="10"/>
          </p:nvPr>
        </p:nvSpPr>
        <p:spPr>
          <a:xfrm>
            <a:off x="118461" y="1449924"/>
            <a:ext cx="5922944" cy="5325259"/>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2" name="Title 1">
            <a:extLst>
              <a:ext uri="{FF2B5EF4-FFF2-40B4-BE49-F238E27FC236}">
                <a16:creationId xmlns:a16="http://schemas.microsoft.com/office/drawing/2014/main" id="{34C202FB-2CAB-4D42-957B-F5A1C8FEC856}"/>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spTree>
    <p:extLst>
      <p:ext uri="{BB962C8B-B14F-4D97-AF65-F5344CB8AC3E}">
        <p14:creationId xmlns:p14="http://schemas.microsoft.com/office/powerpoint/2010/main" val="153943401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przezroczyste) i zdjęcie">
    <p:bg>
      <p:bgRef idx="1001">
        <a:schemeClr val="bg1"/>
      </p:bgRef>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118531" y="1436276"/>
            <a:ext cx="5923517" cy="5325258"/>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a:extLst>
              <a:ext uri="{FF2B5EF4-FFF2-40B4-BE49-F238E27FC236}">
                <a16:creationId xmlns:a16="http://schemas.microsoft.com/office/drawing/2014/main" id="{68D97EE1-E327-B042-8244-0E4E747C8D0A}"/>
              </a:ext>
              <a:ext uri="{C183D7F6-B498-43B3-948B-1728B52AA6E4}">
                <adec:decorative xmlns:adec="http://schemas.microsoft.com/office/drawing/2017/decorative" val="1"/>
              </a:ext>
            </a:extLst>
          </p:cNvPr>
          <p:cNvSpPr/>
          <p:nvPr userDrawn="1"/>
        </p:nvSpPr>
        <p:spPr>
          <a:xfrm>
            <a:off x="0" y="0"/>
            <a:ext cx="12192000" cy="134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6160580" y="1436276"/>
            <a:ext cx="5912891" cy="5325257"/>
          </a:xfrm>
          <a:prstGeom prst="rect">
            <a:avLst/>
          </a:prstGeom>
        </p:spPr>
        <p:txBody>
          <a:bodyPr anchor="ctr"/>
          <a:lstStyle>
            <a:lvl1pPr marL="0" indent="0" algn="ctr">
              <a:buNone/>
              <a:defRPr>
                <a:solidFill>
                  <a:schemeClr val="bg2"/>
                </a:solidFill>
              </a:defRPr>
            </a:lvl1pPr>
          </a:lstStyle>
          <a:p>
            <a:endParaRPr lang="en-GB" dirty="0"/>
          </a:p>
          <a:p>
            <a:endParaRPr lang="en-GB" dirty="0"/>
          </a:p>
          <a:p>
            <a:r>
              <a:rPr lang="en-GB" dirty="0"/>
              <a:t>Photo</a:t>
            </a:r>
          </a:p>
        </p:txBody>
      </p:sp>
      <p:sp>
        <p:nvSpPr>
          <p:cNvPr id="13" name="Text Placeholder 4"/>
          <p:cNvSpPr>
            <a:spLocks noGrp="1"/>
          </p:cNvSpPr>
          <p:nvPr>
            <p:ph type="body" sz="quarter" idx="11" hasCustomPrompt="1"/>
          </p:nvPr>
        </p:nvSpPr>
        <p:spPr>
          <a:xfrm>
            <a:off x="730789" y="2075353"/>
            <a:ext cx="4699000" cy="4047101"/>
          </a:xfrm>
          <a:prstGeom prst="rect">
            <a:avLst/>
          </a:prstGeom>
        </p:spPr>
        <p:txBody>
          <a:bodyPr anchor="ctr">
            <a:normAutofit/>
          </a:bodyPr>
          <a:lstStyle>
            <a:lvl1pPr marL="0" indent="0" algn="ctr">
              <a:buNone/>
              <a:defRPr sz="2000" spc="0" baseline="0">
                <a:solidFill>
                  <a:schemeClr val="bg1"/>
                </a:solidFill>
                <a:latin typeface="Arial" panose="020B0604020202020204" pitchFamily="34" charset="0"/>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pl-PL" dirty="0"/>
              <a:t>TREŚĆ</a:t>
            </a:r>
            <a:endParaRPr lang="en-US" dirty="0"/>
          </a:p>
        </p:txBody>
      </p:sp>
      <p:sp>
        <p:nvSpPr>
          <p:cNvPr id="12" name="Title 1">
            <a:extLst>
              <a:ext uri="{FF2B5EF4-FFF2-40B4-BE49-F238E27FC236}">
                <a16:creationId xmlns:a16="http://schemas.microsoft.com/office/drawing/2014/main" id="{35A895F7-50AF-524D-94D9-ADFF841C6977}"/>
              </a:ext>
            </a:extLst>
          </p:cNvPr>
          <p:cNvSpPr>
            <a:spLocks noGrp="1"/>
          </p:cNvSpPr>
          <p:nvPr>
            <p:ph type="title" hasCustomPrompt="1"/>
          </p:nvPr>
        </p:nvSpPr>
        <p:spPr>
          <a:xfrm>
            <a:off x="790313" y="283024"/>
            <a:ext cx="10611368" cy="780153"/>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lang="en-GB" sz="5000" b="1" kern="1200" spc="83" baseline="0" dirty="0">
                <a:solidFill>
                  <a:schemeClr val="bg1"/>
                </a:solidFill>
                <a:latin typeface="Gadugi" panose="020B0502040204020203" pitchFamily="34" charset="0"/>
                <a:ea typeface="Gadugi" panose="020B0502040204020203" pitchFamily="34" charset="0"/>
                <a:cs typeface="+mn-cs"/>
              </a:defRPr>
            </a:lvl1pPr>
          </a:lstStyle>
          <a:p>
            <a:r>
              <a:rPr lang="pl-PL" dirty="0"/>
              <a:t>Tytuł slajdu</a:t>
            </a:r>
            <a:endParaRPr lang="en-GB" dirty="0"/>
          </a:p>
        </p:txBody>
      </p:sp>
    </p:spTree>
    <p:extLst>
      <p:ext uri="{BB962C8B-B14F-4D97-AF65-F5344CB8AC3E}">
        <p14:creationId xmlns:p14="http://schemas.microsoft.com/office/powerpoint/2010/main" val="19081082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LASYCZNE (ecru)">
    <p:bg>
      <p:bgPr>
        <a:solidFill>
          <a:srgbClr val="1A3F82"/>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12191999" cy="6858000"/>
          </a:xfrm>
          <a:prstGeom prst="rect">
            <a:avLst/>
          </a:prstGeom>
          <a:solidFill>
            <a:srgbClr val="F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rgbClr val="162D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rgbClr val="162D54"/>
                </a:solidFill>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86" t="26798" r="73926" b="26380"/>
          <a:stretch/>
        </p:blipFill>
        <p:spPr>
          <a:xfrm>
            <a:off x="5489400" y="5037993"/>
            <a:ext cx="1213200" cy="1078401"/>
          </a:xfrm>
          <a:prstGeom prst="rect">
            <a:avLst/>
          </a:prstGeom>
        </p:spPr>
      </p:pic>
    </p:spTree>
    <p:extLst>
      <p:ext uri="{BB962C8B-B14F-4D97-AF65-F5344CB8AC3E}">
        <p14:creationId xmlns:p14="http://schemas.microsoft.com/office/powerpoint/2010/main" val="291642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ASYCZNE (ecru - zdj1)">
    <p:bg>
      <p:bgPr>
        <a:solidFill>
          <a:srgbClr val="1A3F82"/>
        </a:solidFill>
        <a:effectLst/>
      </p:bgPr>
    </p:bg>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935FE4EA-556B-314E-B3FB-875E27135C5C}"/>
              </a:ext>
            </a:extLst>
          </p:cNvPr>
          <p:cNvSpPr>
            <a:spLocks noGrp="1"/>
          </p:cNvSpPr>
          <p:nvPr>
            <p:ph type="subTitle" idx="1" hasCustomPrompt="1"/>
          </p:nvPr>
        </p:nvSpPr>
        <p:spPr>
          <a:xfrm>
            <a:off x="1524000" y="3588832"/>
            <a:ext cx="9144000" cy="315118"/>
          </a:xfrm>
          <a:prstGeom prst="rect">
            <a:avLst/>
          </a:prstGeom>
        </p:spPr>
        <p:txBody>
          <a:bodyPr anchor="t"/>
          <a:lstStyle>
            <a:lvl1pPr marL="0" indent="0" algn="ctr">
              <a:buNone/>
              <a:defRPr sz="2000" spc="83" baseline="0">
                <a:solidFill>
                  <a:srgbClr val="162D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PODTYTUŁ</a:t>
            </a:r>
            <a:endParaRPr lang="en-GB" dirty="0"/>
          </a:p>
        </p:txBody>
      </p:sp>
      <p:sp>
        <p:nvSpPr>
          <p:cNvPr id="19" name="Title 1"/>
          <p:cNvSpPr>
            <a:spLocks noGrp="1"/>
          </p:cNvSpPr>
          <p:nvPr>
            <p:ph type="ctrTitle" hasCustomPrompt="1"/>
          </p:nvPr>
        </p:nvSpPr>
        <p:spPr>
          <a:xfrm>
            <a:off x="1524000" y="1009650"/>
            <a:ext cx="9144001" cy="2419350"/>
          </a:xfrm>
          <a:prstGeom prst="rect">
            <a:avLst/>
          </a:prstGeom>
        </p:spPr>
        <p:txBody>
          <a:bodyPr anchor="b">
            <a:normAutofit/>
          </a:bodyPr>
          <a:lstStyle>
            <a:lvl1pPr algn="ctr">
              <a:defRPr sz="6000" baseline="0">
                <a:solidFill>
                  <a:srgbClr val="162D54"/>
                </a:solidFill>
              </a:defRPr>
            </a:lvl1pPr>
          </a:lstStyle>
          <a:p>
            <a:r>
              <a:rPr lang="pl-PL" dirty="0"/>
              <a:t>Tytuł prezentacji</a:t>
            </a:r>
            <a:endParaRPr lang="en-GB" dirty="0"/>
          </a:p>
        </p:txBody>
      </p:sp>
      <p:pic>
        <p:nvPicPr>
          <p:cNvPr id="7" name="Picture 6">
            <a:extLst>
              <a:ext uri="{FF2B5EF4-FFF2-40B4-BE49-F238E27FC236}">
                <a16:creationId xmlns:a16="http://schemas.microsoft.com/office/drawing/2014/main" id="{CC34B4AF-1AC4-FC47-AA8C-7E18E89476B6}"/>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986" t="26798" r="73926" b="26380"/>
          <a:stretch/>
        </p:blipFill>
        <p:spPr>
          <a:xfrm>
            <a:off x="5489400" y="5037993"/>
            <a:ext cx="1213200" cy="1078401"/>
          </a:xfrm>
          <a:prstGeom prst="rect">
            <a:avLst/>
          </a:prstGeom>
        </p:spPr>
      </p:pic>
    </p:spTree>
    <p:extLst>
      <p:ext uri="{BB962C8B-B14F-4D97-AF65-F5344CB8AC3E}">
        <p14:creationId xmlns:p14="http://schemas.microsoft.com/office/powerpoint/2010/main" val="24723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theme" Target="../theme/theme6.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theme" Target="../theme/theme7.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135800"/>
      </p:ext>
    </p:extLst>
  </p:cSld>
  <p:clrMap bg1="lt1" tx1="dk1" bg2="lt2" tx2="dk2" accent1="accent1" accent2="accent2" accent3="accent3" accent4="accent4" accent5="accent5" accent6="accent6" hlink="hlink" folHlink="folHlink"/>
  <p:sldLayoutIdLst>
    <p:sldLayoutId id="2147484067" r:id="rId1"/>
    <p:sldLayoutId id="2147484310" r:id="rId2"/>
    <p:sldLayoutId id="2147484314" r:id="rId3"/>
    <p:sldLayoutId id="2147484307" r:id="rId4"/>
    <p:sldLayoutId id="2147484309" r:id="rId5"/>
    <p:sldLayoutId id="2147484317" r:id="rId6"/>
    <p:sldLayoutId id="2147484318" r:id="rId7"/>
    <p:sldLayoutId id="2147484306" r:id="rId8"/>
    <p:sldLayoutId id="2147484311" r:id="rId9"/>
    <p:sldLayoutId id="2147484320" r:id="rId10"/>
    <p:sldLayoutId id="2147484308" r:id="rId11"/>
    <p:sldLayoutId id="2147484312" r:id="rId12"/>
    <p:sldLayoutId id="2147484323" r:id="rId13"/>
    <p:sldLayoutId id="2147484355" r:id="rId14"/>
    <p:sldLayoutId id="2147484356" r:id="rId15"/>
    <p:sldLayoutId id="2147484377"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292975"/>
      </p:ext>
    </p:extLst>
  </p:cSld>
  <p:clrMap bg1="lt1" tx1="dk1" bg2="lt2" tx2="dk2" accent1="accent1" accent2="accent2" accent3="accent3" accent4="accent4" accent5="accent5" accent6="accent6" hlink="hlink" folHlink="folHlink"/>
  <p:sldLayoutIdLst>
    <p:sldLayoutId id="2147484263" r:id="rId1"/>
    <p:sldLayoutId id="2147484169" r:id="rId2"/>
    <p:sldLayoutId id="2147483791" r:id="rId3"/>
    <p:sldLayoutId id="2147483794" r:id="rId4"/>
    <p:sldLayoutId id="2147483895" r:id="rId5"/>
    <p:sldLayoutId id="2147483901" r:id="rId6"/>
    <p:sldLayoutId id="2147483805" r:id="rId7"/>
    <p:sldLayoutId id="2147483959" r:id="rId8"/>
    <p:sldLayoutId id="2147483960" r:id="rId9"/>
    <p:sldLayoutId id="214748437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926236"/>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8533"/>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902350"/>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58569"/>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847997"/>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s://curia.europa.eu/jcms/jcms/Jo1_6308/" TargetMode="Externa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uroparl.europa.eu/meps/pl/home" TargetMode="Externa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hyperlink" Target="https://www.consilium.europa.eu/media/56627/presidencies-until-2030.pdf" TargetMode="Externa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AFFEAF9E-A138-8240-91C5-827CF87D1291}"/>
              </a:ext>
            </a:extLst>
          </p:cNvPr>
          <p:cNvSpPr>
            <a:spLocks noGrp="1"/>
          </p:cNvSpPr>
          <p:nvPr>
            <p:ph type="subTitle" idx="1"/>
          </p:nvPr>
        </p:nvSpPr>
        <p:spPr/>
        <p:txBody>
          <a:bodyPr/>
          <a:lstStyle/>
          <a:p>
            <a:r>
              <a:rPr lang="pl-PL" sz="1800" dirty="0"/>
              <a:t>dr Jagna Mucha</a:t>
            </a:r>
          </a:p>
          <a:p>
            <a:r>
              <a:rPr lang="pl-PL" sz="1800" dirty="0"/>
              <a:t>Katedra Prawa Ponadnarodowego</a:t>
            </a:r>
          </a:p>
          <a:p>
            <a:r>
              <a:rPr lang="pl-PL" sz="1800" dirty="0"/>
              <a:t>Wydział Prawa i Administracji UW </a:t>
            </a:r>
          </a:p>
        </p:txBody>
      </p:sp>
      <p:sp>
        <p:nvSpPr>
          <p:cNvPr id="3" name="Tytuł 2">
            <a:extLst>
              <a:ext uri="{FF2B5EF4-FFF2-40B4-BE49-F238E27FC236}">
                <a16:creationId xmlns:a16="http://schemas.microsoft.com/office/drawing/2014/main" id="{9D7A4CED-F76A-9C4F-B76C-5A094FC6661D}"/>
              </a:ext>
            </a:extLst>
          </p:cNvPr>
          <p:cNvSpPr>
            <a:spLocks noGrp="1"/>
          </p:cNvSpPr>
          <p:nvPr>
            <p:ph type="ctrTitle"/>
          </p:nvPr>
        </p:nvSpPr>
        <p:spPr/>
        <p:txBody>
          <a:bodyPr>
            <a:normAutofit/>
          </a:bodyPr>
          <a:lstStyle/>
          <a:p>
            <a:r>
              <a:rPr lang="pl-PL" sz="4400" dirty="0"/>
              <a:t>Podstawy prawa UE</a:t>
            </a:r>
            <a:br>
              <a:rPr lang="pl-PL" sz="3200" dirty="0"/>
            </a:br>
            <a:br>
              <a:rPr lang="pl-PL" sz="3200" dirty="0"/>
            </a:br>
            <a:endParaRPr lang="pl-PL" sz="3200" dirty="0"/>
          </a:p>
        </p:txBody>
      </p:sp>
    </p:spTree>
    <p:extLst>
      <p:ext uri="{BB962C8B-B14F-4D97-AF65-F5344CB8AC3E}">
        <p14:creationId xmlns:p14="http://schemas.microsoft.com/office/powerpoint/2010/main" val="89325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93EB77A-486F-3742-B967-B108C81EFD00}"/>
              </a:ext>
            </a:extLst>
          </p:cNvPr>
          <p:cNvSpPr>
            <a:spLocks noGrp="1"/>
          </p:cNvSpPr>
          <p:nvPr>
            <p:ph type="body" sz="quarter" idx="16"/>
          </p:nvPr>
        </p:nvSpPr>
        <p:spPr/>
        <p:txBody>
          <a:bodyPr/>
          <a:lstStyle/>
          <a:p>
            <a:pPr marL="800100" lvl="1" indent="-285750" algn="just"/>
            <a:r>
              <a:rPr lang="pl-PL" sz="1800" dirty="0"/>
              <a:t>poszanowanie godności osoby ludzkiej,</a:t>
            </a:r>
          </a:p>
          <a:p>
            <a:pPr marL="800100" lvl="1" indent="-285750" algn="just"/>
            <a:r>
              <a:rPr lang="pl-PL" sz="1800" dirty="0"/>
              <a:t>wolności,</a:t>
            </a:r>
          </a:p>
          <a:p>
            <a:pPr marL="800100" lvl="1" indent="-285750" algn="just"/>
            <a:r>
              <a:rPr lang="pl-PL" sz="1800" dirty="0"/>
              <a:t>demokracji,</a:t>
            </a:r>
          </a:p>
          <a:p>
            <a:pPr marL="800100" lvl="1" indent="-285750" algn="just"/>
            <a:r>
              <a:rPr lang="pl-PL" sz="1800" dirty="0"/>
              <a:t>równości,</a:t>
            </a:r>
          </a:p>
          <a:p>
            <a:pPr marL="800100" lvl="1" indent="-285750" algn="just"/>
            <a:r>
              <a:rPr lang="pl-PL" sz="1800" dirty="0"/>
              <a:t>państwa prawnego,</a:t>
            </a:r>
          </a:p>
          <a:p>
            <a:pPr marL="800100" lvl="1" indent="-285750" algn="just"/>
            <a:r>
              <a:rPr lang="pl-PL" sz="1800" dirty="0"/>
              <a:t>praw człowieka, w tym praw osób które należą do mniejszości.  </a:t>
            </a:r>
          </a:p>
          <a:p>
            <a:endParaRPr lang="pl-PL" dirty="0"/>
          </a:p>
          <a:p>
            <a:r>
              <a:rPr lang="pl-PL" dirty="0"/>
              <a:t>Wartości te są wspólne państwom członkowskim w społeczeństwie opartym na pluralizmie, niedyskryminacji, tolerancji, sprawiedliwości, solidarności oraz równości kobiet i mężczyzn.</a:t>
            </a:r>
          </a:p>
        </p:txBody>
      </p:sp>
      <p:sp>
        <p:nvSpPr>
          <p:cNvPr id="3" name="Tytuł 2">
            <a:extLst>
              <a:ext uri="{FF2B5EF4-FFF2-40B4-BE49-F238E27FC236}">
                <a16:creationId xmlns:a16="http://schemas.microsoft.com/office/drawing/2014/main" id="{D073469D-71C0-664A-9BAB-1DDA00F82BF1}"/>
              </a:ext>
            </a:extLst>
          </p:cNvPr>
          <p:cNvSpPr>
            <a:spLocks noGrp="1"/>
          </p:cNvSpPr>
          <p:nvPr>
            <p:ph type="title"/>
          </p:nvPr>
        </p:nvSpPr>
        <p:spPr/>
        <p:txBody>
          <a:bodyPr/>
          <a:lstStyle/>
          <a:p>
            <a:r>
              <a:rPr lang="pl-PL" dirty="0"/>
              <a:t>Katalog wartości UE (art. 2 TUE)</a:t>
            </a:r>
            <a:br>
              <a:rPr lang="pl-PL" dirty="0"/>
            </a:br>
            <a:endParaRPr lang="pl-PL" dirty="0"/>
          </a:p>
        </p:txBody>
      </p:sp>
    </p:spTree>
    <p:extLst>
      <p:ext uri="{BB962C8B-B14F-4D97-AF65-F5344CB8AC3E}">
        <p14:creationId xmlns:p14="http://schemas.microsoft.com/office/powerpoint/2010/main" val="22636448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06D02EF-C7CB-DA45-BC3B-1B0ECE5104EF}"/>
              </a:ext>
            </a:extLst>
          </p:cNvPr>
          <p:cNvSpPr>
            <a:spLocks noGrp="1"/>
          </p:cNvSpPr>
          <p:nvPr>
            <p:ph type="body" sz="quarter" idx="16"/>
          </p:nvPr>
        </p:nvSpPr>
        <p:spPr/>
        <p:txBody>
          <a:bodyPr/>
          <a:lstStyle/>
          <a:p>
            <a:pPr marL="457200" indent="-457200">
              <a:buAutoNum type="arabicParenR"/>
            </a:pPr>
            <a:r>
              <a:rPr lang="pl-PL" dirty="0"/>
              <a:t>Sprawy o nieważność aktu i bezczynność instytucji lub organu UE </a:t>
            </a:r>
            <a:r>
              <a:rPr lang="pl-PL" u="sng" dirty="0"/>
              <a:t>wniesionej przez os. fizyczne i os. prawne </a:t>
            </a:r>
          </a:p>
          <a:p>
            <a:pPr marL="457200" indent="-457200">
              <a:buAutoNum type="arabicParenR"/>
            </a:pPr>
            <a:r>
              <a:rPr lang="pl-PL" dirty="0"/>
              <a:t>Skargi pracownicze</a:t>
            </a:r>
          </a:p>
          <a:p>
            <a:pPr marL="457200" indent="-457200">
              <a:buAutoNum type="arabicParenR"/>
            </a:pPr>
            <a:r>
              <a:rPr lang="pl-PL" dirty="0"/>
              <a:t>Skargi na nieważność aktu lub bezczynność instytucji lub orany wnoszonych przez </a:t>
            </a:r>
            <a:r>
              <a:rPr lang="pl-PL" dirty="0" err="1"/>
              <a:t>P.cz</a:t>
            </a:r>
            <a:r>
              <a:rPr lang="pl-PL" dirty="0"/>
              <a:t>. Z wyjątkiem tych przeciwko Radzie, PE lub obydwu łącznie</a:t>
            </a:r>
          </a:p>
          <a:p>
            <a:pPr marL="457200" indent="-457200">
              <a:buAutoNum type="arabicParenR"/>
            </a:pPr>
            <a:r>
              <a:rPr lang="pl-PL" dirty="0"/>
              <a:t>Skargi odszkodowawcze przeciwko UE</a:t>
            </a:r>
          </a:p>
          <a:p>
            <a:pPr marL="457200" indent="-457200">
              <a:buAutoNum type="arabicParenR"/>
            </a:pPr>
            <a:r>
              <a:rPr lang="pl-PL" dirty="0"/>
              <a:t>Sprawy sporów z umów z zapisem na sąd polubowny (arbitraż)</a:t>
            </a:r>
          </a:p>
          <a:p>
            <a:pPr marL="457200" indent="-457200">
              <a:buAutoNum type="arabicParenR"/>
            </a:pPr>
            <a:r>
              <a:rPr lang="pl-PL" dirty="0">
                <a:solidFill>
                  <a:srgbClr val="FF0000"/>
                </a:solidFill>
              </a:rPr>
              <a:t>Od 1.10.2024 także pytania prejudycjalne przekazane do rozpoznania przez TSUE (!)</a:t>
            </a:r>
            <a:endParaRPr lang="pl-PL" dirty="0"/>
          </a:p>
          <a:p>
            <a:r>
              <a:rPr lang="pl-PL" dirty="0">
                <a:sym typeface="Wingdings" pitchFamily="2" charset="2"/>
              </a:rPr>
              <a:t> Prawo odwołania do TSUE w ciągu 2 mies. od zawiadomienia o orzeczeniu </a:t>
            </a:r>
            <a:endParaRPr lang="pl-PL" dirty="0"/>
          </a:p>
          <a:p>
            <a:pPr marL="457200" indent="-457200">
              <a:buAutoNum type="arabicParenR"/>
            </a:pPr>
            <a:endParaRPr lang="pl-PL" dirty="0"/>
          </a:p>
        </p:txBody>
      </p:sp>
      <p:sp>
        <p:nvSpPr>
          <p:cNvPr id="3" name="Tytuł 2">
            <a:extLst>
              <a:ext uri="{FF2B5EF4-FFF2-40B4-BE49-F238E27FC236}">
                <a16:creationId xmlns:a16="http://schemas.microsoft.com/office/drawing/2014/main" id="{E5282B84-8DBE-B240-BBF2-2476D6CE141D}"/>
              </a:ext>
            </a:extLst>
          </p:cNvPr>
          <p:cNvSpPr>
            <a:spLocks noGrp="1"/>
          </p:cNvSpPr>
          <p:nvPr>
            <p:ph type="title"/>
          </p:nvPr>
        </p:nvSpPr>
        <p:spPr/>
        <p:txBody>
          <a:bodyPr/>
          <a:lstStyle/>
          <a:p>
            <a:r>
              <a:rPr lang="pl-PL" dirty="0"/>
              <a:t>Sąd</a:t>
            </a:r>
          </a:p>
        </p:txBody>
      </p:sp>
    </p:spTree>
    <p:extLst>
      <p:ext uri="{BB962C8B-B14F-4D97-AF65-F5344CB8AC3E}">
        <p14:creationId xmlns:p14="http://schemas.microsoft.com/office/powerpoint/2010/main" val="37785368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F8B450B-D0D0-1C41-A470-CAA230870D34}"/>
              </a:ext>
            </a:extLst>
          </p:cNvPr>
          <p:cNvSpPr>
            <a:spLocks noGrp="1"/>
          </p:cNvSpPr>
          <p:nvPr>
            <p:ph type="body" sz="quarter" idx="16"/>
          </p:nvPr>
        </p:nvSpPr>
        <p:spPr/>
        <p:txBody>
          <a:bodyPr/>
          <a:lstStyle/>
          <a:p>
            <a:r>
              <a:rPr lang="pl-PL" dirty="0"/>
              <a:t>Źródła prawa UE</a:t>
            </a:r>
          </a:p>
        </p:txBody>
      </p:sp>
      <p:sp>
        <p:nvSpPr>
          <p:cNvPr id="3" name="Tytuł 2">
            <a:extLst>
              <a:ext uri="{FF2B5EF4-FFF2-40B4-BE49-F238E27FC236}">
                <a16:creationId xmlns:a16="http://schemas.microsoft.com/office/drawing/2014/main" id="{75856C37-4484-1742-A8AD-0D8490FE07D2}"/>
              </a:ext>
            </a:extLst>
          </p:cNvPr>
          <p:cNvSpPr>
            <a:spLocks noGrp="1"/>
          </p:cNvSpPr>
          <p:nvPr>
            <p:ph type="title"/>
          </p:nvPr>
        </p:nvSpPr>
        <p:spPr/>
        <p:txBody>
          <a:bodyPr/>
          <a:lstStyle/>
          <a:p>
            <a:r>
              <a:rPr lang="pl-PL" dirty="0"/>
              <a:t>Za tydzień…</a:t>
            </a:r>
          </a:p>
        </p:txBody>
      </p:sp>
    </p:spTree>
    <p:extLst>
      <p:ext uri="{BB962C8B-B14F-4D97-AF65-F5344CB8AC3E}">
        <p14:creationId xmlns:p14="http://schemas.microsoft.com/office/powerpoint/2010/main" val="18890588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F616928-FEFA-EC42-8F06-BEB80A4232DD}"/>
              </a:ext>
            </a:extLst>
          </p:cNvPr>
          <p:cNvSpPr>
            <a:spLocks noGrp="1"/>
          </p:cNvSpPr>
          <p:nvPr>
            <p:ph type="body" sz="quarter" idx="16"/>
          </p:nvPr>
        </p:nvSpPr>
        <p:spPr/>
        <p:txBody>
          <a:bodyPr/>
          <a:lstStyle/>
          <a:p>
            <a:endParaRPr lang="pl-PL" dirty="0"/>
          </a:p>
          <a:p>
            <a:pPr algn="ctr"/>
            <a:endParaRPr lang="pl-PL" sz="4000" b="1" dirty="0"/>
          </a:p>
          <a:p>
            <a:pPr algn="ctr"/>
            <a:r>
              <a:rPr lang="pl-PL" sz="4000" b="1" dirty="0"/>
              <a:t>Źródła prawa UE </a:t>
            </a:r>
          </a:p>
        </p:txBody>
      </p:sp>
      <p:sp>
        <p:nvSpPr>
          <p:cNvPr id="3" name="Tytuł 2">
            <a:extLst>
              <a:ext uri="{FF2B5EF4-FFF2-40B4-BE49-F238E27FC236}">
                <a16:creationId xmlns:a16="http://schemas.microsoft.com/office/drawing/2014/main" id="{347679DB-DC24-154F-ACAF-227AA65A1C65}"/>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23241579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1F6253B-A234-7B4D-84D5-684A0403D704}"/>
              </a:ext>
            </a:extLst>
          </p:cNvPr>
          <p:cNvSpPr>
            <a:spLocks noGrp="1"/>
          </p:cNvSpPr>
          <p:nvPr>
            <p:ph type="body" sz="quarter" idx="17"/>
          </p:nvPr>
        </p:nvSpPr>
        <p:spPr/>
        <p:txBody>
          <a:bodyPr/>
          <a:lstStyle/>
          <a:p>
            <a:r>
              <a:rPr lang="pl-PL" b="1" dirty="0"/>
              <a:t>PRAWO POCHODNE/WTÓRNE</a:t>
            </a:r>
          </a:p>
          <a:p>
            <a:r>
              <a:rPr lang="pl-PL" dirty="0"/>
              <a:t>- Stanowione przez instytucje UE na podstawie norm prawa pierwotnego</a:t>
            </a:r>
          </a:p>
        </p:txBody>
      </p:sp>
      <p:sp>
        <p:nvSpPr>
          <p:cNvPr id="3" name="Symbol zastępczy tekstu 2">
            <a:extLst>
              <a:ext uri="{FF2B5EF4-FFF2-40B4-BE49-F238E27FC236}">
                <a16:creationId xmlns:a16="http://schemas.microsoft.com/office/drawing/2014/main" id="{0B253F82-74C6-3440-B3AC-0AE6A0A455B5}"/>
              </a:ext>
            </a:extLst>
          </p:cNvPr>
          <p:cNvSpPr>
            <a:spLocks noGrp="1"/>
          </p:cNvSpPr>
          <p:nvPr>
            <p:ph type="body" sz="quarter" idx="16"/>
          </p:nvPr>
        </p:nvSpPr>
        <p:spPr/>
        <p:txBody>
          <a:bodyPr/>
          <a:lstStyle/>
          <a:p>
            <a:r>
              <a:rPr lang="pl-PL" b="1" dirty="0"/>
              <a:t>PRAWO PIERWOTNE</a:t>
            </a:r>
            <a:r>
              <a:rPr lang="pl-PL" dirty="0"/>
              <a:t>:</a:t>
            </a:r>
          </a:p>
          <a:p>
            <a:pPr marL="342900" indent="-342900">
              <a:buFontTx/>
              <a:buChar char="-"/>
            </a:pPr>
            <a:r>
              <a:rPr lang="pl-PL" dirty="0"/>
              <a:t>Tworzone przez państwa członkowskie UE</a:t>
            </a:r>
          </a:p>
          <a:p>
            <a:pPr marL="342900" indent="-342900">
              <a:buFontTx/>
              <a:buChar char="-"/>
            </a:pPr>
            <a:r>
              <a:rPr lang="pl-PL" dirty="0"/>
              <a:t>Określa podstawy działania UE (tzw. prawo konstytucyjne UE)</a:t>
            </a:r>
          </a:p>
        </p:txBody>
      </p:sp>
      <p:sp>
        <p:nvSpPr>
          <p:cNvPr id="4" name="Tytuł 3">
            <a:extLst>
              <a:ext uri="{FF2B5EF4-FFF2-40B4-BE49-F238E27FC236}">
                <a16:creationId xmlns:a16="http://schemas.microsoft.com/office/drawing/2014/main" id="{2E1443B3-9390-E247-907F-E397D6A259F1}"/>
              </a:ext>
            </a:extLst>
          </p:cNvPr>
          <p:cNvSpPr>
            <a:spLocks noGrp="1"/>
          </p:cNvSpPr>
          <p:nvPr>
            <p:ph type="title"/>
          </p:nvPr>
        </p:nvSpPr>
        <p:spPr/>
        <p:txBody>
          <a:bodyPr/>
          <a:lstStyle/>
          <a:p>
            <a:r>
              <a:rPr lang="pl-PL" dirty="0"/>
              <a:t>Prawo UE</a:t>
            </a:r>
          </a:p>
        </p:txBody>
      </p:sp>
    </p:spTree>
    <p:extLst>
      <p:ext uri="{BB962C8B-B14F-4D97-AF65-F5344CB8AC3E}">
        <p14:creationId xmlns:p14="http://schemas.microsoft.com/office/powerpoint/2010/main" val="37627023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D73D2D2-056F-A34E-9AB7-ABC4510BCFC4}"/>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Podmiotowy (</a:t>
            </a:r>
            <a:r>
              <a:rPr lang="pl-PL" i="1" dirty="0" err="1"/>
              <a:t>ratione</a:t>
            </a:r>
            <a:r>
              <a:rPr lang="pl-PL" i="1" dirty="0"/>
              <a:t> </a:t>
            </a:r>
            <a:r>
              <a:rPr lang="pl-PL" i="1" dirty="0" err="1"/>
              <a:t>personae</a:t>
            </a:r>
            <a:r>
              <a:rPr lang="pl-PL" dirty="0"/>
              <a:t>)- do kogo adresowane są normy?</a:t>
            </a:r>
          </a:p>
          <a:p>
            <a:pPr marL="342900" indent="-342900">
              <a:buFont typeface="Arial" panose="020B0604020202020204" pitchFamily="34" charset="0"/>
              <a:buChar char="•"/>
            </a:pPr>
            <a:r>
              <a:rPr lang="pl-PL" dirty="0"/>
              <a:t>Przedmiotowy (</a:t>
            </a:r>
            <a:r>
              <a:rPr lang="pl-PL" i="1" dirty="0" err="1"/>
              <a:t>ratione</a:t>
            </a:r>
            <a:r>
              <a:rPr lang="pl-PL" i="1" dirty="0"/>
              <a:t> </a:t>
            </a:r>
            <a:r>
              <a:rPr lang="pl-PL" i="1" dirty="0" err="1"/>
              <a:t>materiae</a:t>
            </a:r>
            <a:r>
              <a:rPr lang="pl-PL" dirty="0"/>
              <a:t>)- materialny zakres kompetencji?</a:t>
            </a:r>
          </a:p>
          <a:p>
            <a:pPr marL="342900" indent="-342900">
              <a:buFont typeface="Arial" panose="020B0604020202020204" pitchFamily="34" charset="0"/>
              <a:buChar char="•"/>
            </a:pPr>
            <a:r>
              <a:rPr lang="pl-PL" dirty="0"/>
              <a:t>Czasowy (</a:t>
            </a:r>
            <a:r>
              <a:rPr lang="pl-PL" i="1" dirty="0" err="1"/>
              <a:t>ratione</a:t>
            </a:r>
            <a:r>
              <a:rPr lang="pl-PL" i="1" dirty="0"/>
              <a:t> temporis</a:t>
            </a:r>
            <a:r>
              <a:rPr lang="pl-PL" dirty="0"/>
              <a:t>)- jakie są ramy czasowe obowiązywania porządku prawnego?</a:t>
            </a:r>
          </a:p>
          <a:p>
            <a:pPr marL="342900" indent="-342900">
              <a:buFont typeface="Arial" panose="020B0604020202020204" pitchFamily="34" charset="0"/>
              <a:buChar char="•"/>
            </a:pPr>
            <a:r>
              <a:rPr lang="pl-PL" dirty="0"/>
              <a:t>Terytorialny (</a:t>
            </a:r>
            <a:r>
              <a:rPr lang="pl-PL" i="1" dirty="0" err="1"/>
              <a:t>ratione</a:t>
            </a:r>
            <a:r>
              <a:rPr lang="pl-PL" i="1" dirty="0"/>
              <a:t> </a:t>
            </a:r>
            <a:r>
              <a:rPr lang="pl-PL" i="1" dirty="0" err="1"/>
              <a:t>loci</a:t>
            </a:r>
            <a:r>
              <a:rPr lang="pl-PL" dirty="0"/>
              <a:t>)- jakie są granice przestrzenne obowiązywania prawa UE?</a:t>
            </a:r>
          </a:p>
        </p:txBody>
      </p:sp>
      <p:sp>
        <p:nvSpPr>
          <p:cNvPr id="3" name="Tytuł 2">
            <a:extLst>
              <a:ext uri="{FF2B5EF4-FFF2-40B4-BE49-F238E27FC236}">
                <a16:creationId xmlns:a16="http://schemas.microsoft.com/office/drawing/2014/main" id="{33E1985D-BB5A-B04B-982B-659831DECADC}"/>
              </a:ext>
            </a:extLst>
          </p:cNvPr>
          <p:cNvSpPr>
            <a:spLocks noGrp="1"/>
          </p:cNvSpPr>
          <p:nvPr>
            <p:ph type="title"/>
          </p:nvPr>
        </p:nvSpPr>
        <p:spPr/>
        <p:txBody>
          <a:bodyPr/>
          <a:lstStyle/>
          <a:p>
            <a:r>
              <a:rPr lang="pl-PL" dirty="0"/>
              <a:t>Zakres obowiązywania prawa UE</a:t>
            </a:r>
          </a:p>
        </p:txBody>
      </p:sp>
    </p:spTree>
    <p:extLst>
      <p:ext uri="{BB962C8B-B14F-4D97-AF65-F5344CB8AC3E}">
        <p14:creationId xmlns:p14="http://schemas.microsoft.com/office/powerpoint/2010/main" val="28164874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6601EBD-6DF4-5A41-92E6-B4FAB23DA68F}"/>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Normy prawne adresowane nie tylko do państw członkowskich ale i do jednostek (os. fizycznych i os. prawnych)</a:t>
            </a:r>
          </a:p>
          <a:p>
            <a:pPr marL="342900" indent="-342900">
              <a:buFont typeface="Arial" panose="020B0604020202020204" pitchFamily="34" charset="0"/>
              <a:buChar char="•"/>
            </a:pPr>
            <a:r>
              <a:rPr lang="pl-PL" dirty="0"/>
              <a:t>van </a:t>
            </a:r>
            <a:r>
              <a:rPr lang="pl-PL" dirty="0" err="1"/>
              <a:t>Gend</a:t>
            </a:r>
            <a:r>
              <a:rPr lang="pl-PL" dirty="0"/>
              <a:t> &amp; </a:t>
            </a:r>
            <a:r>
              <a:rPr lang="pl-PL" dirty="0" err="1"/>
              <a:t>Loos</a:t>
            </a:r>
            <a:endParaRPr lang="pl-PL" dirty="0"/>
          </a:p>
          <a:p>
            <a:pPr marL="342900" indent="-342900">
              <a:buFont typeface="Arial" panose="020B0604020202020204" pitchFamily="34" charset="0"/>
              <a:buChar char="•"/>
            </a:pPr>
            <a:r>
              <a:rPr lang="pl-PL" dirty="0"/>
              <a:t>Instytucje unijne, organy i jednostki org UE</a:t>
            </a:r>
          </a:p>
        </p:txBody>
      </p:sp>
      <p:sp>
        <p:nvSpPr>
          <p:cNvPr id="3" name="Tytuł 2">
            <a:extLst>
              <a:ext uri="{FF2B5EF4-FFF2-40B4-BE49-F238E27FC236}">
                <a16:creationId xmlns:a16="http://schemas.microsoft.com/office/drawing/2014/main" id="{AB3EB668-D2E4-2D40-94DD-CE2BD0078F33}"/>
              </a:ext>
            </a:extLst>
          </p:cNvPr>
          <p:cNvSpPr>
            <a:spLocks noGrp="1"/>
          </p:cNvSpPr>
          <p:nvPr>
            <p:ph type="title"/>
          </p:nvPr>
        </p:nvSpPr>
        <p:spPr/>
        <p:txBody>
          <a:bodyPr/>
          <a:lstStyle/>
          <a:p>
            <a:r>
              <a:rPr lang="pl-PL" dirty="0"/>
              <a:t>Zakres podmiotowy</a:t>
            </a:r>
          </a:p>
        </p:txBody>
      </p:sp>
    </p:spTree>
    <p:extLst>
      <p:ext uri="{BB962C8B-B14F-4D97-AF65-F5344CB8AC3E}">
        <p14:creationId xmlns:p14="http://schemas.microsoft.com/office/powerpoint/2010/main" val="3102353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4168917-A0DD-4C4A-9D43-335F48398224}"/>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Zasada kompetencji przyznanych:</a:t>
            </a:r>
          </a:p>
          <a:p>
            <a:pPr marL="342900" indent="-342900">
              <a:buFontTx/>
              <a:buChar char="-"/>
            </a:pPr>
            <a:r>
              <a:rPr lang="pl-PL" dirty="0"/>
              <a:t>Kompetencje wyłączne</a:t>
            </a:r>
          </a:p>
          <a:p>
            <a:pPr marL="342900" indent="-342900">
              <a:buFontTx/>
              <a:buChar char="-"/>
            </a:pPr>
            <a:r>
              <a:rPr lang="pl-PL" dirty="0"/>
              <a:t>Dzielone </a:t>
            </a:r>
          </a:p>
          <a:p>
            <a:pPr marL="342900" indent="-342900">
              <a:buFontTx/>
              <a:buChar char="-"/>
            </a:pPr>
            <a:r>
              <a:rPr lang="pl-PL" dirty="0"/>
              <a:t>Pomocnicze </a:t>
            </a:r>
          </a:p>
        </p:txBody>
      </p:sp>
      <p:sp>
        <p:nvSpPr>
          <p:cNvPr id="3" name="Tytuł 2">
            <a:extLst>
              <a:ext uri="{FF2B5EF4-FFF2-40B4-BE49-F238E27FC236}">
                <a16:creationId xmlns:a16="http://schemas.microsoft.com/office/drawing/2014/main" id="{DE56FF6D-4484-7046-858E-747E39F84F8D}"/>
              </a:ext>
            </a:extLst>
          </p:cNvPr>
          <p:cNvSpPr>
            <a:spLocks noGrp="1"/>
          </p:cNvSpPr>
          <p:nvPr>
            <p:ph type="title"/>
          </p:nvPr>
        </p:nvSpPr>
        <p:spPr/>
        <p:txBody>
          <a:bodyPr/>
          <a:lstStyle/>
          <a:p>
            <a:r>
              <a:rPr lang="pl-PL" dirty="0"/>
              <a:t>Zakres przedmiotowy</a:t>
            </a:r>
          </a:p>
        </p:txBody>
      </p:sp>
    </p:spTree>
    <p:extLst>
      <p:ext uri="{BB962C8B-B14F-4D97-AF65-F5344CB8AC3E}">
        <p14:creationId xmlns:p14="http://schemas.microsoft.com/office/powerpoint/2010/main" val="7625116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8FB71A0-55CA-D14B-B19B-9D03FBC1EE00}"/>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TEWWIS zawarty na 50 lat (wygasł 2002 r.)</a:t>
            </a:r>
          </a:p>
          <a:p>
            <a:pPr marL="342900" indent="-342900">
              <a:buFont typeface="Arial" panose="020B0604020202020204" pitchFamily="34" charset="0"/>
              <a:buChar char="•"/>
            </a:pPr>
            <a:r>
              <a:rPr lang="pl-PL" dirty="0"/>
              <a:t>Pozostałe- zakres nieograniczony</a:t>
            </a:r>
          </a:p>
          <a:p>
            <a:pPr marL="342900" indent="-342900">
              <a:buFont typeface="Arial" panose="020B0604020202020204" pitchFamily="34" charset="0"/>
              <a:buChar char="•"/>
            </a:pPr>
            <a:r>
              <a:rPr lang="pl-PL" dirty="0"/>
              <a:t>Art. 54 konwencji wiedeńskiej o prawie traktatów- TUE i TFUE mogą zostać uznane za wygasłe przez wszystkie państwa- strony tych umów</a:t>
            </a:r>
          </a:p>
        </p:txBody>
      </p:sp>
      <p:sp>
        <p:nvSpPr>
          <p:cNvPr id="3" name="Tytuł 2">
            <a:extLst>
              <a:ext uri="{FF2B5EF4-FFF2-40B4-BE49-F238E27FC236}">
                <a16:creationId xmlns:a16="http://schemas.microsoft.com/office/drawing/2014/main" id="{B256EA1C-808B-5944-9613-C6193A7EA912}"/>
              </a:ext>
            </a:extLst>
          </p:cNvPr>
          <p:cNvSpPr>
            <a:spLocks noGrp="1"/>
          </p:cNvSpPr>
          <p:nvPr>
            <p:ph type="title"/>
          </p:nvPr>
        </p:nvSpPr>
        <p:spPr/>
        <p:txBody>
          <a:bodyPr/>
          <a:lstStyle/>
          <a:p>
            <a:r>
              <a:rPr lang="pl-PL" dirty="0"/>
              <a:t>Zakres czasowy</a:t>
            </a:r>
          </a:p>
        </p:txBody>
      </p:sp>
    </p:spTree>
    <p:extLst>
      <p:ext uri="{BB962C8B-B14F-4D97-AF65-F5344CB8AC3E}">
        <p14:creationId xmlns:p14="http://schemas.microsoft.com/office/powerpoint/2010/main" val="34602775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43BADA-E5C3-874B-80A0-2BF5E21927A2}"/>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Art. 52 TUE- wymienia wszystkie państwa członkowskie (całe terytorium tych państw)</a:t>
            </a:r>
          </a:p>
          <a:p>
            <a:pPr marL="342900" indent="-342900">
              <a:buFont typeface="Arial" panose="020B0604020202020204" pitchFamily="34" charset="0"/>
              <a:buChar char="•"/>
            </a:pPr>
            <a:r>
              <a:rPr lang="pl-PL" sz="1600" dirty="0"/>
              <a:t>Wyjątki- np. terytoria zamorskie Francji, portugalskie Azory i Madera oraz hiszpańskie Kanary (art. 355 TFUE)</a:t>
            </a:r>
          </a:p>
          <a:p>
            <a:pPr marL="342900" indent="-342900">
              <a:buFont typeface="Arial" panose="020B0604020202020204" pitchFamily="34" charset="0"/>
              <a:buChar char="•"/>
            </a:pPr>
            <a:r>
              <a:rPr lang="pl-PL" sz="1600" dirty="0"/>
              <a:t>Część prawodawstwa UE stosowana jest na obszarze EOG (strefa wolnego handlu i wspólnego rynku, obejmuje Norwegię, Islandię i Lichtenstein, -(!) Szwajcaria nie jest w EOG)</a:t>
            </a:r>
          </a:p>
          <a:p>
            <a:pPr marL="342900" indent="-342900">
              <a:buFont typeface="Arial" panose="020B0604020202020204" pitchFamily="34" charset="0"/>
              <a:buChar char="•"/>
            </a:pPr>
            <a:r>
              <a:rPr lang="pl-PL" sz="1600" dirty="0"/>
              <a:t>Zmiany zakresu terytorialnego:</a:t>
            </a:r>
          </a:p>
          <a:p>
            <a:pPr marL="342900" indent="-342900">
              <a:buFontTx/>
              <a:buChar char="-"/>
            </a:pPr>
            <a:r>
              <a:rPr lang="pl-PL" sz="1600" dirty="0"/>
              <a:t>przystąpienie/wystąpienie z UE</a:t>
            </a:r>
          </a:p>
          <a:p>
            <a:pPr marL="342900" indent="-342900">
              <a:buFontTx/>
              <a:buChar char="-"/>
            </a:pPr>
            <a:r>
              <a:rPr lang="pl-PL" sz="1600" dirty="0"/>
              <a:t>Powiększenie terytorium państwa </a:t>
            </a:r>
            <a:r>
              <a:rPr lang="pl-PL" sz="1600" dirty="0" err="1"/>
              <a:t>czł</a:t>
            </a:r>
            <a:r>
              <a:rPr lang="pl-PL" sz="1600" dirty="0"/>
              <a:t>. (RFN + NRD)</a:t>
            </a:r>
          </a:p>
          <a:p>
            <a:pPr marL="342900" indent="-342900">
              <a:buFontTx/>
              <a:buChar char="-"/>
            </a:pPr>
            <a:r>
              <a:rPr lang="pl-PL" sz="1600" dirty="0"/>
              <a:t>Zmniejszenie terytorium państwa (np. niepodległość Algierii od Francji w 1962 r.)</a:t>
            </a:r>
          </a:p>
          <a:p>
            <a:pPr marL="342900" indent="-342900">
              <a:buFontTx/>
              <a:buChar char="-"/>
            </a:pPr>
            <a:r>
              <a:rPr lang="pl-PL" sz="1600" dirty="0"/>
              <a:t>Zmiana statusu </a:t>
            </a:r>
            <a:r>
              <a:rPr lang="pl-PL" sz="1600" dirty="0" err="1"/>
              <a:t>prawnokonstytucyjnego</a:t>
            </a:r>
            <a:r>
              <a:rPr lang="pl-PL" sz="1600" dirty="0"/>
              <a:t> określonej części terytorium p. cz. (np. Grenlandia (duńska prowincja) – w UE na zasadzie stowarzyszenia </a:t>
            </a:r>
          </a:p>
          <a:p>
            <a:pPr marL="342900" indent="-342900">
              <a:buFontTx/>
              <a:buChar char="-"/>
            </a:pPr>
            <a:endParaRPr lang="pl-PL" dirty="0"/>
          </a:p>
        </p:txBody>
      </p:sp>
      <p:sp>
        <p:nvSpPr>
          <p:cNvPr id="3" name="Tytuł 2">
            <a:extLst>
              <a:ext uri="{FF2B5EF4-FFF2-40B4-BE49-F238E27FC236}">
                <a16:creationId xmlns:a16="http://schemas.microsoft.com/office/drawing/2014/main" id="{41497987-E30E-C14C-92E1-FDF37DC4861C}"/>
              </a:ext>
            </a:extLst>
          </p:cNvPr>
          <p:cNvSpPr>
            <a:spLocks noGrp="1"/>
          </p:cNvSpPr>
          <p:nvPr>
            <p:ph type="title"/>
          </p:nvPr>
        </p:nvSpPr>
        <p:spPr/>
        <p:txBody>
          <a:bodyPr/>
          <a:lstStyle/>
          <a:p>
            <a:r>
              <a:rPr lang="pl-PL" dirty="0"/>
              <a:t>Zakres terytorialny</a:t>
            </a:r>
          </a:p>
        </p:txBody>
      </p:sp>
    </p:spTree>
    <p:extLst>
      <p:ext uri="{BB962C8B-B14F-4D97-AF65-F5344CB8AC3E}">
        <p14:creationId xmlns:p14="http://schemas.microsoft.com/office/powerpoint/2010/main" val="42159066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1F6253B-A234-7B4D-84D5-684A0403D704}"/>
              </a:ext>
            </a:extLst>
          </p:cNvPr>
          <p:cNvSpPr>
            <a:spLocks noGrp="1"/>
          </p:cNvSpPr>
          <p:nvPr>
            <p:ph type="body" sz="quarter" idx="17"/>
          </p:nvPr>
        </p:nvSpPr>
        <p:spPr/>
        <p:txBody>
          <a:bodyPr/>
          <a:lstStyle/>
          <a:p>
            <a:r>
              <a:rPr lang="pl-PL" b="1" dirty="0"/>
              <a:t>PRAWO POCHODNE/WTÓRNE</a:t>
            </a:r>
          </a:p>
          <a:p>
            <a:r>
              <a:rPr lang="pl-PL" dirty="0"/>
              <a:t>- Stanowione przez instytucje UE na podstawie norm prawa pierwotnego</a:t>
            </a:r>
          </a:p>
        </p:txBody>
      </p:sp>
      <p:sp>
        <p:nvSpPr>
          <p:cNvPr id="3" name="Symbol zastępczy tekstu 2">
            <a:extLst>
              <a:ext uri="{FF2B5EF4-FFF2-40B4-BE49-F238E27FC236}">
                <a16:creationId xmlns:a16="http://schemas.microsoft.com/office/drawing/2014/main" id="{0B253F82-74C6-3440-B3AC-0AE6A0A455B5}"/>
              </a:ext>
            </a:extLst>
          </p:cNvPr>
          <p:cNvSpPr>
            <a:spLocks noGrp="1"/>
          </p:cNvSpPr>
          <p:nvPr>
            <p:ph type="body" sz="quarter" idx="16"/>
          </p:nvPr>
        </p:nvSpPr>
        <p:spPr/>
        <p:txBody>
          <a:bodyPr/>
          <a:lstStyle/>
          <a:p>
            <a:r>
              <a:rPr lang="pl-PL" b="1" dirty="0"/>
              <a:t>PRAWO PIERWOTNE</a:t>
            </a:r>
            <a:r>
              <a:rPr lang="pl-PL" dirty="0"/>
              <a:t>:</a:t>
            </a:r>
          </a:p>
          <a:p>
            <a:pPr marL="342900" indent="-342900">
              <a:buFontTx/>
              <a:buChar char="-"/>
            </a:pPr>
            <a:r>
              <a:rPr lang="pl-PL" dirty="0"/>
              <a:t>Tworzone przez państwa członkowskie UE</a:t>
            </a:r>
          </a:p>
          <a:p>
            <a:pPr marL="342900" indent="-342900">
              <a:buFontTx/>
              <a:buChar char="-"/>
            </a:pPr>
            <a:r>
              <a:rPr lang="pl-PL" dirty="0"/>
              <a:t>Określa podstawy działania UE (tzw. prawo konstytucyjne UE)</a:t>
            </a:r>
          </a:p>
        </p:txBody>
      </p:sp>
      <p:sp>
        <p:nvSpPr>
          <p:cNvPr id="4" name="Tytuł 3">
            <a:extLst>
              <a:ext uri="{FF2B5EF4-FFF2-40B4-BE49-F238E27FC236}">
                <a16:creationId xmlns:a16="http://schemas.microsoft.com/office/drawing/2014/main" id="{2E1443B3-9390-E247-907F-E397D6A259F1}"/>
              </a:ext>
            </a:extLst>
          </p:cNvPr>
          <p:cNvSpPr>
            <a:spLocks noGrp="1"/>
          </p:cNvSpPr>
          <p:nvPr>
            <p:ph type="title"/>
          </p:nvPr>
        </p:nvSpPr>
        <p:spPr/>
        <p:txBody>
          <a:bodyPr/>
          <a:lstStyle/>
          <a:p>
            <a:r>
              <a:rPr lang="pl-PL" dirty="0"/>
              <a:t>Katalog źródeł prawa</a:t>
            </a:r>
          </a:p>
        </p:txBody>
      </p:sp>
    </p:spTree>
    <p:extLst>
      <p:ext uri="{BB962C8B-B14F-4D97-AF65-F5344CB8AC3E}">
        <p14:creationId xmlns:p14="http://schemas.microsoft.com/office/powerpoint/2010/main" val="371118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41654F9-43D2-D740-917B-9B1A1A349A7C}"/>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 centrum integracji europejskiej ma zawsze pozostać człowiek, jego wolności i prawa</a:t>
            </a:r>
          </a:p>
          <a:p>
            <a:pPr marL="342900" indent="-342900">
              <a:buFont typeface="Arial" panose="020B0604020202020204" pitchFamily="34" charset="0"/>
              <a:buChar char="•"/>
            </a:pPr>
            <a:r>
              <a:rPr lang="pl-PL" b="1" dirty="0"/>
              <a:t>Godność osobowa</a:t>
            </a:r>
            <a:r>
              <a:rPr lang="pl-PL" dirty="0"/>
              <a:t>, tzn. przyrodzona każdemu człowiekowi i niezbywalna</a:t>
            </a:r>
          </a:p>
          <a:p>
            <a:pPr marL="342900" indent="-342900">
              <a:buFont typeface="Arial" panose="020B0604020202020204" pitchFamily="34" charset="0"/>
              <a:buChar char="•"/>
            </a:pPr>
            <a:r>
              <a:rPr lang="pl-PL" dirty="0"/>
              <a:t>Brak definicji legalnej, niedookreślony zakres w przepisach prawa UE</a:t>
            </a:r>
          </a:p>
          <a:p>
            <a:pPr marL="342900" indent="-342900">
              <a:buFont typeface="Arial" panose="020B0604020202020204" pitchFamily="34" charset="0"/>
              <a:buChar char="•"/>
            </a:pPr>
            <a:r>
              <a:rPr lang="pl-PL" dirty="0"/>
              <a:t>art. 1 KPP- „godność człowieka jest nienaruszalna. Musi być szanowana i chroniona”- wykładnia systemowa- godność jest uzasadnieniem obowiązywania praw podstawowych </a:t>
            </a:r>
          </a:p>
          <a:p>
            <a:pPr marL="342900" indent="-342900">
              <a:buFont typeface="Arial" panose="020B0604020202020204" pitchFamily="34" charset="0"/>
              <a:buChar char="•"/>
            </a:pPr>
            <a:r>
              <a:rPr lang="pl-PL" dirty="0"/>
              <a:t>(Brak) rekonstrukcji pojęcia godności w orzecznictwie? </a:t>
            </a:r>
          </a:p>
          <a:p>
            <a:pPr marL="857250" lvl="1" indent="-342900"/>
            <a:r>
              <a:rPr lang="pl-PL" sz="1600" dirty="0"/>
              <a:t>TSUE nie jest sądem praw człowieka</a:t>
            </a:r>
          </a:p>
          <a:p>
            <a:pPr marL="857250" lvl="1" indent="-342900"/>
            <a:r>
              <a:rPr lang="pl-PL" sz="1600" dirty="0"/>
              <a:t>Brak jednolitego wzorca godności- treść tego pojęcia należy odczytywać w kontekście związanym z kulturą, historią i tradycjami danego państwa (np. definicja embrionu)</a:t>
            </a:r>
          </a:p>
          <a:p>
            <a:pPr marL="857250" lvl="1" indent="-342900"/>
            <a:r>
              <a:rPr lang="pl-PL" sz="1600" dirty="0"/>
              <a:t>Godność ujęta </a:t>
            </a:r>
            <a:r>
              <a:rPr lang="pl-PL" sz="1600" b="1" dirty="0"/>
              <a:t>dynamicznie</a:t>
            </a:r>
            <a:r>
              <a:rPr lang="pl-PL" sz="1600" dirty="0"/>
              <a:t>- w zależności od kontekstu</a:t>
            </a:r>
          </a:p>
        </p:txBody>
      </p:sp>
      <p:sp>
        <p:nvSpPr>
          <p:cNvPr id="3" name="Tytuł 2">
            <a:extLst>
              <a:ext uri="{FF2B5EF4-FFF2-40B4-BE49-F238E27FC236}">
                <a16:creationId xmlns:a16="http://schemas.microsoft.com/office/drawing/2014/main" id="{30D6C69B-8927-CC43-A357-45BA02DAE8F1}"/>
              </a:ext>
            </a:extLst>
          </p:cNvPr>
          <p:cNvSpPr>
            <a:spLocks noGrp="1"/>
          </p:cNvSpPr>
          <p:nvPr>
            <p:ph type="title"/>
          </p:nvPr>
        </p:nvSpPr>
        <p:spPr/>
        <p:txBody>
          <a:bodyPr/>
          <a:lstStyle/>
          <a:p>
            <a:r>
              <a:rPr lang="pl-PL" sz="3600" dirty="0"/>
              <a:t>Poszanowanie godności</a:t>
            </a:r>
            <a:br>
              <a:rPr lang="pl-PL" sz="3600" dirty="0"/>
            </a:br>
            <a:r>
              <a:rPr lang="pl-PL" sz="3600" dirty="0"/>
              <a:t> osoby ludzkiej</a:t>
            </a:r>
          </a:p>
        </p:txBody>
      </p:sp>
    </p:spTree>
    <p:extLst>
      <p:ext uri="{BB962C8B-B14F-4D97-AF65-F5344CB8AC3E}">
        <p14:creationId xmlns:p14="http://schemas.microsoft.com/office/powerpoint/2010/main" val="24313299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34EA509-EC69-2845-94C9-5A75895163CF}"/>
              </a:ext>
            </a:extLst>
          </p:cNvPr>
          <p:cNvSpPr>
            <a:spLocks noGrp="1"/>
          </p:cNvSpPr>
          <p:nvPr>
            <p:ph type="body" sz="quarter" idx="16"/>
          </p:nvPr>
        </p:nvSpPr>
        <p:spPr/>
        <p:txBody>
          <a:bodyPr/>
          <a:lstStyle/>
          <a:p>
            <a:pPr marL="342900" indent="-342900">
              <a:buFont typeface="Arial" panose="020B0604020202020204" pitchFamily="34" charset="0"/>
              <a:buChar char="•"/>
            </a:pPr>
            <a:r>
              <a:rPr lang="pl-PL" b="1" dirty="0"/>
              <a:t>Prawo traktatowe </a:t>
            </a:r>
            <a:r>
              <a:rPr lang="pl-PL" dirty="0"/>
              <a:t>(TUE, TFUE, KPP, traktaty akcesyjne, umowy szczególne - np. układ z </a:t>
            </a:r>
            <a:r>
              <a:rPr lang="pl-PL" dirty="0" err="1"/>
              <a:t>Schengen</a:t>
            </a:r>
            <a:r>
              <a:rPr lang="pl-PL" dirty="0"/>
              <a:t>, porozumienie o EOG)</a:t>
            </a:r>
          </a:p>
          <a:p>
            <a:pPr marL="342900" indent="-342900">
              <a:buFont typeface="Arial" panose="020B0604020202020204" pitchFamily="34" charset="0"/>
              <a:buChar char="•"/>
            </a:pPr>
            <a:r>
              <a:rPr lang="pl-PL" b="1" dirty="0"/>
              <a:t>Akty konstytucyjne Rady UE lub Rady Europejskiej </a:t>
            </a:r>
            <a:r>
              <a:rPr lang="pl-PL" dirty="0"/>
              <a:t>(tylko wyraźnie wskazane w traktatach, podejmowane zgodnie ze specjalną procedurą prawodawczą, przyjęte na zasadzie jednomyślności, warunkiem ich wejścia w życie jest ratyfikacja w </a:t>
            </a:r>
            <a:r>
              <a:rPr lang="pl-PL" dirty="0" err="1"/>
              <a:t>p.cz</a:t>
            </a:r>
            <a:r>
              <a:rPr lang="pl-PL" dirty="0"/>
              <a:t>.- przykład: art. 218 ust. 8 TFUE- przystąpienie UE do Europejskiej Konwencji Praw Człowieka)</a:t>
            </a:r>
          </a:p>
          <a:p>
            <a:pPr marL="342900" indent="-342900">
              <a:buFont typeface="Arial" panose="020B0604020202020204" pitchFamily="34" charset="0"/>
              <a:buChar char="•"/>
            </a:pPr>
            <a:r>
              <a:rPr lang="pl-PL" b="1" dirty="0"/>
              <a:t>Ogólne zasady prawa UE</a:t>
            </a:r>
          </a:p>
          <a:p>
            <a:pPr marL="342900" indent="-342900">
              <a:buFontTx/>
              <a:buChar char="-"/>
            </a:pPr>
            <a:r>
              <a:rPr lang="pl-PL" dirty="0"/>
              <a:t>Niepisane normy prawa pierwotnego UE, odkrywane (rekonstruowane) przez TSUE</a:t>
            </a:r>
          </a:p>
          <a:p>
            <a:pPr marL="342900" indent="-342900">
              <a:buFontTx/>
              <a:buChar char="-"/>
            </a:pPr>
            <a:r>
              <a:rPr lang="pl-PL" dirty="0"/>
              <a:t>Potwierdzają obowiązujące (choć niepisane) normy prawa UE </a:t>
            </a:r>
            <a:endParaRPr lang="pl-PL" b="1" dirty="0"/>
          </a:p>
        </p:txBody>
      </p:sp>
      <p:sp>
        <p:nvSpPr>
          <p:cNvPr id="3" name="Tytuł 2">
            <a:extLst>
              <a:ext uri="{FF2B5EF4-FFF2-40B4-BE49-F238E27FC236}">
                <a16:creationId xmlns:a16="http://schemas.microsoft.com/office/drawing/2014/main" id="{B643DF9F-3C5F-4E4E-8EF1-53B22D10A5CF}"/>
              </a:ext>
            </a:extLst>
          </p:cNvPr>
          <p:cNvSpPr>
            <a:spLocks noGrp="1"/>
          </p:cNvSpPr>
          <p:nvPr>
            <p:ph type="title"/>
          </p:nvPr>
        </p:nvSpPr>
        <p:spPr/>
        <p:txBody>
          <a:bodyPr/>
          <a:lstStyle/>
          <a:p>
            <a:r>
              <a:rPr lang="pl-PL" dirty="0"/>
              <a:t>Prawo pierwotne</a:t>
            </a:r>
          </a:p>
        </p:txBody>
      </p:sp>
    </p:spTree>
    <p:extLst>
      <p:ext uri="{BB962C8B-B14F-4D97-AF65-F5344CB8AC3E}">
        <p14:creationId xmlns:p14="http://schemas.microsoft.com/office/powerpoint/2010/main" val="19321602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9BEB4F6-6410-2C40-902A-DF08E6748DE2}"/>
              </a:ext>
            </a:extLst>
          </p:cNvPr>
          <p:cNvSpPr>
            <a:spLocks noGrp="1"/>
          </p:cNvSpPr>
          <p:nvPr>
            <p:ph type="body" sz="quarter" idx="16"/>
          </p:nvPr>
        </p:nvSpPr>
        <p:spPr/>
        <p:txBody>
          <a:bodyPr/>
          <a:lstStyle/>
          <a:p>
            <a:pPr marL="342900" indent="-342900">
              <a:buFont typeface="Arial" panose="020B0604020202020204" pitchFamily="34" charset="0"/>
              <a:buChar char="•"/>
            </a:pPr>
            <a:r>
              <a:rPr lang="pl-PL" sz="1400" b="1" dirty="0"/>
              <a:t>Źródło pochodzenia:</a:t>
            </a:r>
          </a:p>
          <a:p>
            <a:pPr marL="342900" indent="-342900">
              <a:buFontTx/>
              <a:buChar char="-"/>
            </a:pPr>
            <a:r>
              <a:rPr lang="pl-PL" sz="1400" dirty="0"/>
              <a:t>Traktaty (TUE, TFUE), KPP (np. zasada proporcjonalności- art. 5 TUE)</a:t>
            </a:r>
          </a:p>
          <a:p>
            <a:pPr marL="342900" indent="-342900">
              <a:buFontTx/>
              <a:buChar char="-"/>
            </a:pPr>
            <a:r>
              <a:rPr lang="pl-PL" sz="1400" dirty="0"/>
              <a:t>Prawo wewnętrzne państw członkowskich (konstytucyjne tradycje wspólne </a:t>
            </a:r>
            <a:r>
              <a:rPr lang="pl-PL" sz="1400" dirty="0" err="1"/>
              <a:t>p.czł</a:t>
            </a:r>
            <a:r>
              <a:rPr lang="pl-PL" sz="1400" dirty="0"/>
              <a:t>.)- zasada pewności prawa, niedziałanie prawa wstecz itd.</a:t>
            </a:r>
          </a:p>
          <a:p>
            <a:pPr marL="342900" indent="-342900">
              <a:buFontTx/>
              <a:buChar char="-"/>
            </a:pPr>
            <a:r>
              <a:rPr lang="pl-PL" sz="1400" dirty="0"/>
              <a:t>Prawo międzynarodowe wiążące p. </a:t>
            </a:r>
            <a:r>
              <a:rPr lang="pl-PL" sz="1400" dirty="0" err="1"/>
              <a:t>czł</a:t>
            </a:r>
            <a:r>
              <a:rPr lang="pl-PL" sz="1400" dirty="0"/>
              <a:t>. lub UE- np. </a:t>
            </a:r>
            <a:r>
              <a:rPr lang="pl-PL" sz="1400" i="1" dirty="0"/>
              <a:t>pacta </a:t>
            </a:r>
            <a:r>
              <a:rPr lang="pl-PL" sz="1400" i="1" dirty="0" err="1"/>
              <a:t>sunt</a:t>
            </a:r>
            <a:r>
              <a:rPr lang="pl-PL" sz="1400" i="1" dirty="0"/>
              <a:t> </a:t>
            </a:r>
            <a:r>
              <a:rPr lang="pl-PL" sz="1400" i="1" dirty="0" err="1"/>
              <a:t>servanda</a:t>
            </a:r>
            <a:r>
              <a:rPr lang="pl-PL" sz="1400" i="1" dirty="0"/>
              <a:t> </a:t>
            </a:r>
            <a:endParaRPr lang="pl-PL" sz="1400" dirty="0"/>
          </a:p>
          <a:p>
            <a:pPr marL="342900" indent="-342900">
              <a:buFont typeface="Arial" panose="020B0604020202020204" pitchFamily="34" charset="0"/>
              <a:buChar char="•"/>
            </a:pPr>
            <a:r>
              <a:rPr lang="pl-PL" sz="1400" b="1" dirty="0"/>
              <a:t>Brak zamkniętego katalogu- </a:t>
            </a:r>
            <a:r>
              <a:rPr lang="pl-PL" sz="1400" dirty="0"/>
              <a:t>zasady</a:t>
            </a:r>
            <a:r>
              <a:rPr lang="pl-PL" sz="1400" b="1" dirty="0"/>
              <a:t> </a:t>
            </a:r>
            <a:r>
              <a:rPr lang="pl-PL" sz="1400" dirty="0"/>
              <a:t>wynikające z państwa prawnego ,zasady demokracji oraz związane z nimi prawa podst.</a:t>
            </a:r>
          </a:p>
          <a:p>
            <a:pPr marL="285750" indent="-285750">
              <a:buFont typeface="Wingdings" pitchFamily="2" charset="2"/>
              <a:buChar char="à"/>
            </a:pPr>
            <a:r>
              <a:rPr lang="pl-PL" sz="1400" b="1" dirty="0">
                <a:solidFill>
                  <a:srgbClr val="C00000"/>
                </a:solidFill>
              </a:rPr>
              <a:t>29/69 </a:t>
            </a:r>
            <a:r>
              <a:rPr lang="pl-PL" sz="1400" b="1" dirty="0" err="1">
                <a:solidFill>
                  <a:srgbClr val="C00000"/>
                </a:solidFill>
              </a:rPr>
              <a:t>Stauder</a:t>
            </a:r>
            <a:r>
              <a:rPr lang="pl-PL" sz="1400" b="1" dirty="0">
                <a:solidFill>
                  <a:srgbClr val="C00000"/>
                </a:solidFill>
              </a:rPr>
              <a:t> v. Ulm- </a:t>
            </a:r>
            <a:r>
              <a:rPr lang="pl-PL" sz="1400" dirty="0"/>
              <a:t>prawa podstawowe częścią zasad ogólnych prawa wspólnotowego, które podlegają ochronie sprawowanej przez TSUE; </a:t>
            </a:r>
          </a:p>
          <a:p>
            <a:pPr marL="285750" indent="-285750">
              <a:buFont typeface="Wingdings" pitchFamily="2" charset="2"/>
              <a:buChar char="à"/>
            </a:pPr>
            <a:r>
              <a:rPr lang="pl-PL" sz="1400" b="1" dirty="0">
                <a:solidFill>
                  <a:srgbClr val="C00000"/>
                </a:solidFill>
              </a:rPr>
              <a:t>11/70 </a:t>
            </a:r>
            <a:r>
              <a:rPr lang="pl-PL" sz="1400" b="1" dirty="0" err="1">
                <a:solidFill>
                  <a:srgbClr val="C00000"/>
                </a:solidFill>
              </a:rPr>
              <a:t>Internationale</a:t>
            </a:r>
            <a:r>
              <a:rPr lang="pl-PL" sz="1400" b="1" dirty="0">
                <a:solidFill>
                  <a:srgbClr val="C00000"/>
                </a:solidFill>
              </a:rPr>
              <a:t> </a:t>
            </a:r>
            <a:r>
              <a:rPr lang="pl-PL" sz="1400" b="1" dirty="0" err="1">
                <a:solidFill>
                  <a:srgbClr val="C00000"/>
                </a:solidFill>
              </a:rPr>
              <a:t>Handelsgesselschaft</a:t>
            </a:r>
            <a:r>
              <a:rPr lang="pl-PL" sz="1400" b="1" dirty="0">
                <a:solidFill>
                  <a:srgbClr val="C00000"/>
                </a:solidFill>
              </a:rPr>
              <a:t>- </a:t>
            </a:r>
            <a:r>
              <a:rPr lang="pl-PL" sz="1400" dirty="0">
                <a:solidFill>
                  <a:schemeClr val="tx1"/>
                </a:solidFill>
              </a:rPr>
              <a:t>TSUE odwołał się do konstytucyjnych wartości wspólnych </a:t>
            </a:r>
            <a:r>
              <a:rPr lang="pl-PL" sz="1400" dirty="0" err="1">
                <a:solidFill>
                  <a:schemeClr val="tx1"/>
                </a:solidFill>
              </a:rPr>
              <a:t>p.cz</a:t>
            </a:r>
            <a:r>
              <a:rPr lang="pl-PL" sz="1400" dirty="0">
                <a:solidFill>
                  <a:schemeClr val="tx1"/>
                </a:solidFill>
              </a:rPr>
              <a:t>. Jako </a:t>
            </a:r>
            <a:r>
              <a:rPr lang="pl-PL" sz="1400" dirty="0" err="1">
                <a:solidFill>
                  <a:schemeClr val="tx1"/>
                </a:solidFill>
              </a:rPr>
              <a:t>żródła</a:t>
            </a:r>
            <a:r>
              <a:rPr lang="pl-PL" sz="1400" dirty="0">
                <a:solidFill>
                  <a:schemeClr val="tx1"/>
                </a:solidFill>
              </a:rPr>
              <a:t> inspiracji do unijnej ochrony praw człowieka </a:t>
            </a:r>
          </a:p>
          <a:p>
            <a:pPr marL="342900" indent="-342900">
              <a:buFont typeface="Arial" panose="020B0604020202020204" pitchFamily="34" charset="0"/>
              <a:buChar char="•"/>
            </a:pPr>
            <a:r>
              <a:rPr lang="pl-PL" sz="1400" b="1" dirty="0"/>
              <a:t>Funkcje:</a:t>
            </a:r>
          </a:p>
          <a:p>
            <a:pPr marL="342900" indent="-342900">
              <a:buFontTx/>
              <a:buChar char="-"/>
            </a:pPr>
            <a:r>
              <a:rPr lang="pl-PL" sz="1400" dirty="0"/>
              <a:t>Interpretacja prawa (wzorzec sądowej oceny i kontroli aktów prawa UE i prawa krajowego- jeśli w wyniku kontroli norma jest sprzeczna z ogólną zasadą prawa to zostaje unieważniona- norma UE lub niestosowana jeśli prawa kr.)</a:t>
            </a:r>
          </a:p>
          <a:p>
            <a:pPr marL="342900" indent="-342900">
              <a:buFontTx/>
              <a:buChar char="-"/>
            </a:pPr>
            <a:r>
              <a:rPr lang="pl-PL" sz="1400" dirty="0"/>
              <a:t>Wypełnianie luk w prawie (wypełnia postulat zupełności i spójności systemu prawa)</a:t>
            </a:r>
          </a:p>
          <a:p>
            <a:pPr marL="342900" indent="-342900">
              <a:buFontTx/>
              <a:buChar char="-"/>
            </a:pPr>
            <a:endParaRPr lang="pl-PL" dirty="0"/>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3E216733-96F9-4042-86A6-9D6D26BC7329}"/>
              </a:ext>
            </a:extLst>
          </p:cNvPr>
          <p:cNvSpPr>
            <a:spLocks noGrp="1"/>
          </p:cNvSpPr>
          <p:nvPr>
            <p:ph type="title"/>
          </p:nvPr>
        </p:nvSpPr>
        <p:spPr/>
        <p:txBody>
          <a:bodyPr/>
          <a:lstStyle/>
          <a:p>
            <a:r>
              <a:rPr lang="pl-PL" dirty="0"/>
              <a:t>Ogólne zasady prawa</a:t>
            </a:r>
          </a:p>
        </p:txBody>
      </p:sp>
    </p:spTree>
    <p:extLst>
      <p:ext uri="{BB962C8B-B14F-4D97-AF65-F5344CB8AC3E}">
        <p14:creationId xmlns:p14="http://schemas.microsoft.com/office/powerpoint/2010/main" val="12044484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FF1A4E8-CD6C-674F-AA66-31D3CF1BFF97}"/>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Art. 288 TFUE (brak hierarchii!) </a:t>
            </a:r>
          </a:p>
          <a:p>
            <a:pPr marL="342900" indent="-342900">
              <a:buFont typeface="Arial" panose="020B0604020202020204" pitchFamily="34" charset="0"/>
              <a:buChar char="•"/>
            </a:pPr>
            <a:r>
              <a:rPr lang="pl-PL" dirty="0"/>
              <a:t>Stanowione przez instytucje i organy UE na podstawie kompetencji przyznanych im w TUE i TFUE,</a:t>
            </a:r>
          </a:p>
          <a:p>
            <a:pPr marL="342900" indent="-342900">
              <a:buFont typeface="Arial" panose="020B0604020202020204" pitchFamily="34" charset="0"/>
              <a:buChar char="•"/>
            </a:pPr>
            <a:r>
              <a:rPr lang="pl-PL" dirty="0"/>
              <a:t>Akty prawnie wiążące (rozporządzenia, dyrektywy, decyzje) i niewiążące (zalecenia i opinie)</a:t>
            </a:r>
          </a:p>
          <a:p>
            <a:pPr marL="342900" indent="-342900">
              <a:buFont typeface="Arial" panose="020B0604020202020204" pitchFamily="34" charset="0"/>
              <a:buChar char="•"/>
            </a:pPr>
            <a:r>
              <a:rPr lang="pl-PL" dirty="0"/>
              <a:t>Akty nieoznaczone (nienazwane w katalogi 288 TFUE).</a:t>
            </a:r>
          </a:p>
          <a:p>
            <a:pPr marL="342900" indent="-342900">
              <a:buFont typeface="Arial" panose="020B0604020202020204" pitchFamily="34" charset="0"/>
              <a:buChar char="•"/>
            </a:pPr>
            <a:endParaRPr lang="pl-PL" dirty="0"/>
          </a:p>
          <a:p>
            <a:endParaRPr lang="pl-PL" dirty="0"/>
          </a:p>
          <a:p>
            <a:endParaRPr lang="pl-PL" dirty="0"/>
          </a:p>
        </p:txBody>
      </p:sp>
      <p:sp>
        <p:nvSpPr>
          <p:cNvPr id="3" name="Tytuł 2">
            <a:extLst>
              <a:ext uri="{FF2B5EF4-FFF2-40B4-BE49-F238E27FC236}">
                <a16:creationId xmlns:a16="http://schemas.microsoft.com/office/drawing/2014/main" id="{61A1EF87-DD2F-9341-A499-61AFB76ADC03}"/>
              </a:ext>
            </a:extLst>
          </p:cNvPr>
          <p:cNvSpPr>
            <a:spLocks noGrp="1"/>
          </p:cNvSpPr>
          <p:nvPr>
            <p:ph type="title"/>
          </p:nvPr>
        </p:nvSpPr>
        <p:spPr/>
        <p:txBody>
          <a:bodyPr/>
          <a:lstStyle/>
          <a:p>
            <a:r>
              <a:rPr lang="pl-PL" dirty="0"/>
              <a:t>Prawo pochodne</a:t>
            </a:r>
          </a:p>
        </p:txBody>
      </p:sp>
    </p:spTree>
    <p:extLst>
      <p:ext uri="{BB962C8B-B14F-4D97-AF65-F5344CB8AC3E}">
        <p14:creationId xmlns:p14="http://schemas.microsoft.com/office/powerpoint/2010/main" val="32008016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94C3B14-9640-474F-AFF9-EF589C2CD047}"/>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Akt normatywny o charakterze abstrakcyjnym- obejmuje nieokreśloną liczbę sytuacji</a:t>
            </a:r>
          </a:p>
          <a:p>
            <a:pPr marL="342900" indent="-342900">
              <a:buFont typeface="Arial" panose="020B0604020202020204" pitchFamily="34" charset="0"/>
              <a:buChar char="•"/>
            </a:pPr>
            <a:r>
              <a:rPr lang="pl-PL" dirty="0"/>
              <a:t>zasięgu ogólnym (generalnym)- kierowane do wszystkich </a:t>
            </a:r>
            <a:r>
              <a:rPr lang="pl-PL" dirty="0" err="1"/>
              <a:t>p.cz</a:t>
            </a:r>
            <a:r>
              <a:rPr lang="pl-PL" dirty="0"/>
              <a:t>. i wiążą os. fiz. i prawne</a:t>
            </a:r>
          </a:p>
          <a:p>
            <a:pPr marL="342900" indent="-342900">
              <a:buFont typeface="Arial" panose="020B0604020202020204" pitchFamily="34" charset="0"/>
              <a:buChar char="•"/>
            </a:pPr>
            <a:r>
              <a:rPr lang="pl-PL" dirty="0"/>
              <a:t>Wiąże adresatów w całości </a:t>
            </a:r>
          </a:p>
          <a:p>
            <a:pPr marL="342900" indent="-342900">
              <a:buFont typeface="Arial" panose="020B0604020202020204" pitchFamily="34" charset="0"/>
              <a:buChar char="•"/>
            </a:pPr>
            <a:r>
              <a:rPr lang="pl-PL" dirty="0"/>
              <a:t>Bezpośrednio stosowane we wszystkich państwach członkowskich (część krajowego porządku prawnego bez konieczności implementacji)- TSUE w sprawie </a:t>
            </a:r>
            <a:r>
              <a:rPr lang="pl-PL" dirty="0" err="1"/>
              <a:t>Frateli</a:t>
            </a:r>
            <a:r>
              <a:rPr lang="pl-PL" dirty="0"/>
              <a:t> </a:t>
            </a:r>
            <a:r>
              <a:rPr lang="pl-PL" dirty="0" err="1"/>
              <a:t>Zerbone</a:t>
            </a:r>
            <a:r>
              <a:rPr lang="pl-PL" dirty="0"/>
              <a:t> </a:t>
            </a:r>
          </a:p>
          <a:p>
            <a:pPr marL="342900" indent="-342900">
              <a:buFont typeface="Arial" panose="020B0604020202020204" pitchFamily="34" charset="0"/>
              <a:buChar char="•"/>
            </a:pPr>
            <a:r>
              <a:rPr lang="pl-PL" dirty="0"/>
              <a:t>Bezpośrednio skuteczne- jednostki mogą bezpośrednio powoływać się na przepisy R niezależnie od jakichkolwiek środków recepcyjnych </a:t>
            </a:r>
          </a:p>
          <a:p>
            <a:pPr marL="342900" indent="-342900">
              <a:buFont typeface="Arial" panose="020B0604020202020204" pitchFamily="34" charset="0"/>
              <a:buChar char="•"/>
            </a:pPr>
            <a:r>
              <a:rPr lang="pl-PL" dirty="0"/>
              <a:t>Instrument unifikacji (ujednolicenia prawa) </a:t>
            </a:r>
          </a:p>
        </p:txBody>
      </p:sp>
      <p:sp>
        <p:nvSpPr>
          <p:cNvPr id="3" name="Tytuł 2">
            <a:extLst>
              <a:ext uri="{FF2B5EF4-FFF2-40B4-BE49-F238E27FC236}">
                <a16:creationId xmlns:a16="http://schemas.microsoft.com/office/drawing/2014/main" id="{29CD27E6-9FA4-C24B-9433-0992408A9F55}"/>
              </a:ext>
            </a:extLst>
          </p:cNvPr>
          <p:cNvSpPr>
            <a:spLocks noGrp="1"/>
          </p:cNvSpPr>
          <p:nvPr>
            <p:ph type="title"/>
          </p:nvPr>
        </p:nvSpPr>
        <p:spPr/>
        <p:txBody>
          <a:bodyPr/>
          <a:lstStyle/>
          <a:p>
            <a:r>
              <a:rPr lang="pl-PL" dirty="0"/>
              <a:t>Rozporządzenie</a:t>
            </a:r>
          </a:p>
        </p:txBody>
      </p:sp>
    </p:spTree>
    <p:extLst>
      <p:ext uri="{BB962C8B-B14F-4D97-AF65-F5344CB8AC3E}">
        <p14:creationId xmlns:p14="http://schemas.microsoft.com/office/powerpoint/2010/main" val="2624931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D304AE7-FDB0-184E-AE9E-A852DAD5F43C}"/>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Wiąże każde </a:t>
            </a:r>
            <a:r>
              <a:rPr lang="pl-PL" sz="1800" dirty="0" err="1"/>
              <a:t>p.cz</a:t>
            </a:r>
            <a:r>
              <a:rPr lang="pl-PL" sz="1800" dirty="0"/>
              <a:t>. do którego jest skierowana (może do wszystkich, może kilku lub do jednego)</a:t>
            </a:r>
          </a:p>
          <a:p>
            <a:pPr marL="342900" indent="-342900">
              <a:buFont typeface="Arial" panose="020B0604020202020204" pitchFamily="34" charset="0"/>
              <a:buChar char="•"/>
            </a:pPr>
            <a:r>
              <a:rPr lang="pl-PL" sz="1800" dirty="0"/>
              <a:t>Wiąże w odniesieniu do rezultatu, który ma być osiągnięty</a:t>
            </a:r>
          </a:p>
          <a:p>
            <a:pPr marL="342900" indent="-342900">
              <a:buFont typeface="Arial" panose="020B0604020202020204" pitchFamily="34" charset="0"/>
              <a:buChar char="•"/>
            </a:pPr>
            <a:r>
              <a:rPr lang="pl-PL" sz="1800" dirty="0"/>
              <a:t>Pozostawia organom krajowym swobodę co do wyboru formy i środków osiągnięcia tego rezultatu (implementacja- zazwyczaj 2 lata) </a:t>
            </a:r>
          </a:p>
          <a:p>
            <a:pPr marL="342900" indent="-342900">
              <a:buFont typeface="Arial" panose="020B0604020202020204" pitchFamily="34" charset="0"/>
              <a:buChar char="•"/>
            </a:pPr>
            <a:r>
              <a:rPr lang="pl-PL" sz="1800" dirty="0"/>
              <a:t>Nie korzysta z bezpośredniego stosowania</a:t>
            </a:r>
          </a:p>
          <a:p>
            <a:pPr marL="342900" indent="-342900">
              <a:buFont typeface="Arial" panose="020B0604020202020204" pitchFamily="34" charset="0"/>
              <a:buChar char="•"/>
            </a:pPr>
            <a:r>
              <a:rPr lang="pl-PL" sz="1800" dirty="0"/>
              <a:t>Co do zasady nie korzysta z bezpośredniej skuteczności- jedynie wyjątkowo (van </a:t>
            </a:r>
            <a:r>
              <a:rPr lang="pl-PL" sz="1800" dirty="0" err="1"/>
              <a:t>Duyn</a:t>
            </a:r>
            <a:r>
              <a:rPr lang="pl-PL" sz="1800" dirty="0"/>
              <a:t>):</a:t>
            </a:r>
          </a:p>
          <a:p>
            <a:pPr marL="342900" indent="-342900">
              <a:buFontTx/>
              <a:buChar char="-"/>
            </a:pPr>
            <a:r>
              <a:rPr lang="pl-PL" sz="1400" dirty="0"/>
              <a:t>W wertykalnym zastosowaniu prawa- wobec państwa lub emanacji</a:t>
            </a:r>
          </a:p>
          <a:p>
            <a:pPr marL="342900" indent="-342900">
              <a:buFontTx/>
              <a:buChar char="-"/>
            </a:pPr>
            <a:r>
              <a:rPr lang="pl-PL" sz="1400" dirty="0"/>
              <a:t>Gdy minął termin na implementację, a państwo nie wdrożyło lub nieprawidłowo wdrożyło</a:t>
            </a:r>
          </a:p>
          <a:p>
            <a:pPr marL="342900" indent="-342900">
              <a:buFontTx/>
              <a:buChar char="-"/>
            </a:pPr>
            <a:r>
              <a:rPr lang="pl-PL" sz="1400" dirty="0"/>
              <a:t>Przepisy dyrektywy są jasne, precyzyjne i nadają się do bezpośredniego stosowania</a:t>
            </a:r>
          </a:p>
          <a:p>
            <a:pPr marL="342900" indent="-342900">
              <a:buFontTx/>
              <a:buChar char="-"/>
            </a:pPr>
            <a:r>
              <a:rPr lang="pl-PL" sz="1400" dirty="0"/>
              <a:t>Przepisy przyznają uprawnienia jednostkom </a:t>
            </a:r>
          </a:p>
          <a:p>
            <a:pPr marL="285750" indent="-285750">
              <a:buFont typeface="Arial" panose="020B0604020202020204" pitchFamily="34" charset="0"/>
              <a:buChar char="•"/>
            </a:pPr>
            <a:r>
              <a:rPr lang="pl-PL" sz="1800" dirty="0"/>
              <a:t>Instrument harmonizacji prawa </a:t>
            </a:r>
          </a:p>
        </p:txBody>
      </p:sp>
      <p:sp>
        <p:nvSpPr>
          <p:cNvPr id="3" name="Tytuł 2">
            <a:extLst>
              <a:ext uri="{FF2B5EF4-FFF2-40B4-BE49-F238E27FC236}">
                <a16:creationId xmlns:a16="http://schemas.microsoft.com/office/drawing/2014/main" id="{0C2C7B71-CF58-3F4E-8B80-AC4B0EFD8B52}"/>
              </a:ext>
            </a:extLst>
          </p:cNvPr>
          <p:cNvSpPr>
            <a:spLocks noGrp="1"/>
          </p:cNvSpPr>
          <p:nvPr>
            <p:ph type="title"/>
          </p:nvPr>
        </p:nvSpPr>
        <p:spPr/>
        <p:txBody>
          <a:bodyPr/>
          <a:lstStyle/>
          <a:p>
            <a:r>
              <a:rPr lang="pl-PL" dirty="0"/>
              <a:t>Dyrektywa</a:t>
            </a:r>
          </a:p>
        </p:txBody>
      </p:sp>
    </p:spTree>
    <p:extLst>
      <p:ext uri="{BB962C8B-B14F-4D97-AF65-F5344CB8AC3E}">
        <p14:creationId xmlns:p14="http://schemas.microsoft.com/office/powerpoint/2010/main" val="12180819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54CEE2A-4436-4446-A80C-2F6BC9AA0062}"/>
              </a:ext>
            </a:extLst>
          </p:cNvPr>
          <p:cNvSpPr>
            <a:spLocks noGrp="1"/>
          </p:cNvSpPr>
          <p:nvPr>
            <p:ph type="body" sz="quarter" idx="16"/>
          </p:nvPr>
        </p:nvSpPr>
        <p:spPr/>
        <p:txBody>
          <a:bodyPr/>
          <a:lstStyle/>
          <a:p>
            <a:r>
              <a:rPr lang="pl-PL" dirty="0"/>
              <a:t>1. Transpozycja (przyjęcie krajowych aktów prawnych)</a:t>
            </a:r>
          </a:p>
          <a:p>
            <a:pPr marL="342900" indent="-342900">
              <a:buFontTx/>
              <a:buChar char="-"/>
            </a:pPr>
            <a:r>
              <a:rPr lang="pl-PL" sz="1400" dirty="0"/>
              <a:t>Przyjęcie powszechnie obowiązujących aktów prawnych (a nie praktyk adm.)</a:t>
            </a:r>
          </a:p>
          <a:p>
            <a:pPr marL="342900" indent="-342900">
              <a:buFontTx/>
              <a:buChar char="-"/>
            </a:pPr>
            <a:r>
              <a:rPr lang="pl-PL" sz="1400" dirty="0"/>
              <a:t>Akty transponujące mają zawierać jasne i przejrzyste normy, zwłaszcza gdy dyr. przyznaje prawa jednostkom (ale nie muszą powtarzać dyrektywy)</a:t>
            </a:r>
          </a:p>
          <a:p>
            <a:pPr marL="342900" indent="-342900">
              <a:buFontTx/>
              <a:buChar char="-"/>
            </a:pPr>
            <a:r>
              <a:rPr lang="pl-PL" sz="1400" dirty="0"/>
              <a:t>Obowiązek notyfikacji KE środków przyjętych do </a:t>
            </a:r>
            <a:r>
              <a:rPr lang="pl-PL" sz="1400" dirty="0" err="1"/>
              <a:t>transp</a:t>
            </a:r>
            <a:endParaRPr lang="pl-PL" sz="1400" dirty="0"/>
          </a:p>
          <a:p>
            <a:pPr marL="342900" indent="-342900">
              <a:buFontTx/>
              <a:buChar char="-"/>
            </a:pPr>
            <a:r>
              <a:rPr lang="pl-PL" sz="1400" dirty="0"/>
              <a:t>Brak trans. W terminie- skarga KE z art.258 TFUE lub ew. odp. odszkodowawcza państwa</a:t>
            </a:r>
          </a:p>
          <a:p>
            <a:r>
              <a:rPr lang="pl-PL" dirty="0"/>
              <a:t>2. Rzeczywiste wprowadzenie w życie i stosowanie</a:t>
            </a:r>
            <a:r>
              <a:rPr lang="pl-PL" dirty="0">
                <a:sym typeface="Wingdings" pitchFamily="2" charset="2"/>
              </a:rPr>
              <a:t> </a:t>
            </a:r>
            <a:r>
              <a:rPr lang="pl-PL" sz="1600" i="1" dirty="0" err="1">
                <a:sym typeface="Wingdings" pitchFamily="2" charset="2"/>
              </a:rPr>
              <a:t>effect</a:t>
            </a:r>
            <a:r>
              <a:rPr lang="pl-PL" sz="1600" i="1" dirty="0">
                <a:sym typeface="Wingdings" pitchFamily="2" charset="2"/>
              </a:rPr>
              <a:t> </a:t>
            </a:r>
            <a:r>
              <a:rPr lang="pl-PL" sz="1600" i="1" dirty="0" err="1">
                <a:sym typeface="Wingdings" pitchFamily="2" charset="2"/>
              </a:rPr>
              <a:t>utile</a:t>
            </a:r>
            <a:r>
              <a:rPr lang="pl-PL" sz="1600" i="1" dirty="0">
                <a:sym typeface="Wingdings" pitchFamily="2" charset="2"/>
              </a:rPr>
              <a:t>- </a:t>
            </a:r>
            <a:r>
              <a:rPr lang="pl-PL" sz="1600" dirty="0">
                <a:sym typeface="Wingdings" pitchFamily="2" charset="2"/>
              </a:rPr>
              <a:t>często wymaga np.. zapewnienia środków finansowych dla zapewnienia skuteczności, praktyki administracyjnej  </a:t>
            </a:r>
          </a:p>
          <a:p>
            <a:r>
              <a:rPr lang="pl-PL" sz="1600" dirty="0">
                <a:sym typeface="Wingdings" pitchFamily="2" charset="2"/>
              </a:rPr>
              <a:t>- </a:t>
            </a:r>
            <a:r>
              <a:rPr lang="pl-PL" sz="1600" dirty="0">
                <a:solidFill>
                  <a:srgbClr val="FF0000"/>
                </a:solidFill>
                <a:sym typeface="Wingdings" pitchFamily="2" charset="2"/>
              </a:rPr>
              <a:t>Sprawy von Colson, </a:t>
            </a:r>
            <a:r>
              <a:rPr lang="pl-PL" sz="1600" dirty="0" err="1">
                <a:solidFill>
                  <a:srgbClr val="FF0000"/>
                </a:solidFill>
                <a:sym typeface="Wingdings" pitchFamily="2" charset="2"/>
              </a:rPr>
              <a:t>Marleasing</a:t>
            </a:r>
            <a:r>
              <a:rPr lang="pl-PL" sz="1600" dirty="0">
                <a:solidFill>
                  <a:srgbClr val="FF0000"/>
                </a:solidFill>
                <a:sym typeface="Wingdings" pitchFamily="2" charset="2"/>
              </a:rPr>
              <a:t> </a:t>
            </a:r>
            <a:endParaRPr lang="pl-PL" sz="1600" dirty="0">
              <a:solidFill>
                <a:srgbClr val="FF0000"/>
              </a:solidFill>
            </a:endParaRPr>
          </a:p>
          <a:p>
            <a:r>
              <a:rPr lang="pl-PL" dirty="0"/>
              <a:t>3. Egzekwowanie- (kontrola przestrzegania, w tym przez org. sądowe) </a:t>
            </a:r>
          </a:p>
          <a:p>
            <a:r>
              <a:rPr lang="pl-PL" sz="1600" dirty="0"/>
              <a:t>- </a:t>
            </a:r>
            <a:r>
              <a:rPr lang="pl-PL" sz="1600" dirty="0">
                <a:solidFill>
                  <a:srgbClr val="FF0000"/>
                </a:solidFill>
              </a:rPr>
              <a:t>Sprawy </a:t>
            </a:r>
            <a:r>
              <a:rPr lang="pl-PL" sz="1600" dirty="0" err="1">
                <a:solidFill>
                  <a:srgbClr val="FF0000"/>
                </a:solidFill>
              </a:rPr>
              <a:t>Simmenthal</a:t>
            </a:r>
            <a:r>
              <a:rPr lang="pl-PL" sz="1600" dirty="0">
                <a:solidFill>
                  <a:srgbClr val="FF0000"/>
                </a:solidFill>
              </a:rPr>
              <a:t>, </a:t>
            </a:r>
            <a:r>
              <a:rPr lang="pl-PL" sz="1600" dirty="0" err="1">
                <a:solidFill>
                  <a:srgbClr val="FF0000"/>
                </a:solidFill>
              </a:rPr>
              <a:t>Adeneler</a:t>
            </a:r>
            <a:r>
              <a:rPr lang="pl-PL" sz="1600" dirty="0">
                <a:solidFill>
                  <a:srgbClr val="FF0000"/>
                </a:solidFill>
              </a:rPr>
              <a:t> </a:t>
            </a:r>
          </a:p>
        </p:txBody>
      </p:sp>
      <p:sp>
        <p:nvSpPr>
          <p:cNvPr id="3" name="Tytuł 2">
            <a:extLst>
              <a:ext uri="{FF2B5EF4-FFF2-40B4-BE49-F238E27FC236}">
                <a16:creationId xmlns:a16="http://schemas.microsoft.com/office/drawing/2014/main" id="{578A8295-CB7B-3F42-A617-C07CEBEC79D4}"/>
              </a:ext>
            </a:extLst>
          </p:cNvPr>
          <p:cNvSpPr>
            <a:spLocks noGrp="1"/>
          </p:cNvSpPr>
          <p:nvPr>
            <p:ph type="title"/>
          </p:nvPr>
        </p:nvSpPr>
        <p:spPr/>
        <p:txBody>
          <a:bodyPr/>
          <a:lstStyle/>
          <a:p>
            <a:r>
              <a:rPr lang="pl-PL" dirty="0"/>
              <a:t>Implementacja dyrektywy</a:t>
            </a:r>
          </a:p>
        </p:txBody>
      </p:sp>
    </p:spTree>
    <p:extLst>
      <p:ext uri="{BB962C8B-B14F-4D97-AF65-F5344CB8AC3E}">
        <p14:creationId xmlns:p14="http://schemas.microsoft.com/office/powerpoint/2010/main" val="17941843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34DFD18-0860-DF4E-B4FC-5DA9D699697B}"/>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wiąże w całości</a:t>
            </a:r>
          </a:p>
          <a:p>
            <a:pPr marL="342900" indent="-342900">
              <a:buFont typeface="Arial" panose="020B0604020202020204" pitchFamily="34" charset="0"/>
              <a:buChar char="•"/>
            </a:pPr>
            <a:r>
              <a:rPr lang="pl-PL" sz="1600" dirty="0"/>
              <a:t>Jeśli wskazuje adresatów- wiąże adresatów (oznaczonych w treści czy tytule)</a:t>
            </a:r>
          </a:p>
          <a:p>
            <a:pPr marL="342900" indent="-342900">
              <a:buFont typeface="Arial" panose="020B0604020202020204" pitchFamily="34" charset="0"/>
              <a:buChar char="•"/>
            </a:pPr>
            <a:r>
              <a:rPr lang="pl-PL" sz="1600" dirty="0"/>
              <a:t>Może być kierowana zarówno do państw, jak i os. fiz. i </a:t>
            </a:r>
            <a:r>
              <a:rPr lang="pl-PL" sz="1600" dirty="0" err="1"/>
              <a:t>prawn</a:t>
            </a:r>
            <a:r>
              <a:rPr lang="pl-PL" sz="1600" dirty="0"/>
              <a:t>.</a:t>
            </a:r>
          </a:p>
          <a:p>
            <a:pPr marL="342900" indent="-342900">
              <a:buFont typeface="Arial" panose="020B0604020202020204" pitchFamily="34" charset="0"/>
              <a:buChar char="•"/>
            </a:pPr>
            <a:r>
              <a:rPr lang="pl-PL" sz="1600" dirty="0"/>
              <a:t>Akt konkretny (</a:t>
            </a:r>
            <a:r>
              <a:rPr lang="pl-PL" sz="1600" dirty="0" err="1"/>
              <a:t>dot</a:t>
            </a:r>
            <a:r>
              <a:rPr lang="pl-PL" sz="1600" dirty="0"/>
              <a:t> konkretnej sytuacji) i indywidualny (do zindywidualizowanego adresata)</a:t>
            </a:r>
          </a:p>
          <a:p>
            <a:pPr marL="342900" indent="-342900">
              <a:buFont typeface="Wingdings" pitchFamily="2" charset="2"/>
              <a:buChar char="à"/>
            </a:pPr>
            <a:r>
              <a:rPr lang="pl-PL" sz="1600" b="1" dirty="0">
                <a:solidFill>
                  <a:srgbClr val="FF0000"/>
                </a:solidFill>
                <a:sym typeface="Wingdings" pitchFamily="2" charset="2"/>
              </a:rPr>
              <a:t>test </a:t>
            </a:r>
            <a:r>
              <a:rPr lang="pl-PL" sz="1600" b="1" dirty="0" err="1">
                <a:solidFill>
                  <a:srgbClr val="FF0000"/>
                </a:solidFill>
                <a:sym typeface="Wingdings" pitchFamily="2" charset="2"/>
              </a:rPr>
              <a:t>Plaumana</a:t>
            </a:r>
            <a:r>
              <a:rPr lang="pl-PL" sz="1600" b="1" dirty="0">
                <a:solidFill>
                  <a:srgbClr val="FF0000"/>
                </a:solidFill>
                <a:sym typeface="Wingdings" pitchFamily="2" charset="2"/>
              </a:rPr>
              <a:t> </a:t>
            </a:r>
            <a:r>
              <a:rPr lang="pl-PL" sz="1600" dirty="0">
                <a:sym typeface="Wingdings" pitchFamily="2" charset="2"/>
              </a:rPr>
              <a:t>– os. fiz. i prawne muszą wykazać interes prawny; podmioty inne niż adresaci muszą wykazać że </a:t>
            </a:r>
            <a:r>
              <a:rPr lang="pl-PL" sz="1600" dirty="0" err="1">
                <a:sym typeface="Wingdings" pitchFamily="2" charset="2"/>
              </a:rPr>
              <a:t>dec</a:t>
            </a:r>
            <a:r>
              <a:rPr lang="pl-PL" sz="1600" dirty="0">
                <a:sym typeface="Wingdings" pitchFamily="2" charset="2"/>
              </a:rPr>
              <a:t>. dot. ich indywidualnie tylko wtedy gdy ma wpływ na ich sytuacje ze względu na szczególne dla nich cechy charakterystyczne lub sytuację faktyczną, która odróżnia ich od innych os.;</a:t>
            </a:r>
          </a:p>
          <a:p>
            <a:pPr marL="342900" indent="-342900">
              <a:buFont typeface="Arial" panose="020B0604020202020204" pitchFamily="34" charset="0"/>
              <a:buChar char="•"/>
            </a:pPr>
            <a:r>
              <a:rPr lang="pl-PL" sz="1600" dirty="0">
                <a:sym typeface="Wingdings" pitchFamily="2" charset="2"/>
              </a:rPr>
              <a:t>Jeśli adresowana do os. fiz. i prawnych- ma skutek bezpośredni (Franz Grad)</a:t>
            </a:r>
          </a:p>
          <a:p>
            <a:pPr marL="342900" indent="-342900">
              <a:buFont typeface="Arial" panose="020B0604020202020204" pitchFamily="34" charset="0"/>
              <a:buChar char="•"/>
            </a:pPr>
            <a:r>
              <a:rPr lang="pl-PL" sz="1600" dirty="0">
                <a:sym typeface="Wingdings" pitchFamily="2" charset="2"/>
              </a:rPr>
              <a:t>Może wymagać wydania krajowych proceduralnych środków wykonawczych</a:t>
            </a:r>
          </a:p>
          <a:p>
            <a:pPr marL="342900" indent="-342900">
              <a:buFont typeface="Arial" panose="020B0604020202020204" pitchFamily="34" charset="0"/>
              <a:buChar char="•"/>
            </a:pPr>
            <a:r>
              <a:rPr lang="pl-PL" sz="1600" dirty="0">
                <a:sym typeface="Wingdings" pitchFamily="2" charset="2"/>
              </a:rPr>
              <a:t>Najczęściej w obszarze konkurencji, pomocy publicznej </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C2D98106-E18F-0345-AA43-583F5D9A3361}"/>
              </a:ext>
            </a:extLst>
          </p:cNvPr>
          <p:cNvSpPr>
            <a:spLocks noGrp="1"/>
          </p:cNvSpPr>
          <p:nvPr>
            <p:ph type="title"/>
          </p:nvPr>
        </p:nvSpPr>
        <p:spPr/>
        <p:txBody>
          <a:bodyPr/>
          <a:lstStyle/>
          <a:p>
            <a:r>
              <a:rPr lang="pl-PL" dirty="0"/>
              <a:t>Decyzja</a:t>
            </a:r>
          </a:p>
        </p:txBody>
      </p:sp>
    </p:spTree>
    <p:extLst>
      <p:ext uri="{BB962C8B-B14F-4D97-AF65-F5344CB8AC3E}">
        <p14:creationId xmlns:p14="http://schemas.microsoft.com/office/powerpoint/2010/main" val="39904614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04786C4-D353-7F4C-8F09-916123F703F6}"/>
              </a:ext>
            </a:extLst>
          </p:cNvPr>
          <p:cNvSpPr>
            <a:spLocks noGrp="1"/>
          </p:cNvSpPr>
          <p:nvPr>
            <p:ph type="body" sz="quarter" idx="17"/>
          </p:nvPr>
        </p:nvSpPr>
        <p:spPr/>
        <p:txBody>
          <a:bodyPr/>
          <a:lstStyle/>
          <a:p>
            <a:pPr marL="342900" indent="-342900">
              <a:buFont typeface="Arial" panose="020B0604020202020204" pitchFamily="34" charset="0"/>
              <a:buChar char="•"/>
            </a:pPr>
            <a:r>
              <a:rPr lang="pl-PL" dirty="0"/>
              <a:t>Wydawana na wniosek innej instytucji, innego organu lub z własnej inicjatywy</a:t>
            </a:r>
          </a:p>
          <a:p>
            <a:pPr marL="342900" indent="-342900">
              <a:buFont typeface="Arial" panose="020B0604020202020204" pitchFamily="34" charset="0"/>
              <a:buChar char="•"/>
            </a:pPr>
            <a:r>
              <a:rPr lang="pl-PL" dirty="0"/>
              <a:t>Jest mniej kategorycznym wyrażeniem poglądu, oceną sytuacji, metody, środka</a:t>
            </a:r>
          </a:p>
          <a:p>
            <a:pPr marL="342900" indent="-342900">
              <a:buFont typeface="Arial" panose="020B0604020202020204" pitchFamily="34" charset="0"/>
              <a:buChar char="•"/>
            </a:pPr>
            <a:r>
              <a:rPr lang="pl-PL" dirty="0"/>
              <a:t>Znajduje zastosowanie szczególnie w procesie legislacyjnym i sądowym</a:t>
            </a:r>
          </a:p>
        </p:txBody>
      </p:sp>
      <p:sp>
        <p:nvSpPr>
          <p:cNvPr id="3" name="Symbol zastępczy tekstu 2">
            <a:extLst>
              <a:ext uri="{FF2B5EF4-FFF2-40B4-BE49-F238E27FC236}">
                <a16:creationId xmlns:a16="http://schemas.microsoft.com/office/drawing/2014/main" id="{A4C90827-E20E-F045-AE35-AB159B657843}"/>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Wydawane z inicjatywy własnej instytucji/organu</a:t>
            </a:r>
          </a:p>
          <a:p>
            <a:pPr marL="342900" indent="-342900">
              <a:buFont typeface="Arial" panose="020B0604020202020204" pitchFamily="34" charset="0"/>
              <a:buChar char="•"/>
            </a:pPr>
            <a:r>
              <a:rPr lang="pl-PL" dirty="0"/>
              <a:t>Sugeruje adresatowi autorytarnie określone rozwiązanie (zawiera nakaz pewnego pożądanego działania)</a:t>
            </a:r>
          </a:p>
          <a:p>
            <a:pPr marL="342900" indent="-342900">
              <a:buFont typeface="Arial" panose="020B0604020202020204" pitchFamily="34" charset="0"/>
              <a:buChar char="•"/>
            </a:pPr>
            <a:r>
              <a:rPr lang="pl-PL" dirty="0"/>
              <a:t>Jest traktowane jako instrument formalnego nacisku na państwo </a:t>
            </a:r>
          </a:p>
        </p:txBody>
      </p:sp>
      <p:sp>
        <p:nvSpPr>
          <p:cNvPr id="4" name="Tytuł 3">
            <a:extLst>
              <a:ext uri="{FF2B5EF4-FFF2-40B4-BE49-F238E27FC236}">
                <a16:creationId xmlns:a16="http://schemas.microsoft.com/office/drawing/2014/main" id="{B679E3AF-A518-074A-8741-0092931CD5DD}"/>
              </a:ext>
            </a:extLst>
          </p:cNvPr>
          <p:cNvSpPr>
            <a:spLocks noGrp="1"/>
          </p:cNvSpPr>
          <p:nvPr>
            <p:ph type="title"/>
          </p:nvPr>
        </p:nvSpPr>
        <p:spPr/>
        <p:txBody>
          <a:bodyPr/>
          <a:lstStyle/>
          <a:p>
            <a:r>
              <a:rPr lang="pl-PL" dirty="0"/>
              <a:t>Zalecenia i opinie</a:t>
            </a:r>
          </a:p>
        </p:txBody>
      </p:sp>
    </p:spTree>
    <p:extLst>
      <p:ext uri="{BB962C8B-B14F-4D97-AF65-F5344CB8AC3E}">
        <p14:creationId xmlns:p14="http://schemas.microsoft.com/office/powerpoint/2010/main" val="40733219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B6E4E61-3F95-D948-9075-D9DEE1A36621}"/>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Rozporządzenia, dyrektywy, decyzje,</a:t>
            </a:r>
          </a:p>
          <a:p>
            <a:pPr marL="342900" indent="-342900">
              <a:buFont typeface="Arial" panose="020B0604020202020204" pitchFamily="34" charset="0"/>
              <a:buChar char="•"/>
            </a:pPr>
            <a:r>
              <a:rPr lang="pl-PL" dirty="0"/>
              <a:t>Przyjmowane przez PE i Radę UE w ramach dwóch procedur:</a:t>
            </a:r>
          </a:p>
          <a:p>
            <a:pPr marL="457200" indent="-457200">
              <a:buAutoNum type="arabicParenR"/>
            </a:pPr>
            <a:r>
              <a:rPr lang="pl-PL" b="1" dirty="0"/>
              <a:t>Zwykłej procedury prawodawczej- </a:t>
            </a:r>
            <a:r>
              <a:rPr lang="pl-PL" dirty="0"/>
              <a:t>gdy akt przyjmowany jest wspólnie przez PE i Radę na wniosek KE</a:t>
            </a:r>
          </a:p>
          <a:p>
            <a:pPr marL="457200" indent="-457200">
              <a:buAutoNum type="arabicParenR"/>
            </a:pPr>
            <a:r>
              <a:rPr lang="pl-PL" b="1" dirty="0"/>
              <a:t>Specjalnej procedury prawodawczej- </a:t>
            </a:r>
            <a:r>
              <a:rPr lang="pl-PL" dirty="0"/>
              <a:t>akt przyjmowany jest przez PE z udziałem Rady lub przez Radę z udziałem PE</a:t>
            </a:r>
          </a:p>
        </p:txBody>
      </p:sp>
      <p:sp>
        <p:nvSpPr>
          <p:cNvPr id="3" name="Tytuł 2">
            <a:extLst>
              <a:ext uri="{FF2B5EF4-FFF2-40B4-BE49-F238E27FC236}">
                <a16:creationId xmlns:a16="http://schemas.microsoft.com/office/drawing/2014/main" id="{B148DC50-DB35-A44F-A726-D61EEA774393}"/>
              </a:ext>
            </a:extLst>
          </p:cNvPr>
          <p:cNvSpPr>
            <a:spLocks noGrp="1"/>
          </p:cNvSpPr>
          <p:nvPr>
            <p:ph type="title"/>
          </p:nvPr>
        </p:nvSpPr>
        <p:spPr/>
        <p:txBody>
          <a:bodyPr/>
          <a:lstStyle/>
          <a:p>
            <a:r>
              <a:rPr lang="pl-PL" dirty="0"/>
              <a:t>Akty ustawodawcze</a:t>
            </a:r>
          </a:p>
        </p:txBody>
      </p:sp>
    </p:spTree>
    <p:extLst>
      <p:ext uri="{BB962C8B-B14F-4D97-AF65-F5344CB8AC3E}">
        <p14:creationId xmlns:p14="http://schemas.microsoft.com/office/powerpoint/2010/main" val="1790511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68A99D7-730A-F840-A741-D518F74013C4}"/>
              </a:ext>
            </a:extLst>
          </p:cNvPr>
          <p:cNvSpPr>
            <a:spLocks noGrp="1"/>
          </p:cNvSpPr>
          <p:nvPr>
            <p:ph type="body" sz="quarter" idx="16"/>
          </p:nvPr>
        </p:nvSpPr>
        <p:spPr/>
        <p:txBody>
          <a:bodyPr/>
          <a:lstStyle/>
          <a:p>
            <a:pPr marL="342900" indent="-342900">
              <a:buFont typeface="Arial" panose="020B0604020202020204" pitchFamily="34" charset="0"/>
              <a:buChar char="•"/>
            </a:pPr>
            <a:r>
              <a:rPr lang="pl-PL" b="1" dirty="0"/>
              <a:t>Akty delegowane</a:t>
            </a:r>
            <a:r>
              <a:rPr lang="pl-PL" b="1" dirty="0">
                <a:sym typeface="Wingdings" pitchFamily="2" charset="2"/>
              </a:rPr>
              <a:t></a:t>
            </a:r>
          </a:p>
          <a:p>
            <a:pPr marL="342900" indent="-342900">
              <a:buFontTx/>
              <a:buChar char="-"/>
            </a:pPr>
            <a:r>
              <a:rPr lang="pl-PL" dirty="0">
                <a:sym typeface="Wingdings" pitchFamily="2" charset="2"/>
              </a:rPr>
              <a:t>Akty nie ustawodawcze o zasięgu ogólnym, które uzupełniają lub zmieniają niektóre, inne niż istotne elementy aktu prawodawczego (art. 290 TFUE)</a:t>
            </a:r>
          </a:p>
          <a:p>
            <a:pPr marL="342900" indent="-342900">
              <a:buFontTx/>
              <a:buChar char="-"/>
            </a:pPr>
            <a:r>
              <a:rPr lang="pl-PL" dirty="0">
                <a:sym typeface="Wingdings" pitchFamily="2" charset="2"/>
              </a:rPr>
              <a:t>Są stanowione przez KE </a:t>
            </a:r>
          </a:p>
          <a:p>
            <a:pPr marL="342900" indent="-342900">
              <a:buFontTx/>
              <a:buChar char="-"/>
            </a:pPr>
            <a:r>
              <a:rPr lang="pl-PL" dirty="0">
                <a:sym typeface="Wingdings" pitchFamily="2" charset="2"/>
              </a:rPr>
              <a:t>Stanowione na </a:t>
            </a:r>
            <a:r>
              <a:rPr lang="pl-PL" b="1" dirty="0">
                <a:sym typeface="Wingdings" pitchFamily="2" charset="2"/>
              </a:rPr>
              <a:t>podstawie delegacji </a:t>
            </a:r>
            <a:r>
              <a:rPr lang="pl-PL" dirty="0">
                <a:sym typeface="Wingdings" pitchFamily="2" charset="2"/>
              </a:rPr>
              <a:t>przewidzianej </a:t>
            </a:r>
            <a:r>
              <a:rPr lang="pl-PL" b="1" dirty="0">
                <a:sym typeface="Wingdings" pitchFamily="2" charset="2"/>
              </a:rPr>
              <a:t>w akcie ustawodawczym </a:t>
            </a:r>
          </a:p>
          <a:p>
            <a:pPr marL="342900" indent="-342900">
              <a:buFontTx/>
              <a:buChar char="-"/>
            </a:pPr>
            <a:r>
              <a:rPr lang="pl-PL" dirty="0">
                <a:sym typeface="Wingdings" pitchFamily="2" charset="2"/>
              </a:rPr>
              <a:t>Akt ustawodawczy musi zawierać cel, treść, zakres oraz czas obowiązywania przekazywanych uprawnień </a:t>
            </a:r>
          </a:p>
          <a:p>
            <a:pPr marL="342900" indent="-342900">
              <a:buFontTx/>
              <a:buChar char="-"/>
            </a:pPr>
            <a:r>
              <a:rPr lang="pl-PL" dirty="0">
                <a:sym typeface="Wingdings" pitchFamily="2" charset="2"/>
              </a:rPr>
              <a:t>Przekazanie uprawnień </a:t>
            </a:r>
            <a:r>
              <a:rPr lang="pl-PL" b="1" dirty="0">
                <a:sym typeface="Wingdings" pitchFamily="2" charset="2"/>
              </a:rPr>
              <a:t>nie może dot. istotnych elementów danej dziedziny</a:t>
            </a:r>
            <a:r>
              <a:rPr lang="pl-PL" dirty="0">
                <a:sym typeface="Wingdings" pitchFamily="2" charset="2"/>
              </a:rPr>
              <a:t>, bo te zastrzeżone są dla aktu ustawodawczego </a:t>
            </a:r>
            <a:endParaRPr lang="pl-PL" dirty="0"/>
          </a:p>
        </p:txBody>
      </p:sp>
      <p:sp>
        <p:nvSpPr>
          <p:cNvPr id="3" name="Tytuł 2">
            <a:extLst>
              <a:ext uri="{FF2B5EF4-FFF2-40B4-BE49-F238E27FC236}">
                <a16:creationId xmlns:a16="http://schemas.microsoft.com/office/drawing/2014/main" id="{CFE2429A-AEA7-684E-A7A3-4914E642575F}"/>
              </a:ext>
            </a:extLst>
          </p:cNvPr>
          <p:cNvSpPr>
            <a:spLocks noGrp="1"/>
          </p:cNvSpPr>
          <p:nvPr>
            <p:ph type="title"/>
          </p:nvPr>
        </p:nvSpPr>
        <p:spPr/>
        <p:txBody>
          <a:bodyPr/>
          <a:lstStyle/>
          <a:p>
            <a:r>
              <a:rPr lang="pl-PL" dirty="0"/>
              <a:t>Akty </a:t>
            </a:r>
            <a:r>
              <a:rPr lang="pl-PL" dirty="0" err="1"/>
              <a:t>nieustawodawcze</a:t>
            </a:r>
            <a:endParaRPr lang="pl-PL" dirty="0"/>
          </a:p>
        </p:txBody>
      </p:sp>
    </p:spTree>
    <p:extLst>
      <p:ext uri="{BB962C8B-B14F-4D97-AF65-F5344CB8AC3E}">
        <p14:creationId xmlns:p14="http://schemas.microsoft.com/office/powerpoint/2010/main" val="38270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6300DA2-10CD-8848-9199-4E31554205A4}"/>
              </a:ext>
            </a:extLst>
          </p:cNvPr>
          <p:cNvSpPr>
            <a:spLocks noGrp="1"/>
          </p:cNvSpPr>
          <p:nvPr>
            <p:ph type="body" sz="quarter" idx="16"/>
          </p:nvPr>
        </p:nvSpPr>
        <p:spPr/>
        <p:txBody>
          <a:bodyPr/>
          <a:lstStyle/>
          <a:p>
            <a:r>
              <a:rPr lang="pl-PL" dirty="0"/>
              <a:t>Nieliczne odwołania w orzecznictwie TSUE:</a:t>
            </a:r>
          </a:p>
          <a:p>
            <a:pPr marL="342900" indent="-342900">
              <a:buFont typeface="Arial" panose="020B0604020202020204" pitchFamily="34" charset="0"/>
              <a:buChar char="•"/>
            </a:pPr>
            <a:r>
              <a:rPr lang="pl-PL" dirty="0"/>
              <a:t>sprawa C-13/94 dot. dyskryminacji os. </a:t>
            </a:r>
            <a:r>
              <a:rPr lang="pl-PL" dirty="0" err="1"/>
              <a:t>transsex</a:t>
            </a:r>
            <a:r>
              <a:rPr lang="pl-PL" dirty="0"/>
              <a:t>, zwolnionej po tym jak dokonała korekty płci; TSUE: tolerowanie takiej dyskryminacji jest równoznaczne z brakiem poszanowania godności i wolności; </a:t>
            </a:r>
          </a:p>
          <a:p>
            <a:pPr marL="342900" indent="-342900">
              <a:buFont typeface="Arial" panose="020B0604020202020204" pitchFamily="34" charset="0"/>
              <a:buChar char="•"/>
            </a:pPr>
            <a:r>
              <a:rPr lang="pl-PL" dirty="0"/>
              <a:t>sprawa C-377/98 dot. zdolności patentowej elementów wyizolowanych z ludzkiego ciała- instrumentalizacja żywej materii ludzkiej i szkodliwa dla godności?</a:t>
            </a:r>
          </a:p>
          <a:p>
            <a:pPr marL="342900" indent="-342900">
              <a:buFont typeface="Arial" panose="020B0604020202020204" pitchFamily="34" charset="0"/>
              <a:buChar char="•"/>
            </a:pPr>
            <a:r>
              <a:rPr lang="pl-PL" dirty="0"/>
              <a:t>Sprawa C-34/10- szeroka definicja embrionu ze względu na godność osoby ludzkiej -sądy krajowe każdorazowo decydują o tym na gruncie konkretnej zawisłej sprawy</a:t>
            </a:r>
          </a:p>
          <a:p>
            <a:pPr marL="342900" indent="-342900">
              <a:buFont typeface="Arial" panose="020B0604020202020204" pitchFamily="34" charset="0"/>
              <a:buChar char="•"/>
            </a:pPr>
            <a:r>
              <a:rPr lang="pl-PL" dirty="0"/>
              <a:t>sprawa C-36/02 Omega- </a:t>
            </a:r>
            <a:r>
              <a:rPr lang="pl-PL" b="1" dirty="0"/>
              <a:t>poszanowanie godności jest ogólną zasadą prawa </a:t>
            </a:r>
            <a:r>
              <a:rPr lang="pl-PL" dirty="0"/>
              <a:t>(dot. wykorzystanie do celów handlowcy gry laserowej w zabijanie ludzi stanowi naruszenie godności ludzkiej); brak sprecyzowania zakresu tej zasady </a:t>
            </a:r>
          </a:p>
        </p:txBody>
      </p:sp>
      <p:sp>
        <p:nvSpPr>
          <p:cNvPr id="3" name="Tytuł 2">
            <a:extLst>
              <a:ext uri="{FF2B5EF4-FFF2-40B4-BE49-F238E27FC236}">
                <a16:creationId xmlns:a16="http://schemas.microsoft.com/office/drawing/2014/main" id="{F8AE3BE6-B6E7-B847-887C-322A37FAE2EA}"/>
              </a:ext>
            </a:extLst>
          </p:cNvPr>
          <p:cNvSpPr>
            <a:spLocks noGrp="1"/>
          </p:cNvSpPr>
          <p:nvPr>
            <p:ph type="title"/>
          </p:nvPr>
        </p:nvSpPr>
        <p:spPr/>
        <p:txBody>
          <a:bodyPr/>
          <a:lstStyle/>
          <a:p>
            <a:r>
              <a:rPr lang="pl-PL" sz="4000" dirty="0"/>
              <a:t>Poszanowanie godności</a:t>
            </a:r>
            <a:br>
              <a:rPr lang="pl-PL" sz="4000" dirty="0"/>
            </a:br>
            <a:r>
              <a:rPr lang="pl-PL" sz="4000" dirty="0"/>
              <a:t> osoby ludzkiej</a:t>
            </a:r>
          </a:p>
        </p:txBody>
      </p:sp>
    </p:spTree>
    <p:extLst>
      <p:ext uri="{BB962C8B-B14F-4D97-AF65-F5344CB8AC3E}">
        <p14:creationId xmlns:p14="http://schemas.microsoft.com/office/powerpoint/2010/main" val="11222821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3696AAD-1B59-334B-B13C-E114E9765F1A}"/>
              </a:ext>
            </a:extLst>
          </p:cNvPr>
          <p:cNvSpPr>
            <a:spLocks noGrp="1"/>
          </p:cNvSpPr>
          <p:nvPr>
            <p:ph type="body" sz="quarter" idx="16"/>
          </p:nvPr>
        </p:nvSpPr>
        <p:spPr/>
        <p:txBody>
          <a:bodyPr/>
          <a:lstStyle/>
          <a:p>
            <a:r>
              <a:rPr lang="pl-PL" b="1" dirty="0"/>
              <a:t>Akty delegowane</a:t>
            </a:r>
            <a:r>
              <a:rPr lang="pl-PL" b="1" dirty="0">
                <a:sym typeface="Wingdings" pitchFamily="2" charset="2"/>
              </a:rPr>
              <a:t></a:t>
            </a:r>
          </a:p>
          <a:p>
            <a:pPr marL="342900" indent="-342900">
              <a:buFont typeface="Arial" panose="020B0604020202020204" pitchFamily="34" charset="0"/>
              <a:buChar char="•"/>
            </a:pPr>
            <a:r>
              <a:rPr lang="pl-PL" dirty="0">
                <a:sym typeface="Wingdings" pitchFamily="2" charset="2"/>
              </a:rPr>
              <a:t>Warunki, w których następuje przekazanie uprawnień muszą być określone w akcie ustawodawczym</a:t>
            </a:r>
          </a:p>
          <a:p>
            <a:pPr marL="342900" indent="-342900">
              <a:buFontTx/>
              <a:buChar char="-"/>
            </a:pPr>
            <a:r>
              <a:rPr lang="pl-PL" dirty="0">
                <a:sym typeface="Wingdings" pitchFamily="2" charset="2"/>
              </a:rPr>
              <a:t>PE i Rada może zadecydować o odwołaniu tych uprawnień</a:t>
            </a:r>
          </a:p>
          <a:p>
            <a:pPr marL="342900" indent="-342900">
              <a:buFontTx/>
              <a:buChar char="-"/>
            </a:pPr>
            <a:r>
              <a:rPr lang="pl-PL" dirty="0">
                <a:sym typeface="Wingdings" pitchFamily="2" charset="2"/>
              </a:rPr>
              <a:t>Akt delegowany może wejść w życie </a:t>
            </a:r>
            <a:r>
              <a:rPr lang="pl-PL" b="1" dirty="0">
                <a:sym typeface="Wingdings" pitchFamily="2" charset="2"/>
              </a:rPr>
              <a:t>tylko gdy PE i Rada nie wyrażą sprzeciwu </a:t>
            </a:r>
            <a:r>
              <a:rPr lang="pl-PL" dirty="0">
                <a:sym typeface="Wingdings" pitchFamily="2" charset="2"/>
              </a:rPr>
              <a:t>w terminie przewidzianym a akcie ustawodawczym (tzw. dwuwariantowa procedura odwołania)</a:t>
            </a:r>
            <a:endParaRPr lang="pl-PL" dirty="0"/>
          </a:p>
        </p:txBody>
      </p:sp>
      <p:sp>
        <p:nvSpPr>
          <p:cNvPr id="3" name="Tytuł 2">
            <a:extLst>
              <a:ext uri="{FF2B5EF4-FFF2-40B4-BE49-F238E27FC236}">
                <a16:creationId xmlns:a16="http://schemas.microsoft.com/office/drawing/2014/main" id="{CB4648C2-FA04-2244-B10E-8EDCBD6BF1F7}"/>
              </a:ext>
            </a:extLst>
          </p:cNvPr>
          <p:cNvSpPr>
            <a:spLocks noGrp="1"/>
          </p:cNvSpPr>
          <p:nvPr>
            <p:ph type="title"/>
          </p:nvPr>
        </p:nvSpPr>
        <p:spPr/>
        <p:txBody>
          <a:bodyPr/>
          <a:lstStyle/>
          <a:p>
            <a:r>
              <a:rPr lang="pl-PL" dirty="0"/>
              <a:t>Akty </a:t>
            </a:r>
            <a:r>
              <a:rPr lang="pl-PL" dirty="0" err="1"/>
              <a:t>nieustawodawcze</a:t>
            </a:r>
            <a:endParaRPr lang="pl-PL" dirty="0"/>
          </a:p>
        </p:txBody>
      </p:sp>
    </p:spTree>
    <p:extLst>
      <p:ext uri="{BB962C8B-B14F-4D97-AF65-F5344CB8AC3E}">
        <p14:creationId xmlns:p14="http://schemas.microsoft.com/office/powerpoint/2010/main" val="22595676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99A2F7D-EF7C-1447-8EB3-349043CB02AE}"/>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Wydawane przez KE (wykonawcza rola KE- </a:t>
            </a:r>
          </a:p>
          <a:p>
            <a:r>
              <a:rPr lang="pl-PL" dirty="0"/>
              <a:t>		</a:t>
            </a:r>
            <a:r>
              <a:rPr lang="pl-PL" dirty="0">
                <a:sym typeface="Wingdings" pitchFamily="2" charset="2"/>
              </a:rPr>
              <a:t> </a:t>
            </a:r>
            <a:r>
              <a:rPr lang="pl-PL" dirty="0"/>
              <a:t>KE europejską władzą wykonawczą</a:t>
            </a:r>
          </a:p>
          <a:p>
            <a:r>
              <a:rPr lang="pl-PL" dirty="0"/>
              <a:t>		</a:t>
            </a:r>
            <a:r>
              <a:rPr lang="pl-PL" dirty="0">
                <a:sym typeface="Wingdings" pitchFamily="2" charset="2"/>
              </a:rPr>
              <a:t> obowiązkiem jest podejmowanie działań niezbędnych do wprowadzenia w życie  		aktów prawnych na szczeblu UE</a:t>
            </a:r>
            <a:r>
              <a:rPr lang="pl-PL" dirty="0"/>
              <a:t>)</a:t>
            </a:r>
          </a:p>
          <a:p>
            <a:r>
              <a:rPr lang="pl-PL" dirty="0"/>
              <a:t>		</a:t>
            </a:r>
            <a:r>
              <a:rPr lang="pl-PL" dirty="0">
                <a:sym typeface="Wingdings" pitchFamily="2" charset="2"/>
              </a:rPr>
              <a:t> niezbędne zaplecze fachowe i administracyjne </a:t>
            </a:r>
            <a:endParaRPr lang="pl-PL" dirty="0"/>
          </a:p>
          <a:p>
            <a:pPr marL="342900" indent="-342900">
              <a:buFont typeface="Arial" panose="020B0604020202020204" pitchFamily="34" charset="0"/>
              <a:buChar char="•"/>
            </a:pPr>
            <a:r>
              <a:rPr lang="pl-PL" dirty="0"/>
              <a:t>Wyjątkowo, w należycie uzasadnionych przypadkach, wydawane przez Radę </a:t>
            </a:r>
          </a:p>
          <a:p>
            <a:pPr marL="342900" indent="-342900">
              <a:buFont typeface="Arial" panose="020B0604020202020204" pitchFamily="34" charset="0"/>
              <a:buChar char="•"/>
            </a:pPr>
            <a:r>
              <a:rPr lang="pl-PL" dirty="0"/>
              <a:t>Tylko wówczas gdy konieczne są jednolite warunki wykonywania prawnie wiążących aktów UE</a:t>
            </a:r>
          </a:p>
        </p:txBody>
      </p:sp>
      <p:sp>
        <p:nvSpPr>
          <p:cNvPr id="3" name="Tytuł 2">
            <a:extLst>
              <a:ext uri="{FF2B5EF4-FFF2-40B4-BE49-F238E27FC236}">
                <a16:creationId xmlns:a16="http://schemas.microsoft.com/office/drawing/2014/main" id="{7584EA20-BB2F-3846-91E4-D1305F5B8BAF}"/>
              </a:ext>
            </a:extLst>
          </p:cNvPr>
          <p:cNvSpPr>
            <a:spLocks noGrp="1"/>
          </p:cNvSpPr>
          <p:nvPr>
            <p:ph type="title"/>
          </p:nvPr>
        </p:nvSpPr>
        <p:spPr/>
        <p:txBody>
          <a:bodyPr/>
          <a:lstStyle/>
          <a:p>
            <a:r>
              <a:rPr lang="pl-PL" dirty="0"/>
              <a:t>Akty wykonawcze</a:t>
            </a:r>
          </a:p>
        </p:txBody>
      </p:sp>
    </p:spTree>
    <p:extLst>
      <p:ext uri="{BB962C8B-B14F-4D97-AF65-F5344CB8AC3E}">
        <p14:creationId xmlns:p14="http://schemas.microsoft.com/office/powerpoint/2010/main" val="22813434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0AAE9CF-3656-6144-A156-8FAC81B79BD6}"/>
              </a:ext>
            </a:extLst>
          </p:cNvPr>
          <p:cNvSpPr>
            <a:spLocks noGrp="1"/>
          </p:cNvSpPr>
          <p:nvPr>
            <p:ph type="body" sz="quarter" idx="16"/>
          </p:nvPr>
        </p:nvSpPr>
        <p:spPr/>
        <p:txBody>
          <a:bodyPr/>
          <a:lstStyle/>
          <a:p>
            <a:endParaRPr lang="pl-PL" dirty="0"/>
          </a:p>
          <a:p>
            <a:endParaRPr lang="pl-PL" dirty="0"/>
          </a:p>
          <a:p>
            <a:pPr algn="ctr"/>
            <a:r>
              <a:rPr lang="pl-PL" sz="4800" b="1" dirty="0"/>
              <a:t>STANOWIENIE PRAWA</a:t>
            </a:r>
          </a:p>
        </p:txBody>
      </p:sp>
      <p:sp>
        <p:nvSpPr>
          <p:cNvPr id="3" name="Tytuł 2">
            <a:extLst>
              <a:ext uri="{FF2B5EF4-FFF2-40B4-BE49-F238E27FC236}">
                <a16:creationId xmlns:a16="http://schemas.microsoft.com/office/drawing/2014/main" id="{6DB36255-2804-594F-A2A7-5D352E3886C8}"/>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40634735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B246A16-005A-3144-BE6F-9F324788D786}"/>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Zawarcie nowej / zmiana umowy międzynarodowej, stanowiącej prawo pierwotne</a:t>
            </a:r>
          </a:p>
          <a:p>
            <a:pPr marL="342900" indent="-342900">
              <a:buFont typeface="Arial" panose="020B0604020202020204" pitchFamily="34" charset="0"/>
              <a:buChar char="•"/>
            </a:pPr>
            <a:r>
              <a:rPr lang="pl-PL" dirty="0"/>
              <a:t>Art. 48 TUE</a:t>
            </a:r>
          </a:p>
          <a:p>
            <a:pPr marL="342900" indent="-342900">
              <a:buFontTx/>
              <a:buChar char="-"/>
            </a:pPr>
            <a:r>
              <a:rPr lang="pl-PL" dirty="0"/>
              <a:t>zwykła procedura zmiany traktatów- art. 48 ust. 2-5 TUE</a:t>
            </a:r>
          </a:p>
          <a:p>
            <a:pPr marL="342900" indent="-342900">
              <a:buFontTx/>
              <a:buChar char="-"/>
            </a:pPr>
            <a:r>
              <a:rPr lang="pl-PL" dirty="0"/>
              <a:t>rozszerzenie/ ograniczenie kompetencji UE</a:t>
            </a:r>
          </a:p>
          <a:p>
            <a:pPr marL="342900" indent="-342900">
              <a:buFontTx/>
              <a:buChar char="-"/>
            </a:pPr>
            <a:r>
              <a:rPr lang="pl-PL" dirty="0"/>
              <a:t>Rewizja KPP </a:t>
            </a:r>
          </a:p>
          <a:p>
            <a:pPr marL="342900" indent="-342900">
              <a:buFontTx/>
              <a:buChar char="-"/>
            </a:pPr>
            <a:r>
              <a:rPr lang="pl-PL" dirty="0"/>
              <a:t>Konsensus wszystkich </a:t>
            </a:r>
            <a:r>
              <a:rPr lang="pl-PL" dirty="0" err="1"/>
              <a:t>p.cz</a:t>
            </a:r>
            <a:r>
              <a:rPr lang="pl-PL" dirty="0"/>
              <a:t>.</a:t>
            </a:r>
          </a:p>
          <a:p>
            <a:pPr marL="342900" indent="-342900">
              <a:buFontTx/>
              <a:buChar char="-"/>
            </a:pPr>
            <a:r>
              <a:rPr lang="pl-PL" dirty="0"/>
              <a:t>Wyrażenie zgody przez wszystkie </a:t>
            </a:r>
            <a:r>
              <a:rPr lang="pl-PL" dirty="0" err="1"/>
              <a:t>p.cz</a:t>
            </a:r>
            <a:r>
              <a:rPr lang="pl-PL" dirty="0"/>
              <a:t>. Podczas konferencji </a:t>
            </a:r>
          </a:p>
          <a:p>
            <a:pPr marL="342900" indent="-342900">
              <a:buFontTx/>
              <a:buChar char="-"/>
            </a:pPr>
            <a:r>
              <a:rPr lang="pl-PL" dirty="0"/>
              <a:t>Ratyfikacja przez </a:t>
            </a:r>
            <a:r>
              <a:rPr lang="pl-PL" dirty="0" err="1"/>
              <a:t>p.cz</a:t>
            </a:r>
            <a:r>
              <a:rPr lang="pl-PL" dirty="0"/>
              <a:t>.</a:t>
            </a:r>
          </a:p>
        </p:txBody>
      </p:sp>
      <p:sp>
        <p:nvSpPr>
          <p:cNvPr id="3" name="Tytuł 2">
            <a:extLst>
              <a:ext uri="{FF2B5EF4-FFF2-40B4-BE49-F238E27FC236}">
                <a16:creationId xmlns:a16="http://schemas.microsoft.com/office/drawing/2014/main" id="{ACA17966-9E92-BC4F-BAE8-63089A852AE3}"/>
              </a:ext>
            </a:extLst>
          </p:cNvPr>
          <p:cNvSpPr>
            <a:spLocks noGrp="1"/>
          </p:cNvSpPr>
          <p:nvPr>
            <p:ph type="title"/>
          </p:nvPr>
        </p:nvSpPr>
        <p:spPr/>
        <p:txBody>
          <a:bodyPr/>
          <a:lstStyle/>
          <a:p>
            <a:r>
              <a:rPr lang="pl-PL" dirty="0"/>
              <a:t>Stanowienie prawa pierwotnego</a:t>
            </a:r>
          </a:p>
        </p:txBody>
      </p:sp>
    </p:spTree>
    <p:extLst>
      <p:ext uri="{BB962C8B-B14F-4D97-AF65-F5344CB8AC3E}">
        <p14:creationId xmlns:p14="http://schemas.microsoft.com/office/powerpoint/2010/main" val="6752546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E05B1C0-16C4-1146-AFBD-2EE59CA60799}"/>
              </a:ext>
            </a:extLst>
          </p:cNvPr>
          <p:cNvSpPr>
            <a:spLocks noGrp="1"/>
          </p:cNvSpPr>
          <p:nvPr>
            <p:ph type="body" sz="quarter" idx="16"/>
          </p:nvPr>
        </p:nvSpPr>
        <p:spPr/>
        <p:txBody>
          <a:bodyPr/>
          <a:lstStyle/>
          <a:p>
            <a:pPr marL="457200" indent="-457200">
              <a:buAutoNum type="arabicPeriod"/>
            </a:pPr>
            <a:r>
              <a:rPr lang="pl-PL" dirty="0"/>
              <a:t>Przedstawienie propozycji zmian Radzie (przez rząd każdego </a:t>
            </a:r>
            <a:r>
              <a:rPr lang="pl-PL" dirty="0" err="1"/>
              <a:t>p.cz</a:t>
            </a:r>
            <a:r>
              <a:rPr lang="pl-PL" dirty="0"/>
              <a:t>., PE lub KE)</a:t>
            </a:r>
          </a:p>
          <a:p>
            <a:pPr marL="457200" indent="-457200">
              <a:buAutoNum type="arabicPeriod"/>
            </a:pPr>
            <a:r>
              <a:rPr lang="pl-PL" dirty="0"/>
              <a:t>Rozpatrzenie zmian i nadanie procedurze biegu przez RE</a:t>
            </a:r>
          </a:p>
          <a:p>
            <a:pPr marL="457200" indent="-457200">
              <a:buAutoNum type="arabicPeriod"/>
            </a:pPr>
            <a:r>
              <a:rPr lang="pl-PL" dirty="0"/>
              <a:t>Obrady </a:t>
            </a:r>
            <a:r>
              <a:rPr lang="pl-PL" b="1" dirty="0"/>
              <a:t>konwentu</a:t>
            </a:r>
            <a:r>
              <a:rPr lang="pl-PL" dirty="0"/>
              <a:t> (przedstawicieli parlamentów narodowych, szefów państw lub rządów </a:t>
            </a:r>
            <a:r>
              <a:rPr lang="pl-PL" dirty="0" err="1"/>
              <a:t>p.cz</a:t>
            </a:r>
            <a:r>
              <a:rPr lang="pl-PL" dirty="0"/>
              <a:t>., PE i KE; przy czym zwołanie konwentu nie zawsze jest obowiązkowe) i przedstawienie zaleceń dla konferencji przedstawicieli </a:t>
            </a:r>
            <a:r>
              <a:rPr lang="pl-PL" dirty="0" err="1"/>
              <a:t>pp</a:t>
            </a:r>
            <a:endParaRPr lang="pl-PL" dirty="0"/>
          </a:p>
          <a:p>
            <a:pPr marL="457200" indent="-457200">
              <a:buAutoNum type="arabicPeriod"/>
            </a:pPr>
            <a:r>
              <a:rPr lang="pl-PL" dirty="0"/>
              <a:t>Obrady </a:t>
            </a:r>
            <a:r>
              <a:rPr lang="pl-PL" b="1" dirty="0"/>
              <a:t>konferencji przedstawicieli rządów </a:t>
            </a:r>
            <a:r>
              <a:rPr lang="pl-PL" b="1" dirty="0" err="1"/>
              <a:t>p.cz</a:t>
            </a:r>
            <a:r>
              <a:rPr lang="pl-PL" b="1" dirty="0"/>
              <a:t>.</a:t>
            </a:r>
            <a:r>
              <a:rPr lang="pl-PL" dirty="0"/>
              <a:t> i uchwalenie za wspólnym porozumieniem zmian- </a:t>
            </a:r>
            <a:r>
              <a:rPr lang="pl-PL" u="sng" dirty="0"/>
              <a:t>wymagany konsensus</a:t>
            </a:r>
            <a:r>
              <a:rPr lang="pl-PL" dirty="0"/>
              <a:t>! </a:t>
            </a:r>
          </a:p>
          <a:p>
            <a:pPr marL="457200" indent="-457200">
              <a:buAutoNum type="arabicPeriod"/>
            </a:pPr>
            <a:r>
              <a:rPr lang="pl-PL" dirty="0"/>
              <a:t>Ratyfikacja zmian </a:t>
            </a:r>
            <a:r>
              <a:rPr lang="pl-PL" u="sng" dirty="0"/>
              <a:t>przez wszystkie </a:t>
            </a:r>
            <a:r>
              <a:rPr lang="pl-PL" u="sng" dirty="0" err="1"/>
              <a:t>p.cz</a:t>
            </a:r>
            <a:r>
              <a:rPr lang="pl-PL" dirty="0"/>
              <a:t>. zgodnie z ich wymogami konstytucyjnymi</a:t>
            </a:r>
          </a:p>
        </p:txBody>
      </p:sp>
      <p:sp>
        <p:nvSpPr>
          <p:cNvPr id="3" name="Tytuł 2">
            <a:extLst>
              <a:ext uri="{FF2B5EF4-FFF2-40B4-BE49-F238E27FC236}">
                <a16:creationId xmlns:a16="http://schemas.microsoft.com/office/drawing/2014/main" id="{8590AF8B-4F7B-8344-9192-8F48087E2B13}"/>
              </a:ext>
            </a:extLst>
          </p:cNvPr>
          <p:cNvSpPr>
            <a:spLocks noGrp="1"/>
          </p:cNvSpPr>
          <p:nvPr>
            <p:ph type="title"/>
          </p:nvPr>
        </p:nvSpPr>
        <p:spPr/>
        <p:txBody>
          <a:bodyPr/>
          <a:lstStyle/>
          <a:p>
            <a:r>
              <a:rPr lang="pl-PL" sz="4400" dirty="0"/>
              <a:t>Zwykła procedura- art. 48 ust.2-5 TUE</a:t>
            </a:r>
          </a:p>
        </p:txBody>
      </p:sp>
    </p:spTree>
    <p:extLst>
      <p:ext uri="{BB962C8B-B14F-4D97-AF65-F5344CB8AC3E}">
        <p14:creationId xmlns:p14="http://schemas.microsoft.com/office/powerpoint/2010/main" val="4689095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486EB32-FD2C-9C41-BE82-53023110A9F6}"/>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Art.. 48 ust. 6 i 7 TUE</a:t>
            </a:r>
          </a:p>
          <a:p>
            <a:pPr marL="342900" indent="-342900">
              <a:buFont typeface="Arial" panose="020B0604020202020204" pitchFamily="34" charset="0"/>
              <a:buChar char="•"/>
            </a:pPr>
            <a:r>
              <a:rPr lang="pl-PL" dirty="0"/>
              <a:t>Zmiany wprowadzone przez TL </a:t>
            </a:r>
          </a:p>
          <a:p>
            <a:pPr marL="342900" indent="-342900">
              <a:buFont typeface="Arial" panose="020B0604020202020204" pitchFamily="34" charset="0"/>
              <a:buChar char="•"/>
            </a:pPr>
            <a:r>
              <a:rPr lang="pl-PL" dirty="0"/>
              <a:t>Brak konieczności zwoływania konwentu lub konferencji przedstawicieli </a:t>
            </a:r>
            <a:r>
              <a:rPr lang="pl-PL" dirty="0" err="1"/>
              <a:t>p.cz</a:t>
            </a:r>
            <a:r>
              <a:rPr lang="pl-PL" dirty="0"/>
              <a:t>.</a:t>
            </a:r>
          </a:p>
          <a:p>
            <a:pPr marL="342900" indent="-342900">
              <a:buFont typeface="Arial" panose="020B0604020202020204" pitchFamily="34" charset="0"/>
              <a:buChar char="•"/>
            </a:pPr>
            <a:r>
              <a:rPr lang="pl-PL" dirty="0"/>
              <a:t>Zwiększona rola instytucji</a:t>
            </a:r>
          </a:p>
          <a:p>
            <a:pPr marL="342900" indent="-342900">
              <a:buFont typeface="Arial" panose="020B0604020202020204" pitchFamily="34" charset="0"/>
              <a:buChar char="•"/>
            </a:pPr>
            <a:r>
              <a:rPr lang="pl-PL" dirty="0"/>
              <a:t>Dla zmian wymagana jednomyślna decyzja RE</a:t>
            </a:r>
          </a:p>
        </p:txBody>
      </p:sp>
      <p:sp>
        <p:nvSpPr>
          <p:cNvPr id="3" name="Tytuł 2">
            <a:extLst>
              <a:ext uri="{FF2B5EF4-FFF2-40B4-BE49-F238E27FC236}">
                <a16:creationId xmlns:a16="http://schemas.microsoft.com/office/drawing/2014/main" id="{D15D37B4-5EAA-5E45-BBC7-FEE43F9AFCDD}"/>
              </a:ext>
            </a:extLst>
          </p:cNvPr>
          <p:cNvSpPr>
            <a:spLocks noGrp="1"/>
          </p:cNvSpPr>
          <p:nvPr>
            <p:ph type="title"/>
          </p:nvPr>
        </p:nvSpPr>
        <p:spPr/>
        <p:txBody>
          <a:bodyPr/>
          <a:lstStyle/>
          <a:p>
            <a:r>
              <a:rPr lang="pl-PL" dirty="0"/>
              <a:t>Uproszczone procedury</a:t>
            </a:r>
          </a:p>
        </p:txBody>
      </p:sp>
    </p:spTree>
    <p:extLst>
      <p:ext uri="{BB962C8B-B14F-4D97-AF65-F5344CB8AC3E}">
        <p14:creationId xmlns:p14="http://schemas.microsoft.com/office/powerpoint/2010/main" val="9520320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80215BB-9EC5-854C-B361-335D0033B717}"/>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z art. 48 ust.6 TUE </a:t>
            </a:r>
            <a:r>
              <a:rPr lang="pl-PL" dirty="0">
                <a:sym typeface="Wingdings" pitchFamily="2" charset="2"/>
              </a:rPr>
              <a:t> procedura uproszczona z wymogiem ratyfikacji :</a:t>
            </a:r>
          </a:p>
          <a:p>
            <a:pPr marL="342900" indent="-342900">
              <a:buFontTx/>
              <a:buChar char="-"/>
            </a:pPr>
            <a:r>
              <a:rPr lang="pl-PL" dirty="0">
                <a:sym typeface="Wingdings" pitchFamily="2" charset="2"/>
              </a:rPr>
              <a:t>Propozycja zmian może dot. tylko postanowień cz. III TFUE (rynek wewnętrzny, bezpieczeństwo i sprawiedliwość, konkurencja, podatki, polityka gospodarcza…) </a:t>
            </a:r>
          </a:p>
          <a:p>
            <a:pPr marL="342900" indent="-342900">
              <a:buFontTx/>
              <a:buChar char="-"/>
            </a:pPr>
            <a:r>
              <a:rPr lang="pl-PL" dirty="0">
                <a:sym typeface="Wingdings" pitchFamily="2" charset="2"/>
              </a:rPr>
              <a:t>Jednomyślna decyzja RE dot. zaproponowanych zmian</a:t>
            </a:r>
          </a:p>
          <a:p>
            <a:pPr marL="342900" indent="-342900">
              <a:buFontTx/>
              <a:buChar char="-"/>
            </a:pPr>
            <a:r>
              <a:rPr lang="pl-PL" dirty="0">
                <a:sym typeface="Wingdings" pitchFamily="2" charset="2"/>
              </a:rPr>
              <a:t>Zatwierdzenie przez </a:t>
            </a:r>
            <a:r>
              <a:rPr lang="pl-PL" dirty="0" err="1">
                <a:sym typeface="Wingdings" pitchFamily="2" charset="2"/>
              </a:rPr>
              <a:t>p.cz</a:t>
            </a:r>
            <a:r>
              <a:rPr lang="pl-PL" dirty="0">
                <a:sym typeface="Wingdings" pitchFamily="2" charset="2"/>
              </a:rPr>
              <a:t>. (ratyfikacja) zgodnie z ich wymogami konstytucyjnymi </a:t>
            </a:r>
          </a:p>
          <a:p>
            <a:pPr marL="342900" indent="-342900">
              <a:buFont typeface="Arial" panose="020B0604020202020204" pitchFamily="34" charset="0"/>
              <a:buChar char="•"/>
            </a:pPr>
            <a:r>
              <a:rPr lang="pl-PL" b="1" dirty="0">
                <a:sym typeface="Wingdings" pitchFamily="2" charset="2"/>
              </a:rPr>
              <a:t>Zmiany nie mogą doprowadzić do zwiększenia kompetencji przyznanych UE</a:t>
            </a:r>
            <a:endParaRPr lang="pl-PL" b="1" dirty="0"/>
          </a:p>
        </p:txBody>
      </p:sp>
      <p:sp>
        <p:nvSpPr>
          <p:cNvPr id="3" name="Tytuł 2">
            <a:extLst>
              <a:ext uri="{FF2B5EF4-FFF2-40B4-BE49-F238E27FC236}">
                <a16:creationId xmlns:a16="http://schemas.microsoft.com/office/drawing/2014/main" id="{7E903BFC-3583-854F-8D58-78FE33BF342C}"/>
              </a:ext>
            </a:extLst>
          </p:cNvPr>
          <p:cNvSpPr>
            <a:spLocks noGrp="1"/>
          </p:cNvSpPr>
          <p:nvPr>
            <p:ph type="title"/>
          </p:nvPr>
        </p:nvSpPr>
        <p:spPr/>
        <p:txBody>
          <a:bodyPr/>
          <a:lstStyle/>
          <a:p>
            <a:r>
              <a:rPr lang="pl-PL" sz="3600" dirty="0"/>
              <a:t>Procedury uproszczone- art. 48 ust.6 TUE </a:t>
            </a:r>
            <a:br>
              <a:rPr lang="pl-PL" sz="3600" dirty="0"/>
            </a:br>
            <a:endParaRPr lang="pl-PL" sz="3600" dirty="0"/>
          </a:p>
        </p:txBody>
      </p:sp>
    </p:spTree>
    <p:extLst>
      <p:ext uri="{BB962C8B-B14F-4D97-AF65-F5344CB8AC3E}">
        <p14:creationId xmlns:p14="http://schemas.microsoft.com/office/powerpoint/2010/main" val="41215668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DE5D4AA-107C-5B4E-82DA-0C688BE14343}"/>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„kładka”- </a:t>
            </a:r>
          </a:p>
          <a:p>
            <a:r>
              <a:rPr lang="pl-PL" sz="1600" dirty="0">
                <a:sym typeface="Wingdings" pitchFamily="2" charset="2"/>
              </a:rPr>
              <a:t> </a:t>
            </a:r>
            <a:r>
              <a:rPr lang="pl-PL" sz="1600" dirty="0"/>
              <a:t>Zmiana sposobu podejmowania decyzji przez Radę z jednomyślności na większość kwalifikowaną (dot. działań zewnętrznych UE oraz wspólnej polityki bezpieczeństwa)</a:t>
            </a:r>
          </a:p>
          <a:p>
            <a:r>
              <a:rPr lang="pl-PL" sz="1600" dirty="0"/>
              <a:t>( po kładce przechodzi się z jednomyślności na większość kwalifikowaną w Radzie)</a:t>
            </a:r>
          </a:p>
          <a:p>
            <a:r>
              <a:rPr lang="pl-PL" sz="1600" dirty="0">
                <a:sym typeface="Wingdings" pitchFamily="2" charset="2"/>
              </a:rPr>
              <a:t> </a:t>
            </a:r>
            <a:r>
              <a:rPr lang="pl-PL" sz="1600" dirty="0"/>
              <a:t>Zmiana ze specjalnej na zwykłą procedurę prawodawczą – </a:t>
            </a:r>
          </a:p>
          <a:p>
            <a:r>
              <a:rPr lang="pl-PL" sz="1600" dirty="0"/>
              <a:t>( po kładce przechodzi się ze specjalnej (która zazwyczaj wymaga jednomyślności w Radzie) na zwykłą procedurę prawodawczą (większość kwalifikowana)</a:t>
            </a:r>
          </a:p>
          <a:p>
            <a:pPr marL="342900" indent="-342900">
              <a:buFont typeface="Arial" panose="020B0604020202020204" pitchFamily="34" charset="0"/>
              <a:buChar char="•"/>
            </a:pPr>
            <a:r>
              <a:rPr lang="pl-PL" sz="1600" dirty="0"/>
              <a:t>„Kładka” zainicjowana przez Radę Europejską</a:t>
            </a:r>
          </a:p>
          <a:p>
            <a:pPr marL="342900" indent="-342900">
              <a:buFont typeface="Arial" panose="020B0604020202020204" pitchFamily="34" charset="0"/>
              <a:buChar char="•"/>
            </a:pPr>
            <a:r>
              <a:rPr lang="pl-PL" sz="1600" dirty="0"/>
              <a:t>Propozycje przedkładane parlamentom narodowym, które mają 6 mies. na weto wobec propozycji RE</a:t>
            </a:r>
          </a:p>
          <a:p>
            <a:r>
              <a:rPr lang="pl-PL" sz="1600" dirty="0"/>
              <a:t>(Brak sprzeciwu oznacza przyjęcie zmian)</a:t>
            </a:r>
          </a:p>
          <a:p>
            <a:pPr marL="285750" indent="-285750">
              <a:buFont typeface="Arial" panose="020B0604020202020204" pitchFamily="34" charset="0"/>
              <a:buChar char="•"/>
            </a:pPr>
            <a:r>
              <a:rPr lang="pl-PL" sz="1600" dirty="0"/>
              <a:t>Podjęcie decyzji w sprawie zmian przez </a:t>
            </a:r>
            <a:r>
              <a:rPr lang="pl-PL" sz="1600" b="1" dirty="0"/>
              <a:t>Radę Europejską jednomyślnie za zgodą PE</a:t>
            </a:r>
          </a:p>
          <a:p>
            <a:endParaRPr lang="pl-PL" sz="1800" dirty="0"/>
          </a:p>
          <a:p>
            <a:endParaRPr lang="pl-PL" dirty="0"/>
          </a:p>
          <a:p>
            <a:pPr marL="342900" indent="-342900">
              <a:buFont typeface="Arial" panose="020B0604020202020204" pitchFamily="34" charset="0"/>
              <a:buChar char="•"/>
            </a:pPr>
            <a:endParaRPr lang="pl-PL" dirty="0"/>
          </a:p>
          <a:p>
            <a:endParaRPr lang="pl-PL" dirty="0"/>
          </a:p>
        </p:txBody>
      </p:sp>
      <p:sp>
        <p:nvSpPr>
          <p:cNvPr id="3" name="Tytuł 2">
            <a:extLst>
              <a:ext uri="{FF2B5EF4-FFF2-40B4-BE49-F238E27FC236}">
                <a16:creationId xmlns:a16="http://schemas.microsoft.com/office/drawing/2014/main" id="{4DAB5FAC-D109-3147-BA83-1D55D8F90857}"/>
              </a:ext>
            </a:extLst>
          </p:cNvPr>
          <p:cNvSpPr>
            <a:spLocks noGrp="1"/>
          </p:cNvSpPr>
          <p:nvPr>
            <p:ph type="title"/>
          </p:nvPr>
        </p:nvSpPr>
        <p:spPr/>
        <p:txBody>
          <a:bodyPr/>
          <a:lstStyle/>
          <a:p>
            <a:r>
              <a:rPr lang="pl-PL" sz="3600" dirty="0"/>
              <a:t>Procedury uproszczone- art. 48 ust.7 TUE</a:t>
            </a:r>
          </a:p>
        </p:txBody>
      </p:sp>
    </p:spTree>
    <p:extLst>
      <p:ext uri="{BB962C8B-B14F-4D97-AF65-F5344CB8AC3E}">
        <p14:creationId xmlns:p14="http://schemas.microsoft.com/office/powerpoint/2010/main" val="19413840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25CC600-C8E8-124E-B3BD-01ADF0756118}"/>
              </a:ext>
            </a:extLst>
          </p:cNvPr>
          <p:cNvSpPr>
            <a:spLocks noGrp="1"/>
          </p:cNvSpPr>
          <p:nvPr>
            <p:ph type="body" sz="quarter" idx="16"/>
          </p:nvPr>
        </p:nvSpPr>
        <p:spPr/>
        <p:txBody>
          <a:bodyPr/>
          <a:lstStyle/>
          <a:p>
            <a:endParaRPr lang="pl-PL" dirty="0"/>
          </a:p>
          <a:p>
            <a:endParaRPr lang="pl-PL" dirty="0"/>
          </a:p>
          <a:p>
            <a:pPr algn="ctr"/>
            <a:r>
              <a:rPr lang="pl-PL" sz="4000" b="1" dirty="0"/>
              <a:t>STANOWIENIE PRAWA POCHODNEGO</a:t>
            </a:r>
          </a:p>
        </p:txBody>
      </p:sp>
      <p:sp>
        <p:nvSpPr>
          <p:cNvPr id="3" name="Tytuł 2">
            <a:extLst>
              <a:ext uri="{FF2B5EF4-FFF2-40B4-BE49-F238E27FC236}">
                <a16:creationId xmlns:a16="http://schemas.microsoft.com/office/drawing/2014/main" id="{1936E3E4-A448-0A43-B60A-734905D2F327}"/>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21782672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DA62BC7-8CAE-1B4A-9E73-EF637DCCDE9B}"/>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Inicjatywa ustawodawcza: </a:t>
            </a:r>
          </a:p>
          <a:p>
            <a:pPr marL="342900" indent="-342900">
              <a:buFontTx/>
              <a:buChar char="-"/>
            </a:pPr>
            <a:r>
              <a:rPr lang="pl-PL" b="1" dirty="0"/>
              <a:t>Zasada: bezpośrednie prawo KE</a:t>
            </a:r>
          </a:p>
          <a:p>
            <a:pPr marL="342900" indent="-342900">
              <a:buFontTx/>
              <a:buChar char="-"/>
            </a:pPr>
            <a:r>
              <a:rPr lang="pl-PL" dirty="0"/>
              <a:t>W szczególnych przypadkach inne podmioty (PE, EBC, TSUE)</a:t>
            </a:r>
          </a:p>
          <a:p>
            <a:pPr marL="342900" indent="-342900">
              <a:buFontTx/>
              <a:buChar char="-"/>
            </a:pPr>
            <a:r>
              <a:rPr lang="pl-PL" b="1" dirty="0"/>
              <a:t>Pośrednia inicjatywa: Rada UE i PE  </a:t>
            </a:r>
            <a:r>
              <a:rPr lang="pl-PL" dirty="0"/>
              <a:t>mogą żądać przyjęcie aktu od KE, ale KE nie jest zobowiązana wszcząć procedury</a:t>
            </a:r>
          </a:p>
          <a:p>
            <a:pPr marL="342900" indent="-342900">
              <a:buFontTx/>
              <a:buChar char="-"/>
            </a:pPr>
            <a:r>
              <a:rPr lang="pl-PL" dirty="0"/>
              <a:t>Europejska inicjatywa obywatelska- art. 11 ust. 4 TUE- </a:t>
            </a:r>
          </a:p>
          <a:p>
            <a:r>
              <a:rPr lang="pl-PL" dirty="0">
                <a:sym typeface="Wingdings" pitchFamily="2" charset="2"/>
              </a:rPr>
              <a:t>	- obywatele UE z con. 7 </a:t>
            </a:r>
            <a:r>
              <a:rPr lang="pl-PL" dirty="0" err="1">
                <a:sym typeface="Wingdings" pitchFamily="2" charset="2"/>
              </a:rPr>
              <a:t>p.cz</a:t>
            </a:r>
            <a:r>
              <a:rPr lang="pl-PL" dirty="0">
                <a:sym typeface="Wingdings" pitchFamily="2" charset="2"/>
              </a:rPr>
              <a:t>., con. 1 mln, mogą zwrócić się do KE</a:t>
            </a:r>
          </a:p>
          <a:p>
            <a:r>
              <a:rPr lang="pl-PL" dirty="0">
                <a:sym typeface="Wingdings" pitchFamily="2" charset="2"/>
              </a:rPr>
              <a:t>	- KE nie jest związana wnioskiem</a:t>
            </a:r>
            <a:endParaRPr lang="pl-PL" dirty="0"/>
          </a:p>
          <a:p>
            <a:pPr marL="342900" indent="-342900">
              <a:buFontTx/>
              <a:buChar char="-"/>
            </a:pPr>
            <a:endParaRPr lang="pl-PL" dirty="0"/>
          </a:p>
        </p:txBody>
      </p:sp>
      <p:sp>
        <p:nvSpPr>
          <p:cNvPr id="3" name="Tytuł 2">
            <a:extLst>
              <a:ext uri="{FF2B5EF4-FFF2-40B4-BE49-F238E27FC236}">
                <a16:creationId xmlns:a16="http://schemas.microsoft.com/office/drawing/2014/main" id="{43A9B882-8A9B-A345-B1A3-AD922AF412A0}"/>
              </a:ext>
            </a:extLst>
          </p:cNvPr>
          <p:cNvSpPr>
            <a:spLocks noGrp="1"/>
          </p:cNvSpPr>
          <p:nvPr>
            <p:ph type="title"/>
          </p:nvPr>
        </p:nvSpPr>
        <p:spPr/>
        <p:txBody>
          <a:bodyPr/>
          <a:lstStyle/>
          <a:p>
            <a:r>
              <a:rPr lang="pl-PL" dirty="0"/>
              <a:t>Stanowienie prawa pochodnego</a:t>
            </a:r>
          </a:p>
        </p:txBody>
      </p:sp>
    </p:spTree>
    <p:extLst>
      <p:ext uri="{BB962C8B-B14F-4D97-AF65-F5344CB8AC3E}">
        <p14:creationId xmlns:p14="http://schemas.microsoft.com/office/powerpoint/2010/main" val="389609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5AC538E-CFAF-9C4A-A611-C8C70E8D4240}"/>
              </a:ext>
            </a:extLst>
          </p:cNvPr>
          <p:cNvSpPr>
            <a:spLocks noGrp="1"/>
          </p:cNvSpPr>
          <p:nvPr>
            <p:ph type="body" sz="quarter" idx="16"/>
          </p:nvPr>
        </p:nvSpPr>
        <p:spPr/>
        <p:txBody>
          <a:bodyPr/>
          <a:lstStyle/>
          <a:p>
            <a:r>
              <a:rPr lang="pl-PL" dirty="0"/>
              <a:t>= Brak zewnętrznego przymusu </a:t>
            </a:r>
          </a:p>
          <a:p>
            <a:pPr marL="342900" indent="-342900">
              <a:buFont typeface="Arial" panose="020B0604020202020204" pitchFamily="34" charset="0"/>
              <a:buChar char="•"/>
            </a:pPr>
            <a:r>
              <a:rPr lang="pl-PL" b="1" dirty="0"/>
              <a:t>Charakter negatywny- </a:t>
            </a:r>
            <a:r>
              <a:rPr lang="pl-PL" dirty="0"/>
              <a:t>w relacjach jednostki z państwem – obowiązek powstrzymania się państwa od ingerencji w wolności jednostki</a:t>
            </a:r>
          </a:p>
          <a:p>
            <a:pPr marL="342900" indent="-342900">
              <a:buFont typeface="Arial" panose="020B0604020202020204" pitchFamily="34" charset="0"/>
              <a:buChar char="•"/>
            </a:pPr>
            <a:r>
              <a:rPr lang="pl-PL" b="1" dirty="0"/>
              <a:t>Zobowiązanie pozytywne- </a:t>
            </a:r>
            <a:r>
              <a:rPr lang="pl-PL" dirty="0"/>
              <a:t>obowiązek aktywnego działania państwa na rzecz realizacji wolności (np. prawo dostępu do dokumentów) </a:t>
            </a:r>
          </a:p>
          <a:p>
            <a:pPr marL="342900" indent="-342900">
              <a:buFont typeface="Arial" panose="020B0604020202020204" pitchFamily="34" charset="0"/>
              <a:buChar char="•"/>
            </a:pPr>
            <a:r>
              <a:rPr lang="pl-PL" dirty="0"/>
              <a:t>Nie ma charakteru absolutnego- może być ograniczona np. ze względu na interes publiczny</a:t>
            </a:r>
          </a:p>
          <a:p>
            <a:pPr marL="342900" indent="-342900">
              <a:buFont typeface="Arial" panose="020B0604020202020204" pitchFamily="34" charset="0"/>
              <a:buChar char="•"/>
            </a:pPr>
            <a:r>
              <a:rPr lang="pl-PL" dirty="0"/>
              <a:t>Początkowo rozumiana w ujęciu ekonomicznym (swobody rynku wewnętrznego), a wraz z rozwojem integracji- prawa jednostki niezwiązane z rynkiem – ukoronowanie „wolności” w KPP</a:t>
            </a:r>
          </a:p>
        </p:txBody>
      </p:sp>
      <p:sp>
        <p:nvSpPr>
          <p:cNvPr id="3" name="Tytuł 2">
            <a:extLst>
              <a:ext uri="{FF2B5EF4-FFF2-40B4-BE49-F238E27FC236}">
                <a16:creationId xmlns:a16="http://schemas.microsoft.com/office/drawing/2014/main" id="{AF608D97-3F3F-BC44-9667-1C0CCE99D350}"/>
              </a:ext>
            </a:extLst>
          </p:cNvPr>
          <p:cNvSpPr>
            <a:spLocks noGrp="1"/>
          </p:cNvSpPr>
          <p:nvPr>
            <p:ph type="title"/>
          </p:nvPr>
        </p:nvSpPr>
        <p:spPr/>
        <p:txBody>
          <a:bodyPr/>
          <a:lstStyle/>
          <a:p>
            <a:r>
              <a:rPr lang="pl-PL" dirty="0"/>
              <a:t>Wolność</a:t>
            </a:r>
          </a:p>
        </p:txBody>
      </p:sp>
    </p:spTree>
    <p:extLst>
      <p:ext uri="{BB962C8B-B14F-4D97-AF65-F5344CB8AC3E}">
        <p14:creationId xmlns:p14="http://schemas.microsoft.com/office/powerpoint/2010/main" val="30119497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7E4D700-A3EA-6C4A-AD9E-52EDBA58708A}"/>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Przyjęcie aktu wspólnie przez Radę z PE na wniosek KE- art. 289 ust. 1 TFUE</a:t>
            </a:r>
          </a:p>
          <a:p>
            <a:pPr marL="342900" indent="-342900">
              <a:buFont typeface="Arial" panose="020B0604020202020204" pitchFamily="34" charset="0"/>
              <a:buChar char="•"/>
            </a:pPr>
            <a:r>
              <a:rPr lang="pl-PL" dirty="0"/>
              <a:t>Rada i PE równorzędnymi podmiotami </a:t>
            </a:r>
          </a:p>
          <a:p>
            <a:pPr marL="342900" indent="-342900">
              <a:buFont typeface="Arial" panose="020B0604020202020204" pitchFamily="34" charset="0"/>
              <a:buChar char="•"/>
            </a:pPr>
            <a:r>
              <a:rPr lang="pl-PL" dirty="0"/>
              <a:t>Dot. większości prawodawstwa w UE</a:t>
            </a:r>
          </a:p>
          <a:p>
            <a:pPr marL="342900" indent="-342900">
              <a:buFont typeface="Arial" panose="020B0604020202020204" pitchFamily="34" charset="0"/>
              <a:buChar char="•"/>
            </a:pPr>
            <a:r>
              <a:rPr lang="pl-PL" dirty="0"/>
              <a:t>KE przedkłada projekt aktu PE i Radzie</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34947702-4063-654B-8A82-CAD8962A4A5B}"/>
              </a:ext>
            </a:extLst>
          </p:cNvPr>
          <p:cNvSpPr>
            <a:spLocks noGrp="1"/>
          </p:cNvSpPr>
          <p:nvPr>
            <p:ph type="title"/>
          </p:nvPr>
        </p:nvSpPr>
        <p:spPr/>
        <p:txBody>
          <a:bodyPr/>
          <a:lstStyle/>
          <a:p>
            <a:r>
              <a:rPr lang="pl-PL" dirty="0"/>
              <a:t>Zwykła procedura ustawodawcza</a:t>
            </a:r>
          </a:p>
        </p:txBody>
      </p:sp>
    </p:spTree>
    <p:extLst>
      <p:ext uri="{BB962C8B-B14F-4D97-AF65-F5344CB8AC3E}">
        <p14:creationId xmlns:p14="http://schemas.microsoft.com/office/powerpoint/2010/main" val="33356792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C06792E-11EC-2F4A-97F4-DD684FCCC09E}"/>
              </a:ext>
            </a:extLst>
          </p:cNvPr>
          <p:cNvSpPr>
            <a:spLocks noGrp="1"/>
          </p:cNvSpPr>
          <p:nvPr>
            <p:ph type="body" sz="quarter" idx="16"/>
          </p:nvPr>
        </p:nvSpPr>
        <p:spPr/>
        <p:txBody>
          <a:bodyPr/>
          <a:lstStyle/>
          <a:p>
            <a:pPr marL="342900" indent="-342900">
              <a:buFont typeface="Arial" panose="020B0604020202020204" pitchFamily="34" charset="0"/>
              <a:buChar char="•"/>
            </a:pPr>
            <a:r>
              <a:rPr lang="pl-PL" sz="1400" b="1" dirty="0"/>
              <a:t>1 czytanie w PE </a:t>
            </a:r>
            <a:r>
              <a:rPr lang="pl-PL" sz="1400" dirty="0">
                <a:sym typeface="Wingdings" pitchFamily="2" charset="2"/>
              </a:rPr>
              <a:t> PE uchwala stanowisko i przekazuje je Radzie</a:t>
            </a:r>
          </a:p>
          <a:p>
            <a:r>
              <a:rPr lang="pl-PL" sz="1400" dirty="0">
                <a:sym typeface="Wingdings" pitchFamily="2" charset="2"/>
              </a:rPr>
              <a:t>		 Rada zatwierdza stanowisko i akt przyjęty w brzmieniu odp. stanowisku PE</a:t>
            </a:r>
          </a:p>
          <a:p>
            <a:r>
              <a:rPr lang="pl-PL" sz="1400" dirty="0">
                <a:sym typeface="Wingdings" pitchFamily="2" charset="2"/>
              </a:rPr>
              <a:t>		 Rada nie zatwierdza stanowiska PE, wydaje własne stanowisko i przekazuje PE</a:t>
            </a:r>
          </a:p>
          <a:p>
            <a:pPr marL="342900" indent="-342900">
              <a:buFont typeface="Arial" panose="020B0604020202020204" pitchFamily="34" charset="0"/>
              <a:buChar char="•"/>
            </a:pPr>
            <a:r>
              <a:rPr lang="pl-PL" sz="1400" b="1" dirty="0">
                <a:sym typeface="Wingdings" pitchFamily="2" charset="2"/>
              </a:rPr>
              <a:t>2 czytanie w PE</a:t>
            </a:r>
            <a:r>
              <a:rPr lang="pl-PL" sz="1400" dirty="0">
                <a:sym typeface="Wingdings" pitchFamily="2" charset="2"/>
              </a:rPr>
              <a:t> </a:t>
            </a:r>
          </a:p>
          <a:p>
            <a:r>
              <a:rPr lang="pl-PL" sz="1400" dirty="0">
                <a:sym typeface="Wingdings" pitchFamily="2" charset="2"/>
              </a:rPr>
              <a:t>		 PE ma 3 mies. na zatwierdzenie stanowiska Rady/ nie wypowiedzenie się- akt przyjęty w brzmieniu Rady   </a:t>
            </a:r>
          </a:p>
          <a:p>
            <a:r>
              <a:rPr lang="pl-PL" sz="1400" dirty="0">
                <a:sym typeface="Wingdings" pitchFamily="2" charset="2"/>
              </a:rPr>
              <a:t>		 PE odrzuca stanowisko Rady akt nie zostaje przyjęty</a:t>
            </a:r>
          </a:p>
          <a:p>
            <a:r>
              <a:rPr lang="pl-PL" sz="1400" dirty="0">
                <a:sym typeface="Wingdings" pitchFamily="2" charset="2"/>
              </a:rPr>
              <a:t>		 PE proponuje poprawki, które Rada przyjmuje  akt przyjęty</a:t>
            </a:r>
          </a:p>
          <a:p>
            <a:r>
              <a:rPr lang="pl-PL" sz="1400" dirty="0">
                <a:sym typeface="Wingdings" pitchFamily="2" charset="2"/>
              </a:rPr>
              <a:t>		 PE proponuje poprawki, które Rada nie przyjmuje -przewodniczący Rady zwołuje </a:t>
            </a:r>
            <a:r>
              <a:rPr lang="pl-PL" sz="1400" b="1" dirty="0">
                <a:sym typeface="Wingdings" pitchFamily="2" charset="2"/>
              </a:rPr>
              <a:t>komitet pojednawczy       		</a:t>
            </a:r>
            <a:r>
              <a:rPr lang="pl-PL" sz="1400" dirty="0">
                <a:sym typeface="Wingdings" pitchFamily="2" charset="2"/>
              </a:rPr>
              <a:t>(inicjatywa na rzecz zbliżania stanowisk), jeśli komitet uzgodni wspólny projekt to </a:t>
            </a:r>
          </a:p>
          <a:p>
            <a:pPr marL="285750" indent="-285750">
              <a:buFont typeface="Arial" panose="020B0604020202020204" pitchFamily="34" charset="0"/>
              <a:buChar char="•"/>
            </a:pPr>
            <a:r>
              <a:rPr lang="pl-PL" sz="1400" dirty="0">
                <a:sym typeface="Wingdings" pitchFamily="2" charset="2"/>
              </a:rPr>
              <a:t>3 czytanie w PE PE i Rada w ciągu 6 tygodni zatwierdza projekt co prowadzi do przyjęcia aktu </a:t>
            </a:r>
            <a:endParaRPr lang="pl-PL" sz="1400" dirty="0"/>
          </a:p>
          <a:p>
            <a:endParaRPr lang="pl-PL" dirty="0"/>
          </a:p>
        </p:txBody>
      </p:sp>
      <p:sp>
        <p:nvSpPr>
          <p:cNvPr id="3" name="Tytuł 2">
            <a:extLst>
              <a:ext uri="{FF2B5EF4-FFF2-40B4-BE49-F238E27FC236}">
                <a16:creationId xmlns:a16="http://schemas.microsoft.com/office/drawing/2014/main" id="{F73C398B-275D-0A45-B5D8-F66ADF081287}"/>
              </a:ext>
            </a:extLst>
          </p:cNvPr>
          <p:cNvSpPr>
            <a:spLocks noGrp="1"/>
          </p:cNvSpPr>
          <p:nvPr>
            <p:ph type="title"/>
          </p:nvPr>
        </p:nvSpPr>
        <p:spPr/>
        <p:txBody>
          <a:bodyPr/>
          <a:lstStyle/>
          <a:p>
            <a:r>
              <a:rPr lang="pl-PL" dirty="0"/>
              <a:t>Zwykła procedura prawodawcza</a:t>
            </a:r>
          </a:p>
        </p:txBody>
      </p:sp>
    </p:spTree>
    <p:extLst>
      <p:ext uri="{BB962C8B-B14F-4D97-AF65-F5344CB8AC3E}">
        <p14:creationId xmlns:p14="http://schemas.microsoft.com/office/powerpoint/2010/main" val="4881368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25CCEA2-4169-A74C-A6DE-0A42589DB256}"/>
              </a:ext>
            </a:extLst>
          </p:cNvPr>
          <p:cNvSpPr>
            <a:spLocks noGrp="1"/>
          </p:cNvSpPr>
          <p:nvPr>
            <p:ph type="body" sz="quarter" idx="16"/>
          </p:nvPr>
        </p:nvSpPr>
        <p:spPr/>
        <p:txBody>
          <a:bodyPr/>
          <a:lstStyle/>
          <a:p>
            <a:r>
              <a:rPr lang="pl-PL" dirty="0"/>
              <a:t>PE z udziałem Rady lub Rada z udziałem PE:</a:t>
            </a:r>
          </a:p>
          <a:p>
            <a:r>
              <a:rPr lang="pl-PL" dirty="0">
                <a:sym typeface="Wingdings" pitchFamily="2" charset="2"/>
              </a:rPr>
              <a:t> </a:t>
            </a:r>
            <a:r>
              <a:rPr lang="pl-PL" dirty="0"/>
              <a:t>Konsultacja Rady z PE (niewiążąca opinia PE)- np. art. 21 ust. 3 TFUE, art. 22 TFUE, art. 23 TFUE;</a:t>
            </a:r>
          </a:p>
          <a:p>
            <a:pPr marL="342900" indent="-342900">
              <a:buFont typeface="Wingdings" pitchFamily="2" charset="2"/>
              <a:buChar char="à"/>
            </a:pPr>
            <a:r>
              <a:rPr lang="pl-PL" dirty="0"/>
              <a:t>Rada za zgodą PE- np. art. 19 ust. 1 TFUE;</a:t>
            </a:r>
          </a:p>
          <a:p>
            <a:pPr marL="342900" indent="-342900">
              <a:buFont typeface="Wingdings" pitchFamily="2" charset="2"/>
              <a:buChar char="à"/>
            </a:pPr>
            <a:r>
              <a:rPr lang="pl-PL" dirty="0"/>
              <a:t>PE za zgodą Rady i KE;</a:t>
            </a:r>
          </a:p>
          <a:p>
            <a:pPr marL="342900" indent="-342900">
              <a:buFont typeface="Wingdings" pitchFamily="2" charset="2"/>
              <a:buChar char="à"/>
            </a:pPr>
            <a:endParaRPr lang="pl-PL" dirty="0"/>
          </a:p>
        </p:txBody>
      </p:sp>
      <p:sp>
        <p:nvSpPr>
          <p:cNvPr id="3" name="Tytuł 2">
            <a:extLst>
              <a:ext uri="{FF2B5EF4-FFF2-40B4-BE49-F238E27FC236}">
                <a16:creationId xmlns:a16="http://schemas.microsoft.com/office/drawing/2014/main" id="{374C99C9-7FA9-4A4D-A34E-17CC25E25A1A}"/>
              </a:ext>
            </a:extLst>
          </p:cNvPr>
          <p:cNvSpPr>
            <a:spLocks noGrp="1"/>
          </p:cNvSpPr>
          <p:nvPr>
            <p:ph type="title"/>
          </p:nvPr>
        </p:nvSpPr>
        <p:spPr/>
        <p:txBody>
          <a:bodyPr/>
          <a:lstStyle/>
          <a:p>
            <a:r>
              <a:rPr lang="pl-PL" dirty="0"/>
              <a:t>Szczególna procedura prawodawcza</a:t>
            </a:r>
          </a:p>
        </p:txBody>
      </p:sp>
    </p:spTree>
    <p:extLst>
      <p:ext uri="{BB962C8B-B14F-4D97-AF65-F5344CB8AC3E}">
        <p14:creationId xmlns:p14="http://schemas.microsoft.com/office/powerpoint/2010/main" val="26437230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C68C1A4-FE73-854F-A496-581831463E77}"/>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Art. 290 TFUE- przyjęty przez KE</a:t>
            </a:r>
          </a:p>
          <a:p>
            <a:pPr marL="342900" indent="-342900">
              <a:buFont typeface="Arial" panose="020B0604020202020204" pitchFamily="34" charset="0"/>
              <a:buChar char="•"/>
            </a:pPr>
            <a:r>
              <a:rPr lang="pl-PL" sz="1800" dirty="0"/>
              <a:t>Na podstawie upoważnienia w akcie ustawodawczym:</a:t>
            </a:r>
          </a:p>
          <a:p>
            <a:pPr marL="342900" indent="-342900">
              <a:buFont typeface="Wingdings" pitchFamily="2" charset="2"/>
              <a:buChar char="à"/>
            </a:pPr>
            <a:r>
              <a:rPr lang="pl-PL" sz="1800" dirty="0"/>
              <a:t>Który jasno określa cele, treść, zakres oraz czas obowiązywania przekazanych KE uprawnień </a:t>
            </a:r>
          </a:p>
          <a:p>
            <a:pPr marL="342900" indent="-342900">
              <a:buFont typeface="Wingdings" pitchFamily="2" charset="2"/>
              <a:buChar char="à"/>
            </a:pPr>
            <a:r>
              <a:rPr lang="pl-PL" sz="1800" dirty="0"/>
              <a:t>Przekazanie uprawnień nie może dot. istotnych elementów danej dziedziny</a:t>
            </a:r>
          </a:p>
          <a:p>
            <a:pPr marL="342900" indent="-342900">
              <a:buFont typeface="Arial" panose="020B0604020202020204" pitchFamily="34" charset="0"/>
              <a:buChar char="•"/>
            </a:pPr>
            <a:r>
              <a:rPr lang="pl-PL" sz="1800" dirty="0"/>
              <a:t>PE lub Rada może zadecydować o odwołaniu przekazywanych uprawnień </a:t>
            </a:r>
          </a:p>
          <a:p>
            <a:pPr marL="342900" indent="-342900">
              <a:buFont typeface="Arial" panose="020B0604020202020204" pitchFamily="34" charset="0"/>
              <a:buChar char="•"/>
            </a:pPr>
            <a:r>
              <a:rPr lang="pl-PL" sz="1800" dirty="0"/>
              <a:t>Akt wchodzi w życie o ile PE i Rada nie zgłoszą sprzeciwu</a:t>
            </a:r>
          </a:p>
          <a:p>
            <a:pPr marL="342900" indent="-342900">
              <a:buFont typeface="Arial" panose="020B0604020202020204" pitchFamily="34" charset="0"/>
              <a:buChar char="•"/>
            </a:pPr>
            <a:r>
              <a:rPr lang="pl-PL" sz="1800" dirty="0"/>
              <a:t>Komisja może </a:t>
            </a:r>
            <a:r>
              <a:rPr lang="pl-PL" sz="1800" b="1" dirty="0"/>
              <a:t>szybko i elastycznie reagować</a:t>
            </a:r>
            <a:r>
              <a:rPr lang="pl-PL" sz="1800" dirty="0"/>
              <a:t> np. na wymogi regulacyjne z wykorzystaniem swojej wiedzy technicznej.</a:t>
            </a:r>
            <a:endParaRPr lang="pl-PL" dirty="0"/>
          </a:p>
        </p:txBody>
      </p:sp>
      <p:sp>
        <p:nvSpPr>
          <p:cNvPr id="3" name="Tytuł 2">
            <a:extLst>
              <a:ext uri="{FF2B5EF4-FFF2-40B4-BE49-F238E27FC236}">
                <a16:creationId xmlns:a16="http://schemas.microsoft.com/office/drawing/2014/main" id="{D58C7D15-9D9E-FE48-889C-F72DE6F7EB46}"/>
              </a:ext>
            </a:extLst>
          </p:cNvPr>
          <p:cNvSpPr>
            <a:spLocks noGrp="1"/>
          </p:cNvSpPr>
          <p:nvPr>
            <p:ph type="title"/>
          </p:nvPr>
        </p:nvSpPr>
        <p:spPr/>
        <p:txBody>
          <a:bodyPr/>
          <a:lstStyle/>
          <a:p>
            <a:r>
              <a:rPr lang="pl-PL" sz="4000" dirty="0"/>
              <a:t>Stanowienie aktów delegowanych</a:t>
            </a:r>
          </a:p>
        </p:txBody>
      </p:sp>
    </p:spTree>
    <p:extLst>
      <p:ext uri="{BB962C8B-B14F-4D97-AF65-F5344CB8AC3E}">
        <p14:creationId xmlns:p14="http://schemas.microsoft.com/office/powerpoint/2010/main" val="38073842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BCFED51-6F9A-3D4C-8E31-5B03AB0E60FA}"/>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Art. 291 ust. 2 TFUE – jeżeli konieczne są jednolite warunki wykonywania prawnie wiążących aktów UE, akty te powierzają uprawnienia wykonawcze:</a:t>
            </a:r>
          </a:p>
          <a:p>
            <a:r>
              <a:rPr lang="pl-PL" dirty="0">
                <a:sym typeface="Wingdings" pitchFamily="2" charset="2"/>
              </a:rPr>
              <a:t>		 KE (zasada)  procedura komitetowa </a:t>
            </a:r>
          </a:p>
          <a:p>
            <a:r>
              <a:rPr lang="pl-PL" dirty="0">
                <a:sym typeface="Wingdings" pitchFamily="2" charset="2"/>
              </a:rPr>
              <a:t>		 Radzie (w należycie uzasadnionych przypadkach) </a:t>
            </a:r>
          </a:p>
          <a:p>
            <a:pPr marL="342900" indent="-342900">
              <a:buFont typeface="Arial" panose="020B0604020202020204" pitchFamily="34" charset="0"/>
              <a:buChar char="•"/>
            </a:pPr>
            <a:r>
              <a:rPr lang="pl-PL" dirty="0">
                <a:sym typeface="Wingdings" pitchFamily="2" charset="2"/>
              </a:rPr>
              <a:t>Procedura komitetowa- KE przyjmuje akty pod kontrolą komitetów </a:t>
            </a:r>
          </a:p>
          <a:p>
            <a:pPr marL="342900" indent="-342900">
              <a:buFont typeface="Arial" panose="020B0604020202020204" pitchFamily="34" charset="0"/>
              <a:buChar char="•"/>
            </a:pPr>
            <a:r>
              <a:rPr lang="pl-PL" dirty="0"/>
              <a:t>Akty o charakterze technicznym- zwykle wymagają </a:t>
            </a:r>
            <a:r>
              <a:rPr lang="pl-PL" b="1" dirty="0"/>
              <a:t>wiedzy specjalistycznej</a:t>
            </a:r>
            <a:r>
              <a:rPr lang="pl-PL" dirty="0"/>
              <a:t>, dlatego </a:t>
            </a:r>
            <a:r>
              <a:rPr lang="pl-PL" b="1" dirty="0"/>
              <a:t>w skład komitetów zaangażowanych w ten proces wchodzą eksperci z </a:t>
            </a:r>
            <a:r>
              <a:rPr lang="pl-PL" b="1" dirty="0" err="1"/>
              <a:t>p.cz</a:t>
            </a:r>
            <a:r>
              <a:rPr lang="pl-PL" b="1" dirty="0"/>
              <a:t>.</a:t>
            </a:r>
            <a:endParaRPr lang="pl-PL" dirty="0">
              <a:sym typeface="Wingdings" pitchFamily="2" charset="2"/>
            </a:endParaRPr>
          </a:p>
        </p:txBody>
      </p:sp>
      <p:sp>
        <p:nvSpPr>
          <p:cNvPr id="3" name="Tytuł 2">
            <a:extLst>
              <a:ext uri="{FF2B5EF4-FFF2-40B4-BE49-F238E27FC236}">
                <a16:creationId xmlns:a16="http://schemas.microsoft.com/office/drawing/2014/main" id="{B9BFE5B0-4864-3D47-BB0A-43355F296E15}"/>
              </a:ext>
            </a:extLst>
          </p:cNvPr>
          <p:cNvSpPr>
            <a:spLocks noGrp="1"/>
          </p:cNvSpPr>
          <p:nvPr>
            <p:ph type="title"/>
          </p:nvPr>
        </p:nvSpPr>
        <p:spPr/>
        <p:txBody>
          <a:bodyPr/>
          <a:lstStyle/>
          <a:p>
            <a:r>
              <a:rPr lang="pl-PL" dirty="0"/>
              <a:t>Stanowienie aktów wykonawczych</a:t>
            </a:r>
          </a:p>
        </p:txBody>
      </p:sp>
    </p:spTree>
    <p:extLst>
      <p:ext uri="{BB962C8B-B14F-4D97-AF65-F5344CB8AC3E}">
        <p14:creationId xmlns:p14="http://schemas.microsoft.com/office/powerpoint/2010/main" val="12133589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2911F6A-2A4B-5444-B5FE-8603B12FACFD}"/>
              </a:ext>
            </a:extLst>
          </p:cNvPr>
          <p:cNvSpPr>
            <a:spLocks noGrp="1"/>
          </p:cNvSpPr>
          <p:nvPr>
            <p:ph type="body" sz="quarter" idx="16"/>
          </p:nvPr>
        </p:nvSpPr>
        <p:spPr/>
        <p:txBody>
          <a:bodyPr/>
          <a:lstStyle/>
          <a:p>
            <a:r>
              <a:rPr lang="pl-PL" sz="1400" dirty="0"/>
              <a:t>2 rodzaje takiej procedury komitetowej: </a:t>
            </a:r>
          </a:p>
          <a:p>
            <a:r>
              <a:rPr lang="pl-PL" sz="1400" b="1" dirty="0"/>
              <a:t>1. Sprawdzająca (przyjęcie aktu po zasięgnięciu opinii komitetu- kwalifikowana większość.)</a:t>
            </a:r>
            <a:endParaRPr lang="pl-PL" sz="1400" dirty="0"/>
          </a:p>
          <a:p>
            <a:pPr marL="342900" indent="-342900">
              <a:buFont typeface="Wingdings" pitchFamily="2" charset="2"/>
              <a:buChar char="à"/>
            </a:pPr>
            <a:r>
              <a:rPr lang="pl-PL" sz="1400" dirty="0" err="1"/>
              <a:t>P.cz</a:t>
            </a:r>
            <a:r>
              <a:rPr lang="pl-PL" sz="1400" dirty="0"/>
              <a:t>. </a:t>
            </a:r>
            <a:r>
              <a:rPr lang="pl-PL" sz="1400" b="1" dirty="0"/>
              <a:t>mogą pod pewnymi warunkami zablokować przyjęcie aktu wykonawczego</a:t>
            </a:r>
            <a:r>
              <a:rPr lang="pl-PL" sz="1400" dirty="0"/>
              <a:t>. </a:t>
            </a:r>
          </a:p>
          <a:p>
            <a:pPr marL="342900" indent="-342900">
              <a:buFont typeface="Wingdings" pitchFamily="2" charset="2"/>
              <a:buChar char="à"/>
            </a:pPr>
            <a:r>
              <a:rPr lang="pl-PL" sz="1400" dirty="0"/>
              <a:t>Jeżeli Komisja nie może przyjąć proponowanego aktu wykonawczego (w przypadku głosu sprzeciwu w ramach procedury sprawdzającej), może pod pewnymi warunkami odesłać projekt do </a:t>
            </a:r>
            <a:r>
              <a:rPr lang="pl-PL" sz="1400" b="1" dirty="0"/>
              <a:t>komitetu odwoławczego</a:t>
            </a:r>
          </a:p>
          <a:p>
            <a:r>
              <a:rPr lang="pl-PL" sz="1400" b="1" dirty="0">
                <a:sym typeface="Wingdings" pitchFamily="2" charset="2"/>
              </a:rPr>
              <a:t> </a:t>
            </a:r>
            <a:r>
              <a:rPr lang="pl-PL" sz="1400" b="1" dirty="0"/>
              <a:t> </a:t>
            </a:r>
            <a:r>
              <a:rPr lang="pl-PL" sz="1400" dirty="0"/>
              <a:t>programy o znacznych skutkach budżetowych, wspólną politykę rolna, rybołówstwo, środowisko, bezpieczeństwo, ochrona zdrowia i bezpieczeństwa ludzi, zwierząt lub roślin.</a:t>
            </a:r>
            <a:endParaRPr lang="pl-PL" sz="1400" b="1" dirty="0"/>
          </a:p>
          <a:p>
            <a:endParaRPr lang="pl-PL" sz="1400" b="1"/>
          </a:p>
          <a:p>
            <a:r>
              <a:rPr lang="pl-PL" sz="1400" b="1" dirty="0"/>
              <a:t>2. Doradcza: </a:t>
            </a:r>
          </a:p>
          <a:p>
            <a:pPr marL="342900" indent="-342900">
              <a:buFont typeface="Wingdings" pitchFamily="2" charset="2"/>
              <a:buChar char="à"/>
            </a:pPr>
            <a:r>
              <a:rPr lang="pl-PL" sz="1400" dirty="0"/>
              <a:t>komitet wydaje opinię </a:t>
            </a:r>
            <a:r>
              <a:rPr lang="pl-PL" sz="1400" b="1" dirty="0"/>
              <a:t>zwykłą większością głosów</a:t>
            </a:r>
            <a:r>
              <a:rPr lang="pl-PL" sz="1400" dirty="0"/>
              <a:t>. </a:t>
            </a:r>
          </a:p>
          <a:p>
            <a:pPr marL="342900" indent="-342900">
              <a:buFont typeface="Wingdings" pitchFamily="2" charset="2"/>
              <a:buChar char="à"/>
            </a:pPr>
            <a:r>
              <a:rPr lang="pl-PL" sz="1400" dirty="0"/>
              <a:t>Opinia nie jest wiążąca.</a:t>
            </a:r>
          </a:p>
          <a:p>
            <a:pPr marL="342900" indent="-342900">
              <a:buFont typeface="Wingdings" pitchFamily="2" charset="2"/>
              <a:buChar char="à"/>
            </a:pPr>
            <a:r>
              <a:rPr lang="pl-PL" sz="1400" b="1" dirty="0"/>
              <a:t>Pojedyncze akty- przyznanie dotacji czy środków</a:t>
            </a:r>
          </a:p>
          <a:p>
            <a:pPr marL="342900" indent="-342900">
              <a:buFont typeface="Wingdings" pitchFamily="2" charset="2"/>
              <a:buChar char="à"/>
            </a:pPr>
            <a:endParaRPr lang="pl-PL" dirty="0"/>
          </a:p>
        </p:txBody>
      </p:sp>
      <p:sp>
        <p:nvSpPr>
          <p:cNvPr id="3" name="Tytuł 2">
            <a:extLst>
              <a:ext uri="{FF2B5EF4-FFF2-40B4-BE49-F238E27FC236}">
                <a16:creationId xmlns:a16="http://schemas.microsoft.com/office/drawing/2014/main" id="{1D59733A-ED00-7841-8F8D-10878E9CD804}"/>
              </a:ext>
            </a:extLst>
          </p:cNvPr>
          <p:cNvSpPr>
            <a:spLocks noGrp="1"/>
          </p:cNvSpPr>
          <p:nvPr>
            <p:ph type="title"/>
          </p:nvPr>
        </p:nvSpPr>
        <p:spPr/>
        <p:txBody>
          <a:bodyPr/>
          <a:lstStyle/>
          <a:p>
            <a:r>
              <a:rPr lang="pl-PL" dirty="0"/>
              <a:t>Stanowienie aktów wykonawczych</a:t>
            </a:r>
          </a:p>
        </p:txBody>
      </p:sp>
    </p:spTree>
    <p:extLst>
      <p:ext uri="{BB962C8B-B14F-4D97-AF65-F5344CB8AC3E}">
        <p14:creationId xmlns:p14="http://schemas.microsoft.com/office/powerpoint/2010/main" val="419037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FADCF16-9056-6847-8742-736B3CA2D117}"/>
              </a:ext>
            </a:extLst>
          </p:cNvPr>
          <p:cNvSpPr>
            <a:spLocks noGrp="1"/>
          </p:cNvSpPr>
          <p:nvPr>
            <p:ph type="body" sz="quarter" idx="16"/>
          </p:nvPr>
        </p:nvSpPr>
        <p:spPr/>
        <p:txBody>
          <a:bodyPr/>
          <a:lstStyle/>
          <a:p>
            <a:pPr algn="ctr"/>
            <a:endParaRPr lang="pl-PL" sz="4800" b="1" dirty="0"/>
          </a:p>
          <a:p>
            <a:pPr algn="ctr"/>
            <a:r>
              <a:rPr lang="pl-PL" sz="5400" b="1" dirty="0"/>
              <a:t>PRAWA PODSTAWOWE </a:t>
            </a:r>
          </a:p>
        </p:txBody>
      </p:sp>
      <p:sp>
        <p:nvSpPr>
          <p:cNvPr id="3" name="Tytuł 2">
            <a:extLst>
              <a:ext uri="{FF2B5EF4-FFF2-40B4-BE49-F238E27FC236}">
                <a16:creationId xmlns:a16="http://schemas.microsoft.com/office/drawing/2014/main" id="{FADA425B-2E69-D441-A5FF-A8BCB495DE81}"/>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765954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2E9865A-C656-AE47-B2FD-B158068F31C5}"/>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Źródłem inspiracji do ochrony PP- tradycje konstytucyjne państw członkowskich (niem. </a:t>
            </a:r>
            <a:r>
              <a:rPr lang="pl-PL" dirty="0" err="1"/>
              <a:t>Grundrechte</a:t>
            </a:r>
            <a:r>
              <a:rPr lang="pl-PL" dirty="0"/>
              <a:t>, fr. </a:t>
            </a:r>
            <a:r>
              <a:rPr lang="pl-PL" dirty="0" err="1"/>
              <a:t>droits</a:t>
            </a:r>
            <a:r>
              <a:rPr lang="pl-PL" dirty="0"/>
              <a:t> </a:t>
            </a:r>
            <a:r>
              <a:rPr lang="pl-PL" dirty="0" err="1"/>
              <a:t>foundamentaux</a:t>
            </a:r>
            <a:r>
              <a:rPr lang="pl-PL" dirty="0"/>
              <a:t>) </a:t>
            </a:r>
          </a:p>
          <a:p>
            <a:pPr marL="342900" indent="-342900">
              <a:buFont typeface="Arial" panose="020B0604020202020204" pitchFamily="34" charset="0"/>
              <a:buChar char="•"/>
            </a:pPr>
            <a:r>
              <a:rPr lang="pl-PL" dirty="0"/>
              <a:t>Normatywna postać koncepcji praw człowieka w ramach porządku prawnego UE</a:t>
            </a:r>
          </a:p>
          <a:p>
            <a:pPr marL="342900" indent="-342900">
              <a:buFont typeface="Arial" panose="020B0604020202020204" pitchFamily="34" charset="0"/>
              <a:buChar char="•"/>
            </a:pPr>
            <a:r>
              <a:rPr lang="pl-PL" dirty="0"/>
              <a:t>Prawa człowieka przysługujące jednostkom- a także os. prawnym- w relacjach z UE i państwami członkowskimi </a:t>
            </a:r>
            <a:r>
              <a:rPr lang="pl-PL" b="1" dirty="0"/>
              <a:t>w zakresie, w jakim państwa stosują prawo UE</a:t>
            </a:r>
          </a:p>
        </p:txBody>
      </p:sp>
      <p:sp>
        <p:nvSpPr>
          <p:cNvPr id="3" name="Tytuł 2">
            <a:extLst>
              <a:ext uri="{FF2B5EF4-FFF2-40B4-BE49-F238E27FC236}">
                <a16:creationId xmlns:a16="http://schemas.microsoft.com/office/drawing/2014/main" id="{5A0C55DC-C888-F74A-841E-874F9C3B24E0}"/>
              </a:ext>
            </a:extLst>
          </p:cNvPr>
          <p:cNvSpPr>
            <a:spLocks noGrp="1"/>
          </p:cNvSpPr>
          <p:nvPr>
            <p:ph type="title"/>
          </p:nvPr>
        </p:nvSpPr>
        <p:spPr/>
        <p:txBody>
          <a:bodyPr/>
          <a:lstStyle/>
          <a:p>
            <a:r>
              <a:rPr lang="pl-PL" dirty="0"/>
              <a:t>Prawa podstawowe</a:t>
            </a:r>
          </a:p>
        </p:txBody>
      </p:sp>
    </p:spTree>
    <p:extLst>
      <p:ext uri="{BB962C8B-B14F-4D97-AF65-F5344CB8AC3E}">
        <p14:creationId xmlns:p14="http://schemas.microsoft.com/office/powerpoint/2010/main" val="31022202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77E41D5-93D5-F64F-9ABC-FD3A4B0BA07F}"/>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Art. 2 TUE (Wartości)</a:t>
            </a:r>
          </a:p>
          <a:p>
            <a:pPr marL="342900" indent="-342900">
              <a:buFont typeface="Arial" panose="020B0604020202020204" pitchFamily="34" charset="0"/>
              <a:buChar char="•"/>
            </a:pPr>
            <a:r>
              <a:rPr lang="pl-PL" dirty="0"/>
              <a:t>Art. 3 ust. 5 TUE (Cele) </a:t>
            </a:r>
          </a:p>
          <a:p>
            <a:pPr marL="342900" indent="-342900">
              <a:buFont typeface="Arial" panose="020B0604020202020204" pitchFamily="34" charset="0"/>
              <a:buChar char="•"/>
            </a:pPr>
            <a:r>
              <a:rPr lang="pl-PL" dirty="0"/>
              <a:t>Obowiązują jako zasady ogólne prawa UE</a:t>
            </a:r>
          </a:p>
          <a:p>
            <a:pPr marL="342900" indent="-342900">
              <a:buFont typeface="Arial" panose="020B0604020202020204" pitchFamily="34" charset="0"/>
              <a:buChar char="•"/>
            </a:pPr>
            <a:r>
              <a:rPr lang="pl-PL" dirty="0"/>
              <a:t>Skodyfikowane w KPP </a:t>
            </a:r>
          </a:p>
        </p:txBody>
      </p:sp>
      <p:sp>
        <p:nvSpPr>
          <p:cNvPr id="3" name="Tytuł 2">
            <a:extLst>
              <a:ext uri="{FF2B5EF4-FFF2-40B4-BE49-F238E27FC236}">
                <a16:creationId xmlns:a16="http://schemas.microsoft.com/office/drawing/2014/main" id="{025E985C-A52F-4843-A5F6-8385365B5EB3}"/>
              </a:ext>
            </a:extLst>
          </p:cNvPr>
          <p:cNvSpPr>
            <a:spLocks noGrp="1"/>
          </p:cNvSpPr>
          <p:nvPr>
            <p:ph type="title"/>
          </p:nvPr>
        </p:nvSpPr>
        <p:spPr/>
        <p:txBody>
          <a:bodyPr/>
          <a:lstStyle/>
          <a:p>
            <a:r>
              <a:rPr lang="pl-PL" sz="3600" dirty="0"/>
              <a:t>Prawa podstawowe- </a:t>
            </a:r>
            <a:br>
              <a:rPr lang="pl-PL" sz="3600" dirty="0"/>
            </a:br>
            <a:r>
              <a:rPr lang="pl-PL" sz="3600" dirty="0"/>
              <a:t>Prawa człowieka w UE</a:t>
            </a:r>
          </a:p>
        </p:txBody>
      </p:sp>
    </p:spTree>
    <p:extLst>
      <p:ext uri="{BB962C8B-B14F-4D97-AF65-F5344CB8AC3E}">
        <p14:creationId xmlns:p14="http://schemas.microsoft.com/office/powerpoint/2010/main" val="21405860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90D6D4E-1673-8A4E-B126-14426EA64CBE}"/>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Brak PP na etapie tworzenie Wspólnot – celem integracja gospodarcza</a:t>
            </a:r>
          </a:p>
          <a:p>
            <a:pPr marL="342900" indent="-342900">
              <a:buFont typeface="Arial" panose="020B0604020202020204" pitchFamily="34" charset="0"/>
              <a:buChar char="•"/>
            </a:pPr>
            <a:r>
              <a:rPr lang="pl-PL" dirty="0"/>
              <a:t>Działalność Rady Europy (ochrona praw człowieka)</a:t>
            </a:r>
          </a:p>
          <a:p>
            <a:pPr marL="342900" indent="-342900">
              <a:buFont typeface="Arial" panose="020B0604020202020204" pitchFamily="34" charset="0"/>
              <a:buChar char="•"/>
            </a:pPr>
            <a:r>
              <a:rPr lang="pl-PL" dirty="0"/>
              <a:t>Konwencja o ochronie praw człowieka i podstawowych wolności (1950) </a:t>
            </a:r>
          </a:p>
          <a:p>
            <a:r>
              <a:rPr lang="pl-PL" dirty="0"/>
              <a:t>	- 46 państw (w tym wszystkie państwa UE), Rosja przestała być członkiem w 2022</a:t>
            </a:r>
          </a:p>
          <a:p>
            <a:r>
              <a:rPr lang="pl-PL" dirty="0"/>
              <a:t>	- tworzy system kontrolny oparty na instytucji skargi indywidualnej do </a:t>
            </a:r>
            <a:r>
              <a:rPr lang="pl-PL" dirty="0" err="1"/>
              <a:t>ETPCz</a:t>
            </a:r>
            <a:r>
              <a:rPr lang="pl-PL" dirty="0"/>
              <a:t> </a:t>
            </a:r>
          </a:p>
          <a:p>
            <a:r>
              <a:rPr lang="pl-PL" dirty="0"/>
              <a:t>	- stanowi jedno ze źródeł PP jako zasad ogólnych prawa UE</a:t>
            </a:r>
          </a:p>
          <a:p>
            <a:r>
              <a:rPr lang="pl-PL" dirty="0"/>
              <a:t>	- podstawowy punkt odniesienia przy tworzeniu KPP i ma znaczenie dla jej wykładni</a:t>
            </a:r>
          </a:p>
          <a:p>
            <a:r>
              <a:rPr lang="pl-PL" dirty="0"/>
              <a:t>	- w Traktacie z Lizbony na UE nałożono obowiązek przystąpienia do EKPC (obecnie 	EKPC nie jest częścią prawa UE!) </a:t>
            </a:r>
          </a:p>
        </p:txBody>
      </p:sp>
      <p:sp>
        <p:nvSpPr>
          <p:cNvPr id="3" name="Tytuł 2">
            <a:extLst>
              <a:ext uri="{FF2B5EF4-FFF2-40B4-BE49-F238E27FC236}">
                <a16:creationId xmlns:a16="http://schemas.microsoft.com/office/drawing/2014/main" id="{C41A31B1-6EFB-074D-B5ED-FEC5970D6389}"/>
              </a:ext>
            </a:extLst>
          </p:cNvPr>
          <p:cNvSpPr>
            <a:spLocks noGrp="1"/>
          </p:cNvSpPr>
          <p:nvPr>
            <p:ph type="title"/>
          </p:nvPr>
        </p:nvSpPr>
        <p:spPr/>
        <p:txBody>
          <a:bodyPr/>
          <a:lstStyle/>
          <a:p>
            <a:r>
              <a:rPr lang="pl-PL" dirty="0"/>
              <a:t>Geneza PP</a:t>
            </a:r>
          </a:p>
        </p:txBody>
      </p:sp>
    </p:spTree>
    <p:extLst>
      <p:ext uri="{BB962C8B-B14F-4D97-AF65-F5344CB8AC3E}">
        <p14:creationId xmlns:p14="http://schemas.microsoft.com/office/powerpoint/2010/main" val="238905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39388AA-499C-C047-AB2C-53130D9D09DB}"/>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sz="1800" dirty="0"/>
              <a:t>UE czerpie kompetencje legislacyjne z woli </a:t>
            </a:r>
            <a:r>
              <a:rPr lang="pl-PL" sz="1800" dirty="0" err="1"/>
              <a:t>PCz</a:t>
            </a:r>
            <a:r>
              <a:rPr lang="pl-PL" sz="1800" dirty="0"/>
              <a:t> wyrażonej w traktatach, nie jest państwem, konieczna </a:t>
            </a:r>
            <a:r>
              <a:rPr lang="pl-PL" sz="1800" b="1" dirty="0"/>
              <a:t>legitymacja demokratyczna </a:t>
            </a:r>
            <a:r>
              <a:rPr lang="pl-PL" sz="1800" dirty="0"/>
              <a:t>-&gt; udział społeczeństw i </a:t>
            </a:r>
            <a:r>
              <a:rPr lang="pl-PL" sz="1800" dirty="0" err="1"/>
              <a:t>PCz</a:t>
            </a:r>
            <a:r>
              <a:rPr lang="pl-PL" sz="1800" dirty="0"/>
              <a:t> w sprawowaniu władzy</a:t>
            </a:r>
          </a:p>
          <a:p>
            <a:pPr marL="857250" lvl="1" indent="-342900" algn="just"/>
            <a:r>
              <a:rPr lang="pl-PL" sz="1800" b="1" dirty="0"/>
              <a:t>bezpośrednia demokratyczna reprezentacyjność</a:t>
            </a:r>
            <a:r>
              <a:rPr lang="pl-PL" sz="1800" dirty="0"/>
              <a:t> - zapewniona przez PE</a:t>
            </a:r>
          </a:p>
          <a:p>
            <a:pPr marL="857250" lvl="1" indent="-342900" algn="just"/>
            <a:r>
              <a:rPr lang="pl-PL" sz="1800" b="1" dirty="0"/>
              <a:t>pośrednia demokratyczna reprezentacyjność- </a:t>
            </a:r>
            <a:r>
              <a:rPr lang="pl-PL" sz="1800" dirty="0"/>
              <a:t>zapewniona przez parlamenty narodowe, które kontrolują rządy reprezentowane w Radzie UE</a:t>
            </a:r>
          </a:p>
          <a:p>
            <a:pPr marL="342900" indent="-342900" algn="just">
              <a:buFont typeface="Arial" panose="020B0604020202020204" pitchFamily="34" charset="0"/>
              <a:buChar char="•"/>
            </a:pPr>
            <a:r>
              <a:rPr lang="pl-PL" sz="1800" dirty="0"/>
              <a:t>Sprawa C-138/79- TSUE stwierdził nieważność rozporządzenia, które zostało przyjęte przez Radę bez wymaganej opinii PE (rzeczywisty udział PE w procesie legislacyjnym odzwierciedla zasadę demokracji, zgodnie z którą społeczeństwo uczestniczy w wykonywaniu władzy za pośrednictwem swoich reprezentantów).</a:t>
            </a:r>
          </a:p>
          <a:p>
            <a:pPr marL="342900" indent="-342900" algn="just">
              <a:buFont typeface="Arial" panose="020B0604020202020204" pitchFamily="34" charset="0"/>
              <a:buChar char="•"/>
            </a:pPr>
            <a:r>
              <a:rPr lang="pl-PL" sz="1800" dirty="0"/>
              <a:t>Dwa aspekty demokracji w UE- </a:t>
            </a:r>
          </a:p>
          <a:p>
            <a:pPr algn="just"/>
            <a:r>
              <a:rPr lang="pl-PL" sz="1800" dirty="0"/>
              <a:t>	- P. Cz. muszą być państwami demokratycznymi,</a:t>
            </a:r>
          </a:p>
          <a:p>
            <a:pPr algn="just"/>
            <a:r>
              <a:rPr lang="pl-PL" sz="1800" dirty="0"/>
              <a:t>	- UE musi funkcjonować w sposób demokratyczny.</a:t>
            </a:r>
          </a:p>
          <a:p>
            <a:pPr marL="285750" indent="-285750" algn="just">
              <a:buFont typeface="Arial" panose="020B0604020202020204" pitchFamily="34" charset="0"/>
              <a:buChar char="•"/>
            </a:pPr>
            <a:endParaRPr lang="pl-PL" sz="1800" dirty="0"/>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674018A5-467C-0642-9389-73F4F6B39C9C}"/>
              </a:ext>
            </a:extLst>
          </p:cNvPr>
          <p:cNvSpPr>
            <a:spLocks noGrp="1"/>
          </p:cNvSpPr>
          <p:nvPr>
            <p:ph type="title"/>
          </p:nvPr>
        </p:nvSpPr>
        <p:spPr/>
        <p:txBody>
          <a:bodyPr/>
          <a:lstStyle/>
          <a:p>
            <a:r>
              <a:rPr lang="pl-PL" dirty="0"/>
              <a:t>Demokracja</a:t>
            </a:r>
          </a:p>
        </p:txBody>
      </p:sp>
    </p:spTree>
    <p:extLst>
      <p:ext uri="{BB962C8B-B14F-4D97-AF65-F5344CB8AC3E}">
        <p14:creationId xmlns:p14="http://schemas.microsoft.com/office/powerpoint/2010/main" val="6895340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7B4767A-0160-794D-A021-5794F1E9690B}"/>
              </a:ext>
            </a:extLst>
          </p:cNvPr>
          <p:cNvSpPr>
            <a:spLocks noGrp="1"/>
          </p:cNvSpPr>
          <p:nvPr>
            <p:ph type="body" sz="quarter" idx="16"/>
          </p:nvPr>
        </p:nvSpPr>
        <p:spPr/>
        <p:txBody>
          <a:bodyPr/>
          <a:lstStyle/>
          <a:p>
            <a:r>
              <a:rPr lang="pl-PL" b="1" dirty="0">
                <a:solidFill>
                  <a:srgbClr val="C00000"/>
                </a:solidFill>
              </a:rPr>
              <a:t>Sprawa </a:t>
            </a:r>
            <a:r>
              <a:rPr lang="pl-PL" b="1" dirty="0" err="1">
                <a:solidFill>
                  <a:srgbClr val="C00000"/>
                </a:solidFill>
              </a:rPr>
              <a:t>Stauder</a:t>
            </a:r>
            <a:r>
              <a:rPr lang="pl-PL" b="1" dirty="0">
                <a:solidFill>
                  <a:srgbClr val="C00000"/>
                </a:solidFill>
              </a:rPr>
              <a:t> przeciwko Stadt Ulm </a:t>
            </a:r>
            <a:r>
              <a:rPr lang="pl-PL" dirty="0">
                <a:solidFill>
                  <a:schemeClr val="tx1"/>
                </a:solidFill>
              </a:rPr>
              <a:t>– 1969 </a:t>
            </a:r>
          </a:p>
          <a:p>
            <a:pPr marL="342900" indent="-342900">
              <a:buFont typeface="Arial" panose="020B0604020202020204" pitchFamily="34" charset="0"/>
              <a:buChar char="•"/>
            </a:pPr>
            <a:r>
              <a:rPr lang="pl-PL" dirty="0">
                <a:solidFill>
                  <a:schemeClr val="tx1"/>
                </a:solidFill>
              </a:rPr>
              <a:t>Dot. obowiązku podania danych os. przez os. uprawnioną do zakupu masła na preferencyjnych warunkach w ramach pomocy społecznej (regulacja unijna)</a:t>
            </a:r>
          </a:p>
          <a:p>
            <a:pPr marL="342900" indent="-342900">
              <a:buFont typeface="Arial" panose="020B0604020202020204" pitchFamily="34" charset="0"/>
              <a:buChar char="•"/>
            </a:pPr>
            <a:r>
              <a:rPr lang="pl-PL" dirty="0" err="1">
                <a:solidFill>
                  <a:schemeClr val="tx1"/>
                </a:solidFill>
              </a:rPr>
              <a:t>Stauder</a:t>
            </a:r>
            <a:r>
              <a:rPr lang="pl-PL" dirty="0">
                <a:solidFill>
                  <a:schemeClr val="tx1"/>
                </a:solidFill>
              </a:rPr>
              <a:t> wniósł sprawę do sądu niemieckiego, uważając że obowiązek podania danych stanowi naruszenie praw gwarantowanych przez niemiecką konstytucję</a:t>
            </a:r>
          </a:p>
          <a:p>
            <a:pPr marL="342900" indent="-342900">
              <a:buFont typeface="Arial" panose="020B0604020202020204" pitchFamily="34" charset="0"/>
              <a:buChar char="•"/>
            </a:pPr>
            <a:r>
              <a:rPr lang="pl-PL" dirty="0">
                <a:solidFill>
                  <a:schemeClr val="tx1"/>
                </a:solidFill>
              </a:rPr>
              <a:t>TSUE- przepis należy rozumieć jako niewymagający i niezakazujący identyfikacji od. dokonujących zakupu </a:t>
            </a:r>
          </a:p>
          <a:p>
            <a:pPr marL="342900" indent="-342900">
              <a:buFont typeface="Arial" panose="020B0604020202020204" pitchFamily="34" charset="0"/>
              <a:buChar char="•"/>
            </a:pPr>
            <a:r>
              <a:rPr lang="pl-PL" b="1" dirty="0">
                <a:solidFill>
                  <a:schemeClr val="tx1"/>
                </a:solidFill>
              </a:rPr>
              <a:t>TSUE: PP są zawarte w zasadach ogólnych prawa UE i chronione przez TSUE</a:t>
            </a:r>
          </a:p>
          <a:p>
            <a:r>
              <a:rPr lang="pl-PL" b="1" dirty="0">
                <a:solidFill>
                  <a:schemeClr val="tx1"/>
                </a:solidFill>
                <a:sym typeface="Wingdings" pitchFamily="2" charset="2"/>
              </a:rPr>
              <a:t> </a:t>
            </a:r>
            <a:r>
              <a:rPr lang="pl-PL" b="1" dirty="0">
                <a:solidFill>
                  <a:schemeClr val="tx1"/>
                </a:solidFill>
              </a:rPr>
              <a:t>Początek konceptualizacji PP w UE, wyrok utorował drogę do dalszego rozwoju koncepcji</a:t>
            </a:r>
          </a:p>
          <a:p>
            <a:pPr marL="342900" indent="-342900">
              <a:buFont typeface="Arial" panose="020B0604020202020204" pitchFamily="34" charset="0"/>
              <a:buChar char="•"/>
            </a:pPr>
            <a:endParaRPr lang="pl-PL" dirty="0">
              <a:solidFill>
                <a:schemeClr val="tx1"/>
              </a:solidFill>
            </a:endParaRPr>
          </a:p>
          <a:p>
            <a:pPr marL="342900" indent="-342900">
              <a:buFont typeface="Arial" panose="020B0604020202020204" pitchFamily="34" charset="0"/>
              <a:buChar char="•"/>
            </a:pPr>
            <a:endParaRPr lang="pl-PL" dirty="0">
              <a:solidFill>
                <a:srgbClr val="C00000"/>
              </a:solidFill>
            </a:endParaRPr>
          </a:p>
        </p:txBody>
      </p:sp>
      <p:sp>
        <p:nvSpPr>
          <p:cNvPr id="3" name="Tytuł 2">
            <a:extLst>
              <a:ext uri="{FF2B5EF4-FFF2-40B4-BE49-F238E27FC236}">
                <a16:creationId xmlns:a16="http://schemas.microsoft.com/office/drawing/2014/main" id="{2754069A-0B53-7340-861E-B0BAAC5F0AEA}"/>
              </a:ext>
            </a:extLst>
          </p:cNvPr>
          <p:cNvSpPr>
            <a:spLocks noGrp="1"/>
          </p:cNvSpPr>
          <p:nvPr>
            <p:ph type="title"/>
          </p:nvPr>
        </p:nvSpPr>
        <p:spPr/>
        <p:txBody>
          <a:bodyPr/>
          <a:lstStyle/>
          <a:p>
            <a:r>
              <a:rPr lang="pl-PL" dirty="0"/>
              <a:t>Etapy rozwoju PP </a:t>
            </a:r>
          </a:p>
        </p:txBody>
      </p:sp>
    </p:spTree>
    <p:extLst>
      <p:ext uri="{BB962C8B-B14F-4D97-AF65-F5344CB8AC3E}">
        <p14:creationId xmlns:p14="http://schemas.microsoft.com/office/powerpoint/2010/main" val="37524545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561D16B-58E3-2346-808A-FE89DBD149A5}"/>
              </a:ext>
            </a:extLst>
          </p:cNvPr>
          <p:cNvSpPr>
            <a:spLocks noGrp="1"/>
          </p:cNvSpPr>
          <p:nvPr>
            <p:ph type="body" sz="quarter" idx="16"/>
          </p:nvPr>
        </p:nvSpPr>
        <p:spPr>
          <a:xfrm>
            <a:off x="667658" y="1771650"/>
            <a:ext cx="10856685" cy="3926506"/>
          </a:xfrm>
        </p:spPr>
        <p:txBody>
          <a:bodyPr/>
          <a:lstStyle/>
          <a:p>
            <a:r>
              <a:rPr lang="pl-PL" b="1" dirty="0">
                <a:solidFill>
                  <a:srgbClr val="C00000"/>
                </a:solidFill>
              </a:rPr>
              <a:t>Sprawa </a:t>
            </a:r>
            <a:r>
              <a:rPr lang="pl-PL" b="1" dirty="0" err="1">
                <a:solidFill>
                  <a:srgbClr val="C00000"/>
                </a:solidFill>
              </a:rPr>
              <a:t>Internationale</a:t>
            </a:r>
            <a:r>
              <a:rPr lang="pl-PL" b="1" dirty="0">
                <a:solidFill>
                  <a:srgbClr val="C00000"/>
                </a:solidFill>
              </a:rPr>
              <a:t> </a:t>
            </a:r>
            <a:r>
              <a:rPr lang="pl-PL" b="1" dirty="0" err="1">
                <a:solidFill>
                  <a:srgbClr val="C00000"/>
                </a:solidFill>
              </a:rPr>
              <a:t>Handelsgesellschaft</a:t>
            </a:r>
            <a:r>
              <a:rPr lang="pl-PL" b="1" dirty="0">
                <a:solidFill>
                  <a:srgbClr val="C00000"/>
                </a:solidFill>
              </a:rPr>
              <a:t> – 1970</a:t>
            </a:r>
            <a:endParaRPr lang="pl-PL" b="1" dirty="0">
              <a:solidFill>
                <a:schemeClr val="tx1"/>
              </a:solidFill>
            </a:endParaRPr>
          </a:p>
          <a:p>
            <a:pPr marL="342900" indent="-342900">
              <a:buFont typeface="Arial" panose="020B0604020202020204" pitchFamily="34" charset="0"/>
              <a:buChar char="•"/>
            </a:pPr>
            <a:r>
              <a:rPr lang="pl-PL" sz="1800" dirty="0">
                <a:solidFill>
                  <a:schemeClr val="tx1"/>
                </a:solidFill>
              </a:rPr>
              <a:t>Niemiecka spółka dostała licencję na eksport kukurydzy</a:t>
            </a:r>
          </a:p>
          <a:p>
            <a:pPr marL="342900" indent="-342900">
              <a:buFont typeface="Arial" panose="020B0604020202020204" pitchFamily="34" charset="0"/>
              <a:buChar char="•"/>
            </a:pPr>
            <a:r>
              <a:rPr lang="pl-PL" sz="1800" dirty="0">
                <a:solidFill>
                  <a:schemeClr val="tx1"/>
                </a:solidFill>
              </a:rPr>
              <a:t>Zgodnie z rozporządzeniem Rady zobowiązana była do złożenia kaucji pieniężnej</a:t>
            </a:r>
          </a:p>
          <a:p>
            <a:pPr marL="342900" indent="-342900">
              <a:buFont typeface="Arial" panose="020B0604020202020204" pitchFamily="34" charset="0"/>
              <a:buChar char="•"/>
            </a:pPr>
            <a:r>
              <a:rPr lang="pl-PL" sz="1800" dirty="0">
                <a:solidFill>
                  <a:schemeClr val="tx1"/>
                </a:solidFill>
              </a:rPr>
              <a:t>W razie braku dokonania transakcji przez spółkę eksportującą w określonym czasie kaucja przepadła</a:t>
            </a:r>
          </a:p>
          <a:p>
            <a:pPr marL="342900" indent="-342900">
              <a:buFont typeface="Arial" panose="020B0604020202020204" pitchFamily="34" charset="0"/>
              <a:buChar char="•"/>
            </a:pPr>
            <a:r>
              <a:rPr lang="pl-PL" sz="1800" dirty="0">
                <a:solidFill>
                  <a:schemeClr val="tx1"/>
                </a:solidFill>
              </a:rPr>
              <a:t>Spółka: to niezgodne z niemiecką konstytucją (zasada wolności gospodarczej) </a:t>
            </a:r>
          </a:p>
          <a:p>
            <a:pPr marL="342900" indent="-342900">
              <a:buFont typeface="Arial" panose="020B0604020202020204" pitchFamily="34" charset="0"/>
              <a:buChar char="•"/>
            </a:pPr>
            <a:r>
              <a:rPr lang="pl-PL" sz="1800" dirty="0">
                <a:solidFill>
                  <a:schemeClr val="tx1"/>
                </a:solidFill>
              </a:rPr>
              <a:t>TSUE: środku przyjęte przez UE nie podlegają kontroli z punktu widzenia prawa krajowego, lecz jedynie prawa UE</a:t>
            </a:r>
          </a:p>
          <a:p>
            <a:pPr marL="342900" indent="-342900">
              <a:buFont typeface="Arial" panose="020B0604020202020204" pitchFamily="34" charset="0"/>
              <a:buChar char="•"/>
            </a:pPr>
            <a:r>
              <a:rPr lang="pl-PL" sz="1800" dirty="0">
                <a:solidFill>
                  <a:schemeClr val="tx1"/>
                </a:solidFill>
              </a:rPr>
              <a:t>TSUE: trzeba sprawdzić, czy system kaucji nie naruszył ochrony PP w UE (nie) </a:t>
            </a:r>
          </a:p>
          <a:p>
            <a:r>
              <a:rPr lang="pl-PL" sz="1800" dirty="0">
                <a:solidFill>
                  <a:schemeClr val="tx1"/>
                </a:solidFill>
                <a:sym typeface="Wingdings" pitchFamily="2" charset="2"/>
              </a:rPr>
              <a:t> </a:t>
            </a:r>
            <a:r>
              <a:rPr lang="pl-PL" sz="1800" dirty="0">
                <a:solidFill>
                  <a:schemeClr val="tx1"/>
                </a:solidFill>
              </a:rPr>
              <a:t>Ochrona praw podstawowych jest integralną częścią ogólnych zasad prawa wspólnotowego</a:t>
            </a:r>
          </a:p>
          <a:p>
            <a:r>
              <a:rPr lang="pl-PL" sz="1800" dirty="0">
                <a:solidFill>
                  <a:schemeClr val="tx1"/>
                </a:solidFill>
                <a:sym typeface="Wingdings" pitchFamily="2" charset="2"/>
              </a:rPr>
              <a:t> </a:t>
            </a:r>
            <a:r>
              <a:rPr lang="pl-PL" sz="1800" dirty="0">
                <a:solidFill>
                  <a:schemeClr val="tx1"/>
                </a:solidFill>
              </a:rPr>
              <a:t>Źródłem inspiracji- tradycje konstytucyjne </a:t>
            </a:r>
            <a:r>
              <a:rPr lang="pl-PL" sz="1800" dirty="0" err="1">
                <a:solidFill>
                  <a:schemeClr val="tx1"/>
                </a:solidFill>
              </a:rPr>
              <a:t>p.cz</a:t>
            </a:r>
            <a:r>
              <a:rPr lang="pl-PL" sz="1800" dirty="0">
                <a:solidFill>
                  <a:schemeClr val="tx1"/>
                </a:solidFill>
              </a:rPr>
              <a:t>. </a:t>
            </a:r>
          </a:p>
        </p:txBody>
      </p:sp>
      <p:sp>
        <p:nvSpPr>
          <p:cNvPr id="3" name="Tytuł 2">
            <a:extLst>
              <a:ext uri="{FF2B5EF4-FFF2-40B4-BE49-F238E27FC236}">
                <a16:creationId xmlns:a16="http://schemas.microsoft.com/office/drawing/2014/main" id="{DF2DF77E-AFBF-384A-86B0-688B570ABDF7}"/>
              </a:ext>
            </a:extLst>
          </p:cNvPr>
          <p:cNvSpPr>
            <a:spLocks noGrp="1"/>
          </p:cNvSpPr>
          <p:nvPr>
            <p:ph type="title"/>
          </p:nvPr>
        </p:nvSpPr>
        <p:spPr/>
        <p:txBody>
          <a:bodyPr/>
          <a:lstStyle/>
          <a:p>
            <a:r>
              <a:rPr lang="pl-PL" dirty="0"/>
              <a:t>Etapy rozwoju PP </a:t>
            </a:r>
          </a:p>
        </p:txBody>
      </p:sp>
    </p:spTree>
    <p:extLst>
      <p:ext uri="{BB962C8B-B14F-4D97-AF65-F5344CB8AC3E}">
        <p14:creationId xmlns:p14="http://schemas.microsoft.com/office/powerpoint/2010/main" val="12752468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F51DD81-A1D9-9946-804A-A413C2564CEA}"/>
              </a:ext>
            </a:extLst>
          </p:cNvPr>
          <p:cNvSpPr>
            <a:spLocks noGrp="1"/>
          </p:cNvSpPr>
          <p:nvPr>
            <p:ph type="body" sz="quarter" idx="16"/>
          </p:nvPr>
        </p:nvSpPr>
        <p:spPr/>
        <p:txBody>
          <a:bodyPr/>
          <a:lstStyle/>
          <a:p>
            <a:r>
              <a:rPr lang="pl-PL" dirty="0"/>
              <a:t>„Prawa podstawowe, zagwarantowane w europejskiej Konwencji o ochronie praw człowieka i podstawowych wolności oraz wynikające z tradycji konstytucyjnych wspólnych </a:t>
            </a:r>
            <a:r>
              <a:rPr lang="pl-PL" dirty="0" err="1"/>
              <a:t>p.cz</a:t>
            </a:r>
            <a:r>
              <a:rPr lang="pl-PL" dirty="0"/>
              <a:t>., stanowią część prawa UE jako zasady ogólne prawa”</a:t>
            </a:r>
          </a:p>
          <a:p>
            <a:endParaRPr lang="pl-PL" dirty="0"/>
          </a:p>
          <a:p>
            <a:r>
              <a:rPr lang="pl-PL" dirty="0"/>
              <a:t>Źródła PP w UE:</a:t>
            </a:r>
          </a:p>
          <a:p>
            <a:r>
              <a:rPr lang="pl-PL" dirty="0"/>
              <a:t>-&gt; </a:t>
            </a:r>
            <a:r>
              <a:rPr lang="pl-PL" b="1" dirty="0"/>
              <a:t>zasady ogólne </a:t>
            </a:r>
            <a:r>
              <a:rPr lang="pl-PL" dirty="0"/>
              <a:t>wywodzone z tradycji konstytucyjnych </a:t>
            </a:r>
            <a:r>
              <a:rPr lang="pl-PL" dirty="0" err="1"/>
              <a:t>p.cz</a:t>
            </a:r>
            <a:r>
              <a:rPr lang="pl-PL" dirty="0"/>
              <a:t>. i traktatów międzynarodowych przyjętych przez </a:t>
            </a:r>
            <a:r>
              <a:rPr lang="pl-PL" dirty="0" err="1"/>
              <a:t>p.cz</a:t>
            </a:r>
            <a:r>
              <a:rPr lang="pl-PL" dirty="0"/>
              <a:t>. (źródło pośrednie)</a:t>
            </a:r>
          </a:p>
          <a:p>
            <a:pPr marL="342900" indent="-342900">
              <a:buFont typeface="Wingdings" pitchFamily="2" charset="2"/>
              <a:buChar char="à"/>
            </a:pPr>
            <a:r>
              <a:rPr lang="pl-PL" dirty="0" err="1">
                <a:sym typeface="Wingdings" pitchFamily="2" charset="2"/>
              </a:rPr>
              <a:t>EKPCz</a:t>
            </a:r>
            <a:r>
              <a:rPr lang="pl-PL" dirty="0">
                <a:sym typeface="Wingdings" pitchFamily="2" charset="2"/>
              </a:rPr>
              <a:t> (źródło zewnętrzne)</a:t>
            </a:r>
          </a:p>
          <a:p>
            <a:pPr marL="342900" indent="-342900">
              <a:buFont typeface="Wingdings" pitchFamily="2" charset="2"/>
              <a:buChar char="à"/>
            </a:pPr>
            <a:r>
              <a:rPr lang="pl-PL" dirty="0">
                <a:sym typeface="Wingdings" pitchFamily="2" charset="2"/>
              </a:rPr>
              <a:t>KPP (część prawa pierwotnego, źródło bezpośrednie) </a:t>
            </a:r>
            <a:endParaRPr lang="pl-PL" dirty="0"/>
          </a:p>
        </p:txBody>
      </p:sp>
      <p:sp>
        <p:nvSpPr>
          <p:cNvPr id="3" name="Tytuł 2">
            <a:extLst>
              <a:ext uri="{FF2B5EF4-FFF2-40B4-BE49-F238E27FC236}">
                <a16:creationId xmlns:a16="http://schemas.microsoft.com/office/drawing/2014/main" id="{438BA9B8-E080-2840-B196-AB7AAF597A51}"/>
              </a:ext>
            </a:extLst>
          </p:cNvPr>
          <p:cNvSpPr>
            <a:spLocks noGrp="1"/>
          </p:cNvSpPr>
          <p:nvPr>
            <p:ph type="title"/>
          </p:nvPr>
        </p:nvSpPr>
        <p:spPr/>
        <p:txBody>
          <a:bodyPr/>
          <a:lstStyle/>
          <a:p>
            <a:r>
              <a:rPr lang="pl-PL" dirty="0"/>
              <a:t>Art. 6 ust. 3 TUE</a:t>
            </a:r>
          </a:p>
        </p:txBody>
      </p:sp>
    </p:spTree>
    <p:extLst>
      <p:ext uri="{BB962C8B-B14F-4D97-AF65-F5344CB8AC3E}">
        <p14:creationId xmlns:p14="http://schemas.microsoft.com/office/powerpoint/2010/main" val="41721006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4866095-2C27-4A46-9845-4D5D0346DA0C}"/>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Zbiór praw, wolności i zasad przyjęty w 2000 r.</a:t>
            </a:r>
          </a:p>
          <a:p>
            <a:pPr marL="342900" indent="-342900">
              <a:buFont typeface="Arial" panose="020B0604020202020204" pitchFamily="34" charset="0"/>
              <a:buChar char="•"/>
            </a:pPr>
            <a:r>
              <a:rPr lang="pl-PL" dirty="0"/>
              <a:t>Od wejścia w życie TL- moc wiążąca (taka jak traktaty)- art. 6 ust. 1 TUE</a:t>
            </a:r>
          </a:p>
          <a:p>
            <a:pPr marL="342900" indent="-342900">
              <a:buFont typeface="Arial" panose="020B0604020202020204" pitchFamily="34" charset="0"/>
              <a:buChar char="•"/>
            </a:pPr>
            <a:r>
              <a:rPr lang="pl-PL" dirty="0"/>
              <a:t>Stanowi kodyfikację praw człowieka w UE, w tym praw obywatelskich i politycznych oraz niektórych praw gospodarczych, społecznych i kulturalnych</a:t>
            </a:r>
          </a:p>
          <a:p>
            <a:pPr marL="342900" indent="-342900">
              <a:buFont typeface="Arial" panose="020B0604020202020204" pitchFamily="34" charset="0"/>
              <a:buChar char="•"/>
            </a:pPr>
            <a:r>
              <a:rPr lang="pl-PL" dirty="0"/>
              <a:t>Odzwierciedla prawa podstawowe istniejące już wcześniej w UE pod postacią zasad ogólnych, wywodzonych z tradycji </a:t>
            </a:r>
            <a:r>
              <a:rPr lang="pl-PL" dirty="0" err="1"/>
              <a:t>konst</a:t>
            </a:r>
            <a:r>
              <a:rPr lang="pl-PL" dirty="0"/>
              <a:t>. </a:t>
            </a:r>
            <a:r>
              <a:rPr lang="pl-PL" dirty="0" err="1"/>
              <a:t>p.cz</a:t>
            </a:r>
            <a:r>
              <a:rPr lang="pl-PL" dirty="0"/>
              <a:t>. oraz traktatów wiążących te państwa</a:t>
            </a:r>
          </a:p>
          <a:p>
            <a:pPr marL="342900" indent="-342900">
              <a:buFont typeface="Arial" panose="020B0604020202020204" pitchFamily="34" charset="0"/>
              <a:buChar char="•"/>
            </a:pPr>
            <a:r>
              <a:rPr lang="pl-PL" dirty="0"/>
              <a:t>Istotna dla tworzenie i stosowania prawa UE oraz prawa wewnętrznego </a:t>
            </a:r>
            <a:r>
              <a:rPr lang="pl-PL" dirty="0" err="1"/>
              <a:t>p.cz</a:t>
            </a:r>
            <a:r>
              <a:rPr lang="pl-PL" dirty="0"/>
              <a:t>. </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72637443-1AD1-E348-9173-662A4F35C307}"/>
              </a:ext>
            </a:extLst>
          </p:cNvPr>
          <p:cNvSpPr>
            <a:spLocks noGrp="1"/>
          </p:cNvSpPr>
          <p:nvPr>
            <p:ph type="title"/>
          </p:nvPr>
        </p:nvSpPr>
        <p:spPr/>
        <p:txBody>
          <a:bodyPr/>
          <a:lstStyle/>
          <a:p>
            <a:r>
              <a:rPr lang="pl-PL" dirty="0"/>
              <a:t>KPP </a:t>
            </a:r>
          </a:p>
        </p:txBody>
      </p:sp>
    </p:spTree>
    <p:extLst>
      <p:ext uri="{BB962C8B-B14F-4D97-AF65-F5344CB8AC3E}">
        <p14:creationId xmlns:p14="http://schemas.microsoft.com/office/powerpoint/2010/main" val="38602176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EA9BFE2-F66C-3145-841C-8CEDCF064EF2}"/>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Zastrzeżenia co do stosowania KPP- UK i Polska</a:t>
            </a:r>
          </a:p>
          <a:p>
            <a:pPr marL="342900" indent="-342900">
              <a:buFont typeface="Wingdings" pitchFamily="2" charset="2"/>
              <a:buChar char="à"/>
            </a:pPr>
            <a:r>
              <a:rPr lang="pl-PL" dirty="0">
                <a:sym typeface="Wingdings" pitchFamily="2" charset="2"/>
              </a:rPr>
              <a:t>UK: realizacja praw socjalnych i pracowniczych gwarantowanych w KPP</a:t>
            </a:r>
          </a:p>
          <a:p>
            <a:pPr marL="342900" indent="-342900">
              <a:buFont typeface="Wingdings" pitchFamily="2" charset="2"/>
              <a:buChar char="à"/>
            </a:pPr>
            <a:r>
              <a:rPr lang="pl-PL" dirty="0">
                <a:sym typeface="Wingdings" pitchFamily="2" charset="2"/>
              </a:rPr>
              <a:t>PL: obawa co do narzucania Polsce małżeństw osób tej samej płci, prawa eutanazji czy aborcji oraz ew. korzystania z KPP do potwierdzenia niemieckich roszczeń majątkowych </a:t>
            </a:r>
          </a:p>
          <a:p>
            <a:endParaRPr lang="pl-PL" dirty="0">
              <a:sym typeface="Wingdings" pitchFamily="2" charset="2"/>
            </a:endParaRPr>
          </a:p>
          <a:p>
            <a:pPr marL="342900" indent="-342900">
              <a:buFont typeface="Arial" panose="020B0604020202020204" pitchFamily="34" charset="0"/>
              <a:buChar char="•"/>
            </a:pPr>
            <a:r>
              <a:rPr lang="pl-PL" dirty="0">
                <a:sym typeface="Wingdings" pitchFamily="2" charset="2"/>
              </a:rPr>
              <a:t>Protokół nr 30 dot. stosowania KPP w PL i UK:</a:t>
            </a:r>
          </a:p>
          <a:p>
            <a:pPr marL="342900" indent="-342900">
              <a:buFontTx/>
              <a:buChar char="-"/>
            </a:pPr>
            <a:r>
              <a:rPr lang="pl-PL" dirty="0">
                <a:sym typeface="Wingdings" pitchFamily="2" charset="2"/>
              </a:rPr>
              <a:t>KPP nie rozszerza zdolności TSUE lub sądów krajowych do uznania, że przepisy prawne lub działania administracyjne są sprzeczne z jej treścią </a:t>
            </a:r>
          </a:p>
          <a:p>
            <a:pPr marL="342900" indent="-342900">
              <a:buFontTx/>
              <a:buChar char="-"/>
            </a:pPr>
            <a:r>
              <a:rPr lang="pl-PL" dirty="0">
                <a:sym typeface="Wingdings" pitchFamily="2" charset="2"/>
              </a:rPr>
              <a:t>KPP nie tworzy praw, które mogą być dochodzone sądownie w Polsce lub UK, chyba że takie rozwiązanie jest przyjęte w prawie krajowym </a:t>
            </a:r>
            <a:endParaRPr lang="pl-PL" dirty="0"/>
          </a:p>
        </p:txBody>
      </p:sp>
      <p:sp>
        <p:nvSpPr>
          <p:cNvPr id="3" name="Tytuł 2">
            <a:extLst>
              <a:ext uri="{FF2B5EF4-FFF2-40B4-BE49-F238E27FC236}">
                <a16:creationId xmlns:a16="http://schemas.microsoft.com/office/drawing/2014/main" id="{3C20A57B-AC75-AA40-87D3-1E395D9E77FB}"/>
              </a:ext>
            </a:extLst>
          </p:cNvPr>
          <p:cNvSpPr>
            <a:spLocks noGrp="1"/>
          </p:cNvSpPr>
          <p:nvPr>
            <p:ph type="title"/>
          </p:nvPr>
        </p:nvSpPr>
        <p:spPr/>
        <p:txBody>
          <a:bodyPr/>
          <a:lstStyle/>
          <a:p>
            <a:r>
              <a:rPr lang="pl-PL" dirty="0"/>
              <a:t>Status KPP w Polsce</a:t>
            </a:r>
          </a:p>
        </p:txBody>
      </p:sp>
    </p:spTree>
    <p:extLst>
      <p:ext uri="{BB962C8B-B14F-4D97-AF65-F5344CB8AC3E}">
        <p14:creationId xmlns:p14="http://schemas.microsoft.com/office/powerpoint/2010/main" val="12321535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FBFE460-F3E6-E340-89FF-E7184F6A5F33}"/>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Protokół nie wyłącza zastosowania KPP w stosunku do państw- stron</a:t>
            </a:r>
          </a:p>
          <a:p>
            <a:pPr marL="342900" indent="-342900">
              <a:buFont typeface="Arial" panose="020B0604020202020204" pitchFamily="34" charset="0"/>
              <a:buChar char="•"/>
            </a:pPr>
            <a:r>
              <a:rPr lang="pl-PL" dirty="0"/>
              <a:t>Protokół nie podważa kwestii stosowania KPP w PL, a ponadto nie ma na celu zwolnienia RP z obowiązku poszanowania postanowień KPP (TSUE: Komisja przeciwko Polsce) </a:t>
            </a:r>
          </a:p>
          <a:p>
            <a:pPr marL="342900" indent="-342900">
              <a:buFont typeface="Arial" panose="020B0604020202020204" pitchFamily="34" charset="0"/>
              <a:buChar char="•"/>
            </a:pPr>
            <a:r>
              <a:rPr lang="pl-PL" dirty="0"/>
              <a:t>Polska jest związana KPP w świetle art. 9 i 87 ust. 1 Konstytucji, zważywszy że RP ratyfikowała TL, a jego postanowienia dot. mocy prawnej karty są jednoznaczne </a:t>
            </a:r>
          </a:p>
        </p:txBody>
      </p:sp>
      <p:sp>
        <p:nvSpPr>
          <p:cNvPr id="3" name="Tytuł 2">
            <a:extLst>
              <a:ext uri="{FF2B5EF4-FFF2-40B4-BE49-F238E27FC236}">
                <a16:creationId xmlns:a16="http://schemas.microsoft.com/office/drawing/2014/main" id="{A8F9886E-16EA-3740-9AE1-D0BBC1F7777B}"/>
              </a:ext>
            </a:extLst>
          </p:cNvPr>
          <p:cNvSpPr>
            <a:spLocks noGrp="1"/>
          </p:cNvSpPr>
          <p:nvPr>
            <p:ph type="title"/>
          </p:nvPr>
        </p:nvSpPr>
        <p:spPr/>
        <p:txBody>
          <a:bodyPr/>
          <a:lstStyle/>
          <a:p>
            <a:r>
              <a:rPr lang="pl-PL" dirty="0"/>
              <a:t>Status KPP w Polsce</a:t>
            </a:r>
          </a:p>
        </p:txBody>
      </p:sp>
    </p:spTree>
    <p:extLst>
      <p:ext uri="{BB962C8B-B14F-4D97-AF65-F5344CB8AC3E}">
        <p14:creationId xmlns:p14="http://schemas.microsoft.com/office/powerpoint/2010/main" val="28921481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A233862-755D-6F40-8993-2AACA9F30991}"/>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Art.. 51 KPP- „(….) w zakresie </a:t>
            </a:r>
            <a:r>
              <a:rPr lang="pl-PL" u="sng" dirty="0"/>
              <a:t>w jakim stosują prawo </a:t>
            </a:r>
            <a:r>
              <a:rPr lang="pl-PL" dirty="0"/>
              <a:t>UE”; KPP nie rozszerza kompetencji</a:t>
            </a:r>
          </a:p>
          <a:p>
            <a:pPr marL="342900" indent="-342900">
              <a:buFont typeface="Arial" panose="020B0604020202020204" pitchFamily="34" charset="0"/>
              <a:buChar char="•"/>
            </a:pPr>
            <a:r>
              <a:rPr lang="pl-PL" b="1" dirty="0">
                <a:solidFill>
                  <a:srgbClr val="FF0000"/>
                </a:solidFill>
              </a:rPr>
              <a:t>C-617/10, </a:t>
            </a:r>
            <a:r>
              <a:rPr lang="pl-PL" b="1" dirty="0" err="1">
                <a:solidFill>
                  <a:srgbClr val="FF0000"/>
                </a:solidFill>
              </a:rPr>
              <a:t>Akerberg</a:t>
            </a:r>
            <a:r>
              <a:rPr lang="pl-PL" b="1" dirty="0">
                <a:solidFill>
                  <a:srgbClr val="FF0000"/>
                </a:solidFill>
              </a:rPr>
              <a:t> </a:t>
            </a:r>
            <a:r>
              <a:rPr lang="pl-PL" b="1" dirty="0" err="1">
                <a:solidFill>
                  <a:srgbClr val="FF0000"/>
                </a:solidFill>
              </a:rPr>
              <a:t>Fransson</a:t>
            </a:r>
            <a:r>
              <a:rPr lang="pl-PL" b="1" dirty="0">
                <a:solidFill>
                  <a:srgbClr val="FF0000"/>
                </a:solidFill>
              </a:rPr>
              <a:t> </a:t>
            </a:r>
            <a:r>
              <a:rPr lang="pl-PL" dirty="0">
                <a:solidFill>
                  <a:schemeClr val="tx1"/>
                </a:solidFill>
              </a:rPr>
              <a:t>(2013)-</a:t>
            </a:r>
          </a:p>
          <a:p>
            <a:pPr marL="342900" indent="-342900">
              <a:buFontTx/>
              <a:buChar char="-"/>
            </a:pPr>
            <a:r>
              <a:rPr lang="pl-PL" dirty="0">
                <a:solidFill>
                  <a:schemeClr val="tx1"/>
                </a:solidFill>
              </a:rPr>
              <a:t>PP chronione są we wszystkich sytuacjach, które mieszczą się w zastosowaniu prawa UE</a:t>
            </a:r>
          </a:p>
          <a:p>
            <a:pPr marL="342900" indent="-342900">
              <a:buFontTx/>
              <a:buChar char="-"/>
            </a:pPr>
            <a:r>
              <a:rPr lang="pl-PL" dirty="0">
                <a:solidFill>
                  <a:schemeClr val="tx1"/>
                </a:solidFill>
              </a:rPr>
              <a:t>Jeśli kontrolowane przepisy są poza tym zakresem- TSUE nie ma jurysdykcji do ich oceny</a:t>
            </a:r>
          </a:p>
          <a:p>
            <a:pPr marL="342900" indent="-342900">
              <a:buFontTx/>
              <a:buChar char="-"/>
            </a:pPr>
            <a:r>
              <a:rPr lang="pl-PL" u="sng" dirty="0">
                <a:solidFill>
                  <a:schemeClr val="tx1"/>
                </a:solidFill>
              </a:rPr>
              <a:t>Kiedy państwo członkowskie stosuje prawo UE</a:t>
            </a:r>
            <a:r>
              <a:rPr lang="pl-PL" dirty="0">
                <a:solidFill>
                  <a:schemeClr val="tx1"/>
                </a:solidFill>
              </a:rPr>
              <a:t>? --&gt; np. gdy wdraża akt prawa unijnego, ale z zachowaniem określonego marginesu swobody w kształtowaniu standardu ochrony PP  </a:t>
            </a:r>
          </a:p>
          <a:p>
            <a:pPr marL="342900" indent="-342900">
              <a:buFontTx/>
              <a:buChar char="-"/>
            </a:pPr>
            <a:r>
              <a:rPr lang="pl-PL" dirty="0">
                <a:solidFill>
                  <a:schemeClr val="tx1"/>
                </a:solidFill>
              </a:rPr>
              <a:t>Czy materia sprawy zawisłej ma wystarczająco silny łącznik z prawem UE, żeby poddać ją kontroli z perspektywy KPP? Jaki ma cel i charakter ma regulacja krajowa?</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506FF611-EF4A-3B41-8005-A07FCA0C321B}"/>
              </a:ext>
            </a:extLst>
          </p:cNvPr>
          <p:cNvSpPr>
            <a:spLocks noGrp="1"/>
          </p:cNvSpPr>
          <p:nvPr>
            <p:ph type="title"/>
          </p:nvPr>
        </p:nvSpPr>
        <p:spPr/>
        <p:txBody>
          <a:bodyPr/>
          <a:lstStyle/>
          <a:p>
            <a:r>
              <a:rPr lang="pl-PL" dirty="0"/>
              <a:t>Zakres zastosowania KPP </a:t>
            </a:r>
          </a:p>
        </p:txBody>
      </p:sp>
    </p:spTree>
    <p:extLst>
      <p:ext uri="{BB962C8B-B14F-4D97-AF65-F5344CB8AC3E}">
        <p14:creationId xmlns:p14="http://schemas.microsoft.com/office/powerpoint/2010/main" val="23921750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BBCE7A4-A33E-1740-BC34-8364C2C71E74}"/>
              </a:ext>
            </a:extLst>
          </p:cNvPr>
          <p:cNvSpPr>
            <a:spLocks noGrp="1"/>
          </p:cNvSpPr>
          <p:nvPr>
            <p:ph type="body" sz="quarter" idx="17"/>
          </p:nvPr>
        </p:nvSpPr>
        <p:spPr/>
        <p:txBody>
          <a:bodyPr/>
          <a:lstStyle/>
          <a:p>
            <a:r>
              <a:rPr lang="pl-PL" b="1" dirty="0"/>
              <a:t>SPRAWA WEWNĘTRZNA</a:t>
            </a:r>
          </a:p>
          <a:p>
            <a:pPr marL="342900" indent="-342900">
              <a:buFontTx/>
              <a:buChar char="-"/>
            </a:pPr>
            <a:r>
              <a:rPr lang="pl-PL" dirty="0"/>
              <a:t>Przedmiot pozostaje </a:t>
            </a:r>
            <a:r>
              <a:rPr lang="pl-PL" u="sng" dirty="0"/>
              <a:t>bez związku </a:t>
            </a:r>
            <a:r>
              <a:rPr lang="pl-PL" dirty="0"/>
              <a:t>z prawem unijnym</a:t>
            </a:r>
          </a:p>
          <a:p>
            <a:pPr marL="342900" indent="-342900">
              <a:buFontTx/>
              <a:buChar char="-"/>
            </a:pPr>
            <a:r>
              <a:rPr lang="pl-PL" dirty="0"/>
              <a:t>Występują </a:t>
            </a:r>
            <a:r>
              <a:rPr lang="pl-PL" u="sng" dirty="0"/>
              <a:t>tylko pozory </a:t>
            </a:r>
            <a:r>
              <a:rPr lang="pl-PL" dirty="0"/>
              <a:t>łącznika pomiędzy przedmiotem sprawy a prawem UE</a:t>
            </a:r>
          </a:p>
          <a:p>
            <a:pPr marL="342900" indent="-342900">
              <a:buFontTx/>
              <a:buChar char="-"/>
            </a:pPr>
            <a:endParaRPr lang="pl-PL" b="1" dirty="0"/>
          </a:p>
          <a:p>
            <a:pPr marL="342900" indent="-342900">
              <a:buFontTx/>
              <a:buChar char="-"/>
            </a:pPr>
            <a:endParaRPr lang="pl-PL" b="1" dirty="0"/>
          </a:p>
          <a:p>
            <a:pPr marL="342900" indent="-342900">
              <a:buFontTx/>
              <a:buChar char="-"/>
            </a:pPr>
            <a:endParaRPr lang="pl-PL" b="1" dirty="0"/>
          </a:p>
          <a:p>
            <a:pPr marL="342900" indent="-342900">
              <a:buFontTx/>
              <a:buChar char="-"/>
            </a:pPr>
            <a:r>
              <a:rPr lang="pl-PL" b="1" dirty="0"/>
              <a:t>KPP nie ma zastosowania</a:t>
            </a:r>
          </a:p>
        </p:txBody>
      </p:sp>
      <p:sp>
        <p:nvSpPr>
          <p:cNvPr id="3" name="Symbol zastępczy tekstu 2">
            <a:extLst>
              <a:ext uri="{FF2B5EF4-FFF2-40B4-BE49-F238E27FC236}">
                <a16:creationId xmlns:a16="http://schemas.microsoft.com/office/drawing/2014/main" id="{06C8E78C-9A3A-A645-A6A1-DEA8960C7133}"/>
              </a:ext>
            </a:extLst>
          </p:cNvPr>
          <p:cNvSpPr>
            <a:spLocks noGrp="1"/>
          </p:cNvSpPr>
          <p:nvPr>
            <p:ph type="body" sz="quarter" idx="16"/>
          </p:nvPr>
        </p:nvSpPr>
        <p:spPr/>
        <p:txBody>
          <a:bodyPr/>
          <a:lstStyle/>
          <a:p>
            <a:r>
              <a:rPr lang="pl-PL" b="1" dirty="0"/>
              <a:t>SPRAWA UNIJNA</a:t>
            </a:r>
          </a:p>
          <a:p>
            <a:pPr marL="342900" indent="-342900">
              <a:buFontTx/>
              <a:buChar char="-"/>
            </a:pPr>
            <a:r>
              <a:rPr lang="pl-PL" dirty="0"/>
              <a:t>Przedmiot pozostaje </a:t>
            </a:r>
            <a:r>
              <a:rPr lang="pl-PL" u="sng" dirty="0"/>
              <a:t>w związku </a:t>
            </a:r>
            <a:r>
              <a:rPr lang="pl-PL" dirty="0"/>
              <a:t>z prawem unijnym (np. w kontekście swobód rynku wewnętrznego, prawa konkurencji, zastosowania przepisów prawa pierwotnego lub wtórnego, wykładni przepisów prawa wewnętrznego transponującego dyrektywę UE do porządku wewnętrznego) </a:t>
            </a:r>
          </a:p>
          <a:p>
            <a:pPr marL="342900" indent="-342900">
              <a:buFontTx/>
              <a:buChar char="-"/>
            </a:pPr>
            <a:r>
              <a:rPr lang="pl-PL" b="1" dirty="0"/>
              <a:t>KPP ma zastosowanie</a:t>
            </a:r>
          </a:p>
        </p:txBody>
      </p:sp>
      <p:sp>
        <p:nvSpPr>
          <p:cNvPr id="4" name="Tytuł 3">
            <a:extLst>
              <a:ext uri="{FF2B5EF4-FFF2-40B4-BE49-F238E27FC236}">
                <a16:creationId xmlns:a16="http://schemas.microsoft.com/office/drawing/2014/main" id="{8B33F885-6B1B-2141-A584-FA4D32DF68B8}"/>
              </a:ext>
            </a:extLst>
          </p:cNvPr>
          <p:cNvSpPr>
            <a:spLocks noGrp="1"/>
          </p:cNvSpPr>
          <p:nvPr>
            <p:ph type="title"/>
          </p:nvPr>
        </p:nvSpPr>
        <p:spPr/>
        <p:txBody>
          <a:bodyPr/>
          <a:lstStyle/>
          <a:p>
            <a:r>
              <a:rPr lang="pl-PL" dirty="0"/>
              <a:t>Zakres zastosowania prawa </a:t>
            </a:r>
          </a:p>
        </p:txBody>
      </p:sp>
    </p:spTree>
    <p:extLst>
      <p:ext uri="{BB962C8B-B14F-4D97-AF65-F5344CB8AC3E}">
        <p14:creationId xmlns:p14="http://schemas.microsoft.com/office/powerpoint/2010/main" val="28078402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12B4B2E-2788-DD43-8BFC-364DADA6BD5F}"/>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Art.. 51 ust. 2 KPP- KPP nie wprowadza zmian co do treści i charakteru kompetencji UE, a także ich podziału między UE a </a:t>
            </a:r>
            <a:r>
              <a:rPr lang="pl-PL" dirty="0" err="1"/>
              <a:t>p.cz</a:t>
            </a:r>
            <a:r>
              <a:rPr lang="pl-PL" dirty="0"/>
              <a:t>.</a:t>
            </a:r>
          </a:p>
          <a:p>
            <a:pPr marL="342900" indent="-342900">
              <a:buFont typeface="Arial" panose="020B0604020202020204" pitchFamily="34" charset="0"/>
              <a:buChar char="•"/>
            </a:pPr>
            <a:r>
              <a:rPr lang="pl-PL" dirty="0"/>
              <a:t>PP zawarte w KPP są stosowane bezpośrednio, niekiedy nawet horyzontalnie (jednostka- pracodawca prywatny, jednostka- podmiot niepaństwowy) np. </a:t>
            </a:r>
            <a:r>
              <a:rPr lang="pl-PL" dirty="0">
                <a:sym typeface="Wingdings" pitchFamily="2" charset="2"/>
              </a:rPr>
              <a:t>zakaz dyskryminacji ze względu na wiek (</a:t>
            </a:r>
            <a:r>
              <a:rPr lang="pl-PL" dirty="0" err="1">
                <a:sym typeface="Wingdings" pitchFamily="2" charset="2"/>
              </a:rPr>
              <a:t>Mangold</a:t>
            </a:r>
            <a:r>
              <a:rPr lang="pl-PL" dirty="0">
                <a:sym typeface="Wingdings" pitchFamily="2" charset="2"/>
              </a:rPr>
              <a:t>)</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D6528BD1-B43C-A548-B37C-8CE1FD26C4F4}"/>
              </a:ext>
            </a:extLst>
          </p:cNvPr>
          <p:cNvSpPr>
            <a:spLocks noGrp="1"/>
          </p:cNvSpPr>
          <p:nvPr>
            <p:ph type="title"/>
          </p:nvPr>
        </p:nvSpPr>
        <p:spPr/>
        <p:txBody>
          <a:bodyPr/>
          <a:lstStyle/>
          <a:p>
            <a:r>
              <a:rPr lang="pl-PL" dirty="0"/>
              <a:t>Zakres zastosowania KPP </a:t>
            </a:r>
          </a:p>
        </p:txBody>
      </p:sp>
    </p:spTree>
    <p:extLst>
      <p:ext uri="{BB962C8B-B14F-4D97-AF65-F5344CB8AC3E}">
        <p14:creationId xmlns:p14="http://schemas.microsoft.com/office/powerpoint/2010/main" val="8017752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F57CCA2-57DF-534F-BBFB-FC9E13A9C358}"/>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Art.. 52 ust. 1 KPP- kryteria dopuszczalności ograniczeń:</a:t>
            </a:r>
          </a:p>
          <a:p>
            <a:r>
              <a:rPr lang="pl-PL" dirty="0"/>
              <a:t>(rolą sądów krajowych i TSUE jest ocenić, czy ingerencja ograniczająca PP spełnia kryteria):</a:t>
            </a:r>
          </a:p>
          <a:p>
            <a:pPr marL="457200" indent="-457200">
              <a:buAutoNum type="arabicPeriod"/>
            </a:pPr>
            <a:r>
              <a:rPr lang="pl-PL" dirty="0"/>
              <a:t>Test legalności (czy ingerencja jest przewidziana ustawą)</a:t>
            </a:r>
          </a:p>
          <a:p>
            <a:pPr marL="457200" indent="-457200">
              <a:buAutoNum type="arabicPeriod"/>
            </a:pPr>
            <a:r>
              <a:rPr lang="pl-PL" dirty="0"/>
              <a:t>Test konieczności i proporcjonalności (czy ingerencja jest niezbędna i adekwatna w danych okolicznościach i czy nie była zbyt daleko idąca)</a:t>
            </a:r>
          </a:p>
          <a:p>
            <a:pPr marL="457200" indent="-457200">
              <a:buAutoNum type="arabicPeriod"/>
            </a:pPr>
            <a:r>
              <a:rPr lang="pl-PL" dirty="0"/>
              <a:t>Test celowości (czy ingerencja służyła interesowi ogólnemu lub potrzebom ochrony praw i wolności innych osób?)</a:t>
            </a:r>
          </a:p>
          <a:p>
            <a:pPr marL="457200" indent="-457200">
              <a:buAutoNum type="arabicPeriod"/>
            </a:pPr>
            <a:r>
              <a:rPr lang="pl-PL" dirty="0"/>
              <a:t>Test poszanowania istoty praw i wolności z KPP (czy ingerencja nie wypaczyła sedna ochrony danego PP) </a:t>
            </a:r>
          </a:p>
          <a:p>
            <a:pPr marL="342900" indent="-342900">
              <a:buFontTx/>
              <a:buChar char="-"/>
            </a:pPr>
            <a:endParaRPr lang="pl-PL" dirty="0"/>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09B56F6D-887E-9147-9177-6131F14DFEFA}"/>
              </a:ext>
            </a:extLst>
          </p:cNvPr>
          <p:cNvSpPr>
            <a:spLocks noGrp="1"/>
          </p:cNvSpPr>
          <p:nvPr>
            <p:ph type="title"/>
          </p:nvPr>
        </p:nvSpPr>
        <p:spPr/>
        <p:txBody>
          <a:bodyPr/>
          <a:lstStyle/>
          <a:p>
            <a:r>
              <a:rPr lang="pl-PL" dirty="0"/>
              <a:t>Ograniczenia w korzystaniu z PP</a:t>
            </a:r>
          </a:p>
        </p:txBody>
      </p:sp>
    </p:spTree>
    <p:extLst>
      <p:ext uri="{BB962C8B-B14F-4D97-AF65-F5344CB8AC3E}">
        <p14:creationId xmlns:p14="http://schemas.microsoft.com/office/powerpoint/2010/main" val="375973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BC18322-127F-1C45-AD9D-7F9F3CF64CF2}"/>
              </a:ext>
            </a:extLst>
          </p:cNvPr>
          <p:cNvSpPr>
            <a:spLocks noGrp="1"/>
          </p:cNvSpPr>
          <p:nvPr>
            <p:ph type="body" sz="quarter" idx="16"/>
          </p:nvPr>
        </p:nvSpPr>
        <p:spPr/>
        <p:txBody>
          <a:bodyPr/>
          <a:lstStyle/>
          <a:p>
            <a:pPr marL="457200" indent="-457200">
              <a:buAutoNum type="arabicParenR"/>
            </a:pPr>
            <a:r>
              <a:rPr lang="pl-PL" sz="1800" b="1" dirty="0"/>
              <a:t>Zasada demokracji przedstawicielskiej- </a:t>
            </a:r>
            <a:r>
              <a:rPr lang="pl-PL" sz="1800" dirty="0"/>
              <a:t>art. 10 ust. 1i 2 TUE</a:t>
            </a:r>
          </a:p>
          <a:p>
            <a:r>
              <a:rPr lang="pl-PL" sz="1600" dirty="0"/>
              <a:t>„ - Obywatele są bezpośrednio reprezentowani na poziomie UE w PE, </a:t>
            </a:r>
          </a:p>
          <a:p>
            <a:pPr marL="342900" indent="-342900">
              <a:buFontTx/>
              <a:buChar char="-"/>
            </a:pPr>
            <a:r>
              <a:rPr lang="pl-PL" sz="1600" dirty="0" err="1"/>
              <a:t>PCz</a:t>
            </a:r>
            <a:r>
              <a:rPr lang="pl-PL" sz="1600" dirty="0"/>
              <a:t>. są reprezentowane w Radzie Europejskiej przez swoich szefów państw lub rządów,</a:t>
            </a:r>
          </a:p>
          <a:p>
            <a:pPr marL="342900" indent="-342900">
              <a:buFontTx/>
              <a:buChar char="-"/>
            </a:pPr>
            <a:r>
              <a:rPr lang="pl-PL" sz="1600" dirty="0" err="1"/>
              <a:t>PCz</a:t>
            </a:r>
            <a:r>
              <a:rPr lang="pl-PL" sz="1600" dirty="0"/>
              <a:t>. są reprezentowane w Radzie przez swoje rządy</a:t>
            </a:r>
          </a:p>
          <a:p>
            <a:pPr marL="342900" indent="-342900">
              <a:buFontTx/>
              <a:buChar char="-"/>
            </a:pPr>
            <a:r>
              <a:rPr lang="pl-PL" sz="1600" dirty="0"/>
              <a:t>Szefowie państw lub rządów i rządu odpowiadają demokratycznie przed parlamentami narodowymi albo przed swoimi obywatelami”.</a:t>
            </a:r>
          </a:p>
          <a:p>
            <a:r>
              <a:rPr lang="pl-PL" sz="1800" b="1" dirty="0"/>
              <a:t>2) Zasada demokracji uczestniczącej- </a:t>
            </a:r>
          </a:p>
          <a:p>
            <a:pPr marL="342900" indent="-342900">
              <a:buFontTx/>
              <a:buChar char="-"/>
            </a:pPr>
            <a:r>
              <a:rPr lang="pl-PL" sz="1600" dirty="0"/>
              <a:t>art. 10 ust. 3 TUE – każdy obywatel ma prawo uczestniczyć w życiu demokratycznym Unii</a:t>
            </a:r>
          </a:p>
          <a:p>
            <a:pPr marL="342900" indent="-342900">
              <a:buFontTx/>
              <a:buChar char="-"/>
            </a:pPr>
            <a:r>
              <a:rPr lang="pl-PL" sz="1600" dirty="0"/>
              <a:t>art. 10 ust. 4 TUE- partie polityczne przyczyniają sią do (…) wyrażenia woli obywateli</a:t>
            </a:r>
          </a:p>
          <a:p>
            <a:r>
              <a:rPr lang="pl-PL" sz="1800" b="1" dirty="0"/>
              <a:t>3) Zasada demokratycznej równości obywateli UE </a:t>
            </a:r>
            <a:r>
              <a:rPr lang="pl-PL" dirty="0"/>
              <a:t>– </a:t>
            </a:r>
            <a:r>
              <a:rPr lang="pl-PL" sz="1600" dirty="0"/>
              <a:t>art. 9 TUE „we wszystkich swoich działaniach Unia przestrzega zasady równości swoich obywateli, którzy są traktowani z jednakową uwagą przez jej instytucje, organy i jednostki organizacyjne”</a:t>
            </a:r>
          </a:p>
        </p:txBody>
      </p:sp>
      <p:sp>
        <p:nvSpPr>
          <p:cNvPr id="3" name="Tytuł 2">
            <a:extLst>
              <a:ext uri="{FF2B5EF4-FFF2-40B4-BE49-F238E27FC236}">
                <a16:creationId xmlns:a16="http://schemas.microsoft.com/office/drawing/2014/main" id="{45BCA643-5B91-D94B-9B00-C12B7D6F1711}"/>
              </a:ext>
            </a:extLst>
          </p:cNvPr>
          <p:cNvSpPr>
            <a:spLocks noGrp="1"/>
          </p:cNvSpPr>
          <p:nvPr>
            <p:ph type="title"/>
          </p:nvPr>
        </p:nvSpPr>
        <p:spPr/>
        <p:txBody>
          <a:bodyPr/>
          <a:lstStyle/>
          <a:p>
            <a:r>
              <a:rPr lang="pl-PL" dirty="0"/>
              <a:t>Demokracja</a:t>
            </a:r>
          </a:p>
        </p:txBody>
      </p:sp>
    </p:spTree>
    <p:extLst>
      <p:ext uri="{BB962C8B-B14F-4D97-AF65-F5344CB8AC3E}">
        <p14:creationId xmlns:p14="http://schemas.microsoft.com/office/powerpoint/2010/main" val="2185349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FA57CD6-4EE4-5D4A-9AD9-B34B3EBBF93B}"/>
              </a:ext>
            </a:extLst>
          </p:cNvPr>
          <p:cNvSpPr>
            <a:spLocks noGrp="1"/>
          </p:cNvSpPr>
          <p:nvPr>
            <p:ph type="body" sz="quarter" idx="16"/>
          </p:nvPr>
        </p:nvSpPr>
        <p:spPr/>
        <p:txBody>
          <a:bodyPr/>
          <a:lstStyle/>
          <a:p>
            <a:pPr marL="342900" indent="-342900">
              <a:buFont typeface="Arial" panose="020B0604020202020204" pitchFamily="34" charset="0"/>
              <a:buChar char="•"/>
            </a:pPr>
            <a:r>
              <a:rPr lang="pl-PL" b="1" dirty="0"/>
              <a:t>Opinia TSUE 2/94 </a:t>
            </a:r>
            <a:r>
              <a:rPr lang="pl-PL" dirty="0"/>
              <a:t>z 1996 r.- TFUE zakwestionował możliwość przystąpienia, wątpliwości miała także Rada Europy </a:t>
            </a:r>
            <a:r>
              <a:rPr lang="pl-PL" dirty="0">
                <a:sym typeface="Wingdings" pitchFamily="2" charset="2"/>
              </a:rPr>
              <a:t> UE nie jest państwem </a:t>
            </a:r>
            <a:endParaRPr lang="pl-PL" dirty="0"/>
          </a:p>
          <a:p>
            <a:pPr marL="342900" indent="-342900">
              <a:buFont typeface="Arial" panose="020B0604020202020204" pitchFamily="34" charset="0"/>
              <a:buChar char="•"/>
            </a:pPr>
            <a:r>
              <a:rPr lang="pl-PL" dirty="0"/>
              <a:t>Art. 6 ust. 2 TUE </a:t>
            </a:r>
          </a:p>
          <a:p>
            <a:pPr marL="342900" indent="-342900">
              <a:buFont typeface="Arial" panose="020B0604020202020204" pitchFamily="34" charset="0"/>
              <a:buChar char="•"/>
            </a:pPr>
            <a:r>
              <a:rPr lang="pl-PL" dirty="0"/>
              <a:t>Jaka jest celowość przystąpienia, jeśli PP skodyfikowane w KPP i mają status zasad ogólnych, zagwarantowane w EKPCZ??</a:t>
            </a:r>
          </a:p>
          <a:p>
            <a:pPr marL="342900" indent="-342900">
              <a:buFont typeface="Wingdings" pitchFamily="2" charset="2"/>
              <a:buChar char="à"/>
            </a:pPr>
            <a:r>
              <a:rPr lang="pl-PL" dirty="0">
                <a:sym typeface="Wingdings" pitchFamily="2" charset="2"/>
              </a:rPr>
              <a:t>Cele symboliczne- znaczenie PP w UE</a:t>
            </a:r>
          </a:p>
          <a:p>
            <a:pPr marL="342900" indent="-342900">
              <a:buFont typeface="Wingdings" pitchFamily="2" charset="2"/>
              <a:buChar char="à"/>
            </a:pPr>
            <a:r>
              <a:rPr lang="pl-PL" dirty="0">
                <a:sym typeface="Wingdings" pitchFamily="2" charset="2"/>
              </a:rPr>
              <a:t>Cele polityczne- dążenie do spójności systemu i zwiększenia wiarygodności UE na arenie międzynarodowej, poddanie jej działań zewnętrznej kontroli </a:t>
            </a:r>
          </a:p>
          <a:p>
            <a:pPr marL="342900" indent="-342900">
              <a:buFont typeface="Wingdings" pitchFamily="2" charset="2"/>
              <a:buChar char="à"/>
            </a:pPr>
            <a:r>
              <a:rPr lang="pl-PL" dirty="0">
                <a:sym typeface="Wingdings" pitchFamily="2" charset="2"/>
              </a:rPr>
              <a:t>Cele prawne- zredukowanie ew. konfliktów między orzeczeniami TSUE a </a:t>
            </a:r>
            <a:r>
              <a:rPr lang="pl-PL" dirty="0" err="1">
                <a:sym typeface="Wingdings" pitchFamily="2" charset="2"/>
              </a:rPr>
              <a:t>ETPCz</a:t>
            </a:r>
            <a:r>
              <a:rPr lang="pl-PL" dirty="0">
                <a:sym typeface="Wingdings" pitchFamily="2" charset="2"/>
              </a:rPr>
              <a:t> (możliwość bezpośredniego zaskarżania aktów UE naruszających </a:t>
            </a:r>
            <a:r>
              <a:rPr lang="pl-PL" dirty="0" err="1">
                <a:sym typeface="Wingdings" pitchFamily="2" charset="2"/>
              </a:rPr>
              <a:t>EKPCz</a:t>
            </a:r>
            <a:r>
              <a:rPr lang="pl-PL" dirty="0">
                <a:sym typeface="Wingdings" pitchFamily="2" charset="2"/>
              </a:rPr>
              <a:t>)</a:t>
            </a:r>
            <a:endParaRPr lang="pl-PL" dirty="0"/>
          </a:p>
        </p:txBody>
      </p:sp>
      <p:sp>
        <p:nvSpPr>
          <p:cNvPr id="3" name="Tytuł 2">
            <a:extLst>
              <a:ext uri="{FF2B5EF4-FFF2-40B4-BE49-F238E27FC236}">
                <a16:creationId xmlns:a16="http://schemas.microsoft.com/office/drawing/2014/main" id="{089129B7-574C-9245-8F5C-B7FEDFEFAF44}"/>
              </a:ext>
            </a:extLst>
          </p:cNvPr>
          <p:cNvSpPr>
            <a:spLocks noGrp="1"/>
          </p:cNvSpPr>
          <p:nvPr>
            <p:ph type="title"/>
          </p:nvPr>
        </p:nvSpPr>
        <p:spPr/>
        <p:txBody>
          <a:bodyPr/>
          <a:lstStyle/>
          <a:p>
            <a:r>
              <a:rPr lang="pl-PL" dirty="0"/>
              <a:t>Przystąpienie UE do </a:t>
            </a:r>
            <a:r>
              <a:rPr lang="pl-PL" dirty="0" err="1"/>
              <a:t>EKPCz</a:t>
            </a:r>
            <a:endParaRPr lang="pl-PL" dirty="0"/>
          </a:p>
        </p:txBody>
      </p:sp>
    </p:spTree>
    <p:extLst>
      <p:ext uri="{BB962C8B-B14F-4D97-AF65-F5344CB8AC3E}">
        <p14:creationId xmlns:p14="http://schemas.microsoft.com/office/powerpoint/2010/main" val="37570781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E8BA3B9-180E-714E-9FD1-4554EC45D512}"/>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b="1" dirty="0"/>
              <a:t>Opinia TSUE 2/13 </a:t>
            </a:r>
            <a:r>
              <a:rPr lang="pl-PL" sz="1800" dirty="0"/>
              <a:t>w sprawie projektu umowy o akcesji UE – niezgodność projektu umowy z prawem UE. Wątpliwości TSUE:</a:t>
            </a:r>
          </a:p>
          <a:p>
            <a:r>
              <a:rPr lang="pl-PL" sz="1800" dirty="0">
                <a:sym typeface="Wingdings" pitchFamily="2" charset="2"/>
              </a:rPr>
              <a:t> Utożsamianie UE z państwem i przypisanie UE roli identycznej jak każdego państwa</a:t>
            </a:r>
          </a:p>
          <a:p>
            <a:pPr marL="342900" indent="-342900">
              <a:buFont typeface="Wingdings" pitchFamily="2" charset="2"/>
              <a:buChar char="à"/>
            </a:pPr>
            <a:r>
              <a:rPr lang="pl-PL" sz="1800" dirty="0">
                <a:sym typeface="Wingdings" pitchFamily="2" charset="2"/>
              </a:rPr>
              <a:t>Możliwość zwracania się przez sądy najwyższe </a:t>
            </a:r>
            <a:r>
              <a:rPr lang="pl-PL" sz="1800" dirty="0" err="1">
                <a:sym typeface="Wingdings" pitchFamily="2" charset="2"/>
              </a:rPr>
              <a:t>p.cz</a:t>
            </a:r>
            <a:r>
              <a:rPr lang="pl-PL" sz="1800" dirty="0">
                <a:sym typeface="Wingdings" pitchFamily="2" charset="2"/>
              </a:rPr>
              <a:t>. o wydanie opinii doradczej w kwestii wykładni i stosowania praw zawartych w </a:t>
            </a:r>
            <a:r>
              <a:rPr lang="pl-PL" sz="1800" dirty="0" err="1">
                <a:sym typeface="Wingdings" pitchFamily="2" charset="2"/>
              </a:rPr>
              <a:t>EKpCz</a:t>
            </a:r>
            <a:r>
              <a:rPr lang="pl-PL" sz="1800" dirty="0">
                <a:sym typeface="Wingdings" pitchFamily="2" charset="2"/>
              </a:rPr>
              <a:t> (ryzyko obchodzenia procedury pytania prejudycjalnego)</a:t>
            </a:r>
          </a:p>
          <a:p>
            <a:pPr marL="342900" indent="-342900">
              <a:buFont typeface="Wingdings" pitchFamily="2" charset="2"/>
              <a:buChar char="à"/>
            </a:pPr>
            <a:r>
              <a:rPr lang="pl-PL" sz="1800" dirty="0">
                <a:sym typeface="Wingdings" pitchFamily="2" charset="2"/>
              </a:rPr>
              <a:t>Dopuszczalność zwracania się przez UE lub </a:t>
            </a:r>
            <a:r>
              <a:rPr lang="pl-PL" sz="1800" dirty="0" err="1">
                <a:sym typeface="Wingdings" pitchFamily="2" charset="2"/>
              </a:rPr>
              <a:t>p.cz</a:t>
            </a:r>
            <a:r>
              <a:rPr lang="pl-PL" sz="1800" dirty="0">
                <a:sym typeface="Wingdings" pitchFamily="2" charset="2"/>
              </a:rPr>
              <a:t>. z tzw. skargą międzypaństwową i podnoszenie zarzutu naruszenia </a:t>
            </a:r>
            <a:r>
              <a:rPr lang="pl-PL" sz="1800" dirty="0" err="1">
                <a:sym typeface="Wingdings" pitchFamily="2" charset="2"/>
              </a:rPr>
              <a:t>EKPCz</a:t>
            </a:r>
            <a:r>
              <a:rPr lang="pl-PL" sz="1800" dirty="0">
                <a:sym typeface="Wingdings" pitchFamily="2" charset="2"/>
              </a:rPr>
              <a:t> przez inne </a:t>
            </a:r>
            <a:r>
              <a:rPr lang="pl-PL" sz="1800" dirty="0" err="1">
                <a:sym typeface="Wingdings" pitchFamily="2" charset="2"/>
              </a:rPr>
              <a:t>p.cz</a:t>
            </a:r>
            <a:r>
              <a:rPr lang="pl-PL" sz="1800" dirty="0">
                <a:sym typeface="Wingdings" pitchFamily="2" charset="2"/>
              </a:rPr>
              <a:t>. lub UE w związku z prawem UE</a:t>
            </a:r>
            <a:r>
              <a:rPr lang="pl-PL" sz="1800" dirty="0"/>
              <a:t> </a:t>
            </a:r>
          </a:p>
          <a:p>
            <a:pPr marL="342900" indent="-342900">
              <a:buFont typeface="Wingdings" pitchFamily="2" charset="2"/>
              <a:buChar char="à"/>
            </a:pPr>
            <a:r>
              <a:rPr lang="pl-PL" sz="1800" dirty="0"/>
              <a:t>Mechanizm </a:t>
            </a:r>
            <a:r>
              <a:rPr lang="pl-PL" sz="1800" dirty="0" err="1"/>
              <a:t>współpozwania</a:t>
            </a:r>
            <a:r>
              <a:rPr lang="pl-PL" sz="1800" dirty="0"/>
              <a:t> (</a:t>
            </a:r>
            <a:r>
              <a:rPr lang="pl-PL" sz="1800" dirty="0" err="1"/>
              <a:t>dopozwania</a:t>
            </a:r>
            <a:r>
              <a:rPr lang="pl-PL" sz="1800" dirty="0"/>
              <a:t> UE) lub </a:t>
            </a:r>
            <a:r>
              <a:rPr lang="pl-PL" sz="1800" dirty="0" err="1"/>
              <a:t>p.cz</a:t>
            </a:r>
            <a:r>
              <a:rPr lang="pl-PL" sz="1800" dirty="0"/>
              <a:t>. przed </a:t>
            </a:r>
            <a:r>
              <a:rPr lang="pl-PL" sz="1800" dirty="0" err="1"/>
              <a:t>ETPCz</a:t>
            </a:r>
            <a:r>
              <a:rPr lang="pl-PL" sz="1800" dirty="0"/>
              <a:t> </a:t>
            </a:r>
            <a:r>
              <a:rPr lang="pl-PL" sz="1800" dirty="0">
                <a:sym typeface="Wingdings" pitchFamily="2" charset="2"/>
              </a:rPr>
              <a:t> uzyskanie statusu strony pozwanej przez </a:t>
            </a:r>
            <a:r>
              <a:rPr lang="pl-PL" sz="1800" dirty="0" err="1">
                <a:sym typeface="Wingdings" pitchFamily="2" charset="2"/>
              </a:rPr>
              <a:t>p.cz</a:t>
            </a:r>
            <a:r>
              <a:rPr lang="pl-PL" sz="1800" dirty="0">
                <a:sym typeface="Wingdings" pitchFamily="2" charset="2"/>
              </a:rPr>
              <a:t>. lub UE gdy skarżący wskazał tylko jeden z tych podmiotów, a specyfika sprawy nakazałaby przypisanie </a:t>
            </a:r>
            <a:r>
              <a:rPr lang="pl-PL" sz="1800" dirty="0" err="1">
                <a:sym typeface="Wingdings" pitchFamily="2" charset="2"/>
              </a:rPr>
              <a:t>zaskrażonego</a:t>
            </a:r>
            <a:r>
              <a:rPr lang="pl-PL" sz="1800" dirty="0">
                <a:sym typeface="Wingdings" pitchFamily="2" charset="2"/>
              </a:rPr>
              <a:t> aktu zarówno </a:t>
            </a:r>
            <a:r>
              <a:rPr lang="pl-PL" sz="1800" dirty="0" err="1">
                <a:sym typeface="Wingdings" pitchFamily="2" charset="2"/>
              </a:rPr>
              <a:t>p.cz</a:t>
            </a:r>
            <a:r>
              <a:rPr lang="pl-PL" sz="1800" dirty="0">
                <a:sym typeface="Wingdings" pitchFamily="2" charset="2"/>
              </a:rPr>
              <a:t>. i UE </a:t>
            </a:r>
          </a:p>
          <a:p>
            <a:pPr marL="285750" indent="-285750">
              <a:buFont typeface="Arial" panose="020B0604020202020204" pitchFamily="34" charset="0"/>
              <a:buChar char="•"/>
            </a:pPr>
            <a:r>
              <a:rPr lang="pl-PL" sz="1800" dirty="0">
                <a:sym typeface="Wingdings" pitchFamily="2" charset="2"/>
              </a:rPr>
              <a:t>Opinia zastopowała proces akcesji, negocjacje trwają, nowy projekt ponownie poddany procedurze </a:t>
            </a:r>
            <a:r>
              <a:rPr lang="pl-PL" sz="1800" dirty="0" err="1">
                <a:sym typeface="Wingdings" pitchFamily="2" charset="2"/>
              </a:rPr>
              <a:t>opniodawnczej</a:t>
            </a:r>
            <a:r>
              <a:rPr lang="pl-PL" sz="1800" dirty="0">
                <a:sym typeface="Wingdings" pitchFamily="2" charset="2"/>
              </a:rPr>
              <a:t> TSUE </a:t>
            </a:r>
            <a:endParaRPr lang="pl-PL" sz="1800" dirty="0"/>
          </a:p>
        </p:txBody>
      </p:sp>
      <p:sp>
        <p:nvSpPr>
          <p:cNvPr id="3" name="Tytuł 2">
            <a:extLst>
              <a:ext uri="{FF2B5EF4-FFF2-40B4-BE49-F238E27FC236}">
                <a16:creationId xmlns:a16="http://schemas.microsoft.com/office/drawing/2014/main" id="{EFB6D283-47B0-B54B-9EF7-E21EB75BD1CF}"/>
              </a:ext>
            </a:extLst>
          </p:cNvPr>
          <p:cNvSpPr>
            <a:spLocks noGrp="1"/>
          </p:cNvSpPr>
          <p:nvPr>
            <p:ph type="title"/>
          </p:nvPr>
        </p:nvSpPr>
        <p:spPr/>
        <p:txBody>
          <a:bodyPr/>
          <a:lstStyle/>
          <a:p>
            <a:r>
              <a:rPr lang="pl-PL" dirty="0"/>
              <a:t>Przystąpienie UE do </a:t>
            </a:r>
            <a:r>
              <a:rPr lang="pl-PL" dirty="0" err="1"/>
              <a:t>EKPCz</a:t>
            </a:r>
            <a:endParaRPr lang="pl-PL" dirty="0"/>
          </a:p>
        </p:txBody>
      </p:sp>
    </p:spTree>
    <p:extLst>
      <p:ext uri="{BB962C8B-B14F-4D97-AF65-F5344CB8AC3E}">
        <p14:creationId xmlns:p14="http://schemas.microsoft.com/office/powerpoint/2010/main" val="68582194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358E897-BB88-D948-B23D-E0B9ACB8EA52}"/>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W 1996 r. sąd hiszpański orzekł o dopuszczalności ekstradycji S. </a:t>
            </a:r>
            <a:r>
              <a:rPr lang="pl-PL" dirty="0" err="1"/>
              <a:t>Melloniego</a:t>
            </a:r>
            <a:r>
              <a:rPr lang="pl-PL" dirty="0"/>
              <a:t> do Włoch, gdzie miał on być sądzony za popełnienie kilku czynów zabronionych. Ostatecznie oskarżony nie został wydany organom włoskim, gdyż zbiegł po uchyleniu stosowania wobec niego aresztu ekstradycyjnego za poręczeniem majątkowym. </a:t>
            </a:r>
          </a:p>
          <a:p>
            <a:pPr marL="342900" indent="-342900" algn="just">
              <a:buFont typeface="Arial" panose="020B0604020202020204" pitchFamily="34" charset="0"/>
              <a:buChar char="•"/>
            </a:pPr>
            <a:r>
              <a:rPr lang="pl-PL" dirty="0"/>
              <a:t>W latach 1997 – 2004 toczyło się we Włoszech postępowanie karne wobec S. </a:t>
            </a:r>
            <a:r>
              <a:rPr lang="pl-PL" dirty="0" err="1"/>
              <a:t>Melloniego</a:t>
            </a:r>
            <a:r>
              <a:rPr lang="pl-PL" dirty="0"/>
              <a:t>. Został on ostatecznie </a:t>
            </a:r>
            <a:r>
              <a:rPr lang="pl-PL" b="1" dirty="0"/>
              <a:t>skazany in </a:t>
            </a:r>
            <a:r>
              <a:rPr lang="pl-PL" b="1" dirty="0" err="1"/>
              <a:t>absentia</a:t>
            </a:r>
            <a:r>
              <a:rPr lang="pl-PL" b="1" dirty="0"/>
              <a:t> </a:t>
            </a:r>
            <a:r>
              <a:rPr lang="pl-PL" dirty="0"/>
              <a:t>na karę 10 lat pozbawienia wolności za przestępstwo gospodarcze. Po stwierdzeniu ukrywania się oskarżonego, </a:t>
            </a:r>
            <a:r>
              <a:rPr lang="pl-PL" b="1" dirty="0"/>
              <a:t>sądy włoskie doręczały wezwania i zawiadomienia dla oskarżonego wyłącznie jego adwokatom</a:t>
            </a:r>
            <a:r>
              <a:rPr lang="pl-PL" dirty="0"/>
              <a:t>. W 2008 r. sąd włoski wydał ENA w celu pozyskania skazanego </a:t>
            </a:r>
            <a:r>
              <a:rPr lang="pl-PL" dirty="0" err="1"/>
              <a:t>Melloniego</a:t>
            </a:r>
            <a:r>
              <a:rPr lang="pl-PL" dirty="0"/>
              <a:t> do wykonania kary pozbawienia wolności. </a:t>
            </a:r>
          </a:p>
          <a:p>
            <a:pPr marL="342900" indent="-342900" algn="just">
              <a:buFont typeface="Arial" panose="020B0604020202020204" pitchFamily="34" charset="0"/>
              <a:buChar char="•"/>
            </a:pPr>
            <a:r>
              <a:rPr lang="pl-PL" dirty="0"/>
              <a:t>Skazany został zatrzymany w Hiszpanii. </a:t>
            </a:r>
          </a:p>
        </p:txBody>
      </p:sp>
      <p:sp>
        <p:nvSpPr>
          <p:cNvPr id="3" name="Tytuł 2">
            <a:extLst>
              <a:ext uri="{FF2B5EF4-FFF2-40B4-BE49-F238E27FC236}">
                <a16:creationId xmlns:a16="http://schemas.microsoft.com/office/drawing/2014/main" id="{71F07EF7-2AF6-484F-9C5B-C62B563D33A8}"/>
              </a:ext>
            </a:extLst>
          </p:cNvPr>
          <p:cNvSpPr>
            <a:spLocks noGrp="1"/>
          </p:cNvSpPr>
          <p:nvPr>
            <p:ph type="title"/>
          </p:nvPr>
        </p:nvSpPr>
        <p:spPr/>
        <p:txBody>
          <a:bodyPr/>
          <a:lstStyle/>
          <a:p>
            <a:r>
              <a:rPr lang="pl-PL" b="1" dirty="0">
                <a:solidFill>
                  <a:srgbClr val="C00000"/>
                </a:solidFill>
              </a:rPr>
              <a:t>C-399/11 </a:t>
            </a:r>
            <a:r>
              <a:rPr lang="pl-PL" b="1" dirty="0" err="1">
                <a:solidFill>
                  <a:srgbClr val="C00000"/>
                </a:solidFill>
              </a:rPr>
              <a:t>Melloni</a:t>
            </a:r>
            <a:r>
              <a:rPr lang="pl-PL" b="1" dirty="0">
                <a:solidFill>
                  <a:srgbClr val="C00000"/>
                </a:solidFill>
              </a:rPr>
              <a:t> </a:t>
            </a:r>
          </a:p>
        </p:txBody>
      </p:sp>
    </p:spTree>
    <p:extLst>
      <p:ext uri="{BB962C8B-B14F-4D97-AF65-F5344CB8AC3E}">
        <p14:creationId xmlns:p14="http://schemas.microsoft.com/office/powerpoint/2010/main" val="131199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08C4EB4-70F5-2E4C-873E-3E2EA829F0C6}"/>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W toku procedury wykonania ENA oponował wobec przekazania go do Włoch. Alternatywnie domagał się uzależnienia przekazania go od zapewnienia gwarancji ponownego przeprowadzenia postępowania karnego we Włoszech po jego przekazaniu.</a:t>
            </a:r>
          </a:p>
          <a:p>
            <a:pPr marL="342900" indent="-342900">
              <a:buFont typeface="Arial" panose="020B0604020202020204" pitchFamily="34" charset="0"/>
              <a:buChar char="•"/>
            </a:pPr>
            <a:r>
              <a:rPr lang="pl-PL" sz="1800" dirty="0"/>
              <a:t>Skarżący twierdził, że w t</a:t>
            </a:r>
            <a:r>
              <a:rPr lang="pl-PL" sz="1800" u="sng" dirty="0"/>
              <a:t>oku postępowania odwoławczego ustanowił swoim obrońcą innego adwokata po uprzednim odwołaniu pełnomocnictwa dwu reprezentującym go poprzednio adwokatom</a:t>
            </a:r>
            <a:r>
              <a:rPr lang="pl-PL" sz="1800" dirty="0"/>
              <a:t>. Pomimo tego sądy nadal doręczały zawiadomienia tym adwokatom. Twierdził też, że prawo włoskie nie przewiduje możliwości odwołania się od prawomocnego wyroku wydanego in </a:t>
            </a:r>
            <a:r>
              <a:rPr lang="pl-PL" sz="1800" dirty="0" err="1"/>
              <a:t>absentia</a:t>
            </a:r>
            <a:r>
              <a:rPr lang="pl-PL" sz="1800" dirty="0"/>
              <a:t>. </a:t>
            </a:r>
          </a:p>
          <a:p>
            <a:pPr marL="342900" indent="-342900">
              <a:buFont typeface="Arial" panose="020B0604020202020204" pitchFamily="34" charset="0"/>
              <a:buChar char="•"/>
            </a:pPr>
            <a:r>
              <a:rPr lang="pl-PL" sz="1800" dirty="0"/>
              <a:t>Dnia 12 września 2008 r. sąd hiszpański </a:t>
            </a:r>
            <a:r>
              <a:rPr lang="pl-PL" sz="1800" u="sng" dirty="0"/>
              <a:t>wydał jednak decyzję o przekazaniu </a:t>
            </a:r>
            <a:r>
              <a:rPr lang="pl-PL" sz="1800" dirty="0"/>
              <a:t>skazanego włoskim organom sądowym. Sąd twierdził, że skarżący wiedział o toczącym się wobec niego postępowaniu a do obrony swych interesów wyznaczył dwóch obrońców. Nie ma też dowodów, że przestali go oni reprezentować w 2001 r. </a:t>
            </a:r>
          </a:p>
          <a:p>
            <a:pPr marL="342900" indent="-342900">
              <a:buFont typeface="Arial" panose="020B0604020202020204" pitchFamily="34" charset="0"/>
              <a:buChar char="•"/>
            </a:pPr>
            <a:r>
              <a:rPr lang="pl-PL" sz="1800" dirty="0"/>
              <a:t>S. </a:t>
            </a:r>
            <a:r>
              <a:rPr lang="pl-PL" sz="1800" dirty="0" err="1"/>
              <a:t>Melloni</a:t>
            </a:r>
            <a:r>
              <a:rPr lang="pl-PL" sz="1800" dirty="0"/>
              <a:t> wniósł </a:t>
            </a:r>
            <a:r>
              <a:rPr lang="pl-PL" sz="1800" u="sng" dirty="0"/>
              <a:t>skargę konstytucyjną </a:t>
            </a:r>
            <a:r>
              <a:rPr lang="pl-PL" sz="1800" dirty="0"/>
              <a:t>od tego orzeczenia argumentując, że przekazanie go w trybie ENA naruszałoby </a:t>
            </a:r>
            <a:r>
              <a:rPr lang="pl-PL" sz="1800" u="sng" dirty="0"/>
              <a:t>prawo do rzetelnego procesu zagwarantowane w art. 24 ust. 2 Konstytucji.</a:t>
            </a:r>
          </a:p>
        </p:txBody>
      </p:sp>
      <p:sp>
        <p:nvSpPr>
          <p:cNvPr id="3" name="Tytuł 2">
            <a:extLst>
              <a:ext uri="{FF2B5EF4-FFF2-40B4-BE49-F238E27FC236}">
                <a16:creationId xmlns:a16="http://schemas.microsoft.com/office/drawing/2014/main" id="{B3CDC19A-F92D-324E-AC43-F8ACFD760A8B}"/>
              </a:ext>
            </a:extLst>
          </p:cNvPr>
          <p:cNvSpPr>
            <a:spLocks noGrp="1"/>
          </p:cNvSpPr>
          <p:nvPr>
            <p:ph type="title"/>
          </p:nvPr>
        </p:nvSpPr>
        <p:spPr/>
        <p:txBody>
          <a:bodyPr/>
          <a:lstStyle/>
          <a:p>
            <a:r>
              <a:rPr lang="pl-PL" b="1" dirty="0">
                <a:solidFill>
                  <a:srgbClr val="C00000"/>
                </a:solidFill>
              </a:rPr>
              <a:t>C-399/11 </a:t>
            </a:r>
            <a:r>
              <a:rPr lang="pl-PL" b="1" dirty="0" err="1">
                <a:solidFill>
                  <a:srgbClr val="C00000"/>
                </a:solidFill>
              </a:rPr>
              <a:t>Melloni</a:t>
            </a:r>
            <a:r>
              <a:rPr lang="pl-PL" b="1" dirty="0">
                <a:solidFill>
                  <a:srgbClr val="C00000"/>
                </a:solidFill>
              </a:rPr>
              <a:t> </a:t>
            </a:r>
            <a:endParaRPr lang="pl-PL" dirty="0"/>
          </a:p>
        </p:txBody>
      </p:sp>
    </p:spTree>
    <p:extLst>
      <p:ext uri="{BB962C8B-B14F-4D97-AF65-F5344CB8AC3E}">
        <p14:creationId xmlns:p14="http://schemas.microsoft.com/office/powerpoint/2010/main" val="238550812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BB055A9-43CF-F14D-A5C1-5A33874145E1}"/>
              </a:ext>
            </a:extLst>
          </p:cNvPr>
          <p:cNvSpPr>
            <a:spLocks noGrp="1"/>
          </p:cNvSpPr>
          <p:nvPr>
            <p:ph type="body" sz="quarter" idx="16"/>
          </p:nvPr>
        </p:nvSpPr>
        <p:spPr/>
        <p:txBody>
          <a:bodyPr/>
          <a:lstStyle/>
          <a:p>
            <a:r>
              <a:rPr lang="pl-PL" b="1" dirty="0"/>
              <a:t>Pyt. 3: Czy art. 53 KPP zezwala na stosowanie wyższego niż zagwarantowany przez KPP standardu ochrony praw człowieka, wynikającego z konstytucji krajowej, jeżeli ten standard jest jednocześnie sprzeczny z przepisem decyzji ramowej?</a:t>
            </a:r>
          </a:p>
          <a:p>
            <a:endParaRPr lang="pl-PL" dirty="0"/>
          </a:p>
        </p:txBody>
      </p:sp>
      <p:sp>
        <p:nvSpPr>
          <p:cNvPr id="3" name="Tytuł 2">
            <a:extLst>
              <a:ext uri="{FF2B5EF4-FFF2-40B4-BE49-F238E27FC236}">
                <a16:creationId xmlns:a16="http://schemas.microsoft.com/office/drawing/2014/main" id="{027EFCC1-95D8-274C-9E43-1D47B1E38AC8}"/>
              </a:ext>
            </a:extLst>
          </p:cNvPr>
          <p:cNvSpPr>
            <a:spLocks noGrp="1"/>
          </p:cNvSpPr>
          <p:nvPr>
            <p:ph type="title"/>
          </p:nvPr>
        </p:nvSpPr>
        <p:spPr/>
        <p:txBody>
          <a:bodyPr/>
          <a:lstStyle/>
          <a:p>
            <a:r>
              <a:rPr lang="pl-PL" b="1" dirty="0">
                <a:solidFill>
                  <a:srgbClr val="C00000"/>
                </a:solidFill>
              </a:rPr>
              <a:t>C-399/11 </a:t>
            </a:r>
            <a:r>
              <a:rPr lang="pl-PL" b="1" dirty="0" err="1">
                <a:solidFill>
                  <a:srgbClr val="C00000"/>
                </a:solidFill>
              </a:rPr>
              <a:t>Melloni</a:t>
            </a:r>
            <a:r>
              <a:rPr lang="pl-PL" b="1" dirty="0">
                <a:solidFill>
                  <a:srgbClr val="C00000"/>
                </a:solidFill>
              </a:rPr>
              <a:t> </a:t>
            </a:r>
            <a:endParaRPr lang="pl-PL" dirty="0"/>
          </a:p>
        </p:txBody>
      </p:sp>
    </p:spTree>
    <p:extLst>
      <p:ext uri="{BB962C8B-B14F-4D97-AF65-F5344CB8AC3E}">
        <p14:creationId xmlns:p14="http://schemas.microsoft.com/office/powerpoint/2010/main" val="42390738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688D512-DE05-3449-BDAF-EA78BA9423C8}"/>
              </a:ext>
            </a:extLst>
          </p:cNvPr>
          <p:cNvSpPr>
            <a:spLocks noGrp="1"/>
          </p:cNvSpPr>
          <p:nvPr>
            <p:ph type="body" sz="quarter" idx="16"/>
          </p:nvPr>
        </p:nvSpPr>
        <p:spPr/>
        <p:txBody>
          <a:bodyPr/>
          <a:lstStyle/>
          <a:p>
            <a:r>
              <a:rPr lang="pl-PL" sz="1200" i="1" dirty="0"/>
              <a:t>59. na mocy </a:t>
            </a:r>
            <a:r>
              <a:rPr lang="pl-PL" sz="1200" b="1" i="1" dirty="0"/>
              <a:t>zasady pierwszeństwa prawa Unii,</a:t>
            </a:r>
            <a:r>
              <a:rPr lang="pl-PL" sz="1200" i="1" dirty="0"/>
              <a:t> […], </a:t>
            </a:r>
            <a:r>
              <a:rPr lang="pl-PL" sz="1200" b="1" i="1" dirty="0"/>
              <a:t>okoliczność powoływania się przez państwo członkowskie na przepisy prawa krajowego, nawet rangi konstytucyjnej, nie może mieć wpływu na skuteczność prawa Unii na terytorium tego państwa</a:t>
            </a:r>
            <a:r>
              <a:rPr lang="pl-PL" sz="1200" i="1" dirty="0"/>
              <a:t>[…]. </a:t>
            </a:r>
          </a:p>
          <a:p>
            <a:r>
              <a:rPr lang="pl-PL" sz="1200" i="1" dirty="0"/>
              <a:t>60. Artykuł 53 Karty potwierdza wprawdzie, że </a:t>
            </a:r>
            <a:r>
              <a:rPr lang="pl-PL" sz="1200" b="1" i="1" dirty="0"/>
              <a:t>gdy akt prawa Unii wymaga przyjęcia krajowych aktów stosowania, organy i sądy krajowe są uprawnione do stosowania krajowych standardów ochrony praw podstawowych, o ile zastosowanie owych standardów nie podważa poziomu ochrony wynikającego z Karty stosownie do wykładni Trybunału, ani pierwszeństwa, jednolitości i skuteczności prawa Unii. </a:t>
            </a:r>
          </a:p>
          <a:p>
            <a:r>
              <a:rPr lang="pl-PL" sz="1200" i="1" dirty="0"/>
              <a:t>61. Jednakże (…) art. 4a ust. 1 decyzji ramowej 2002/584 nie przyznaje państwom członkowskim uprawnienia do odmowy wykonania europejskiego nakazu aresztowania, gdy zainteresowany jest objęty jednym z czterech przypadków wymienionych w tym przepisie. </a:t>
            </a:r>
          </a:p>
          <a:p>
            <a:r>
              <a:rPr lang="pl-PL" sz="1200" i="1" dirty="0"/>
              <a:t>62. Należy ponadto przypomnieć, że przyjęcie decyzji ramowej 2009/299, która dodała wspomniany przepis do decyzji ramowej 2002/584, ma na celu zaradzenie trudnościom we wzajemnym uznawaniu orzeczeń wydanych pod nieobecność danej osoby na rozprawie wynikających z istnienia w państwach członkowskich różnic dotyczących ochrony praw podstawowych. W tym celu </a:t>
            </a:r>
            <a:r>
              <a:rPr lang="pl-PL" sz="1200" b="1" i="1" dirty="0"/>
              <a:t>rzeczona decyzja ramowa zapewnia harmonizację przesłanek wykonywania europejskiego nakazu aresztowania w wypadku zaocznego wydania wyroku skazującego, odzwierciedlającą konsens osiągnięty wspólnie przez wszystkie państwa członkowskie co do znaczenia, jakie należy przyjąć w świetle prawa Unii w odniesieniu do praw procesowych, z których korzystają skazane zaocznie osoby podlegające europejskiemu nakazowi aresztowania. </a:t>
            </a:r>
          </a:p>
          <a:p>
            <a:r>
              <a:rPr lang="pl-PL" sz="1200" i="1" dirty="0"/>
              <a:t>63. W rezultacie </a:t>
            </a:r>
            <a:r>
              <a:rPr lang="pl-PL" sz="1200" b="1" i="1" dirty="0"/>
              <a:t>zezwolenie państwu członkowskiemu na powołanie się na art. 53 Karty w celu uzależnienia przekazania osoby skazanej zaocznie od nieprzewidzianego w decyzji ramowej 2009/299 warunku wymagającego umożliwienia ponownego rozpoznania w państwie wydającym nakaz sprawy zakończonej danym wyrokiem skazującym, </a:t>
            </a:r>
            <a:r>
              <a:rPr lang="pl-PL" sz="1200" i="1" dirty="0"/>
              <a:t>aby uniknąć naruszenia prawa do sprawiedliwego procesu i prawa do obrony zagwarantowanych konstytucją państwa członkowskiego wykonującego nakaz</a:t>
            </a:r>
            <a:r>
              <a:rPr lang="pl-PL" sz="1200" b="1" i="1" dirty="0"/>
              <a:t>, prowadziłoby poprzez podważenie jednolitości standardu ochrony praw podstawowych określonego w decyzji ramowej do naruszenia zasad wzajemnego zaufania i wzajemnego uznawania, do których wzmocnienia dąży wspomniana decyzja ramowa, i w konsekwencji do zagrożenia jej skuteczności.”</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309D5AF4-18C7-9D40-A25D-F2E7852970F2}"/>
              </a:ext>
            </a:extLst>
          </p:cNvPr>
          <p:cNvSpPr>
            <a:spLocks noGrp="1"/>
          </p:cNvSpPr>
          <p:nvPr>
            <p:ph type="title"/>
          </p:nvPr>
        </p:nvSpPr>
        <p:spPr/>
        <p:txBody>
          <a:bodyPr/>
          <a:lstStyle/>
          <a:p>
            <a:r>
              <a:rPr lang="pl-PL" b="1" dirty="0">
                <a:solidFill>
                  <a:srgbClr val="C00000"/>
                </a:solidFill>
              </a:rPr>
              <a:t>C-399/11 </a:t>
            </a:r>
            <a:r>
              <a:rPr lang="pl-PL" b="1" dirty="0" err="1">
                <a:solidFill>
                  <a:srgbClr val="C00000"/>
                </a:solidFill>
              </a:rPr>
              <a:t>Melloni</a:t>
            </a:r>
            <a:r>
              <a:rPr lang="pl-PL" b="1" dirty="0">
                <a:solidFill>
                  <a:srgbClr val="C00000"/>
                </a:solidFill>
              </a:rPr>
              <a:t> </a:t>
            </a:r>
            <a:r>
              <a:rPr lang="pl-PL" dirty="0"/>
              <a:t> </a:t>
            </a:r>
          </a:p>
        </p:txBody>
      </p:sp>
    </p:spTree>
    <p:extLst>
      <p:ext uri="{BB962C8B-B14F-4D97-AF65-F5344CB8AC3E}">
        <p14:creationId xmlns:p14="http://schemas.microsoft.com/office/powerpoint/2010/main" val="973078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BD6DB8A-8A9A-504F-9CBF-94E490D47086}"/>
              </a:ext>
            </a:extLst>
          </p:cNvPr>
          <p:cNvSpPr>
            <a:spLocks noGrp="1"/>
          </p:cNvSpPr>
          <p:nvPr>
            <p:ph type="body" sz="quarter" idx="16"/>
          </p:nvPr>
        </p:nvSpPr>
        <p:spPr/>
        <p:txBody>
          <a:bodyPr/>
          <a:lstStyle/>
          <a:p>
            <a:r>
              <a:rPr lang="pl-PL" sz="1600" b="1" dirty="0"/>
              <a:t>Analiza zgodności prawa krajowego z Kartą musi następować dwuetapowo. </a:t>
            </a:r>
          </a:p>
          <a:p>
            <a:pPr marL="457200" indent="-457200">
              <a:buAutoNum type="arabicPeriod"/>
            </a:pPr>
            <a:r>
              <a:rPr lang="pl-PL" sz="1600" u="sng" dirty="0"/>
              <a:t>Czy Karta w ogóle ma zastosowanie</a:t>
            </a:r>
            <a:r>
              <a:rPr lang="pl-PL" sz="1600" dirty="0"/>
              <a:t>, tzn. czy sytuacja rozpatrywana przez sąd krajowy mieści się w pojęciu „stosowania prawa Unii przez państwo członkowskie”? </a:t>
            </a:r>
          </a:p>
          <a:p>
            <a:pPr marL="457200" indent="-457200">
              <a:buAutoNum type="arabicPeriod"/>
            </a:pPr>
            <a:r>
              <a:rPr lang="pl-PL" sz="1600" dirty="0"/>
              <a:t>Jeżeli tak- możliwe jest rozpatrywanie </a:t>
            </a:r>
            <a:r>
              <a:rPr lang="pl-PL" sz="1600" u="sng" dirty="0"/>
              <a:t>zgodności przepisów krajowych z postanowieniami KPP</a:t>
            </a:r>
          </a:p>
          <a:p>
            <a:pPr marL="342900" indent="-342900">
              <a:buFont typeface="Arial" panose="020B0604020202020204" pitchFamily="34" charset="0"/>
              <a:buChar char="•"/>
            </a:pPr>
            <a:r>
              <a:rPr lang="pl-PL" sz="1600" dirty="0"/>
              <a:t>Konsekwencja-&gt; obowiązek kontroli zgodności przepisu krajowego lub działania organów krajowych (uznanych za akt stosowania prawa Unii w rozumieniu art. 51 ust. 1 Karty) z prawami podstawowymi w niej zagwarantowanymi. </a:t>
            </a:r>
          </a:p>
          <a:p>
            <a:pPr marL="342900" indent="-342900">
              <a:buFont typeface="Arial" panose="020B0604020202020204" pitchFamily="34" charset="0"/>
              <a:buChar char="•"/>
            </a:pPr>
            <a:r>
              <a:rPr lang="pl-PL" sz="1600" u="sng" dirty="0"/>
              <a:t>Swoboda sądu krajowego w zakresie wyboru standardu ochrony PP w konkretnym przypadku jest uzależniona od stopnia harmonizacji tego standardu na poziomie UE. </a:t>
            </a:r>
            <a:r>
              <a:rPr lang="pl-PL" sz="1600" dirty="0"/>
              <a:t>Jeżeli działanie </a:t>
            </a:r>
            <a:r>
              <a:rPr lang="pl-PL" sz="1600" dirty="0" err="1"/>
              <a:t>pcz</a:t>
            </a:r>
            <a:r>
              <a:rPr lang="pl-PL" sz="1600" dirty="0"/>
              <a:t>. jest w większym stopniu determinowane stanem prawa UE, wówczas swoboda </a:t>
            </a:r>
            <a:r>
              <a:rPr lang="pl-PL" sz="1600" dirty="0" err="1"/>
              <a:t>p.cz</a:t>
            </a:r>
            <a:r>
              <a:rPr lang="pl-PL" sz="1600" dirty="0"/>
              <a:t>. zastosowania krajowego standardu ochrony praw podstawowych ulega znacznemu ograniczeniu. </a:t>
            </a:r>
          </a:p>
          <a:p>
            <a:pPr marL="342900" indent="-342900">
              <a:buFont typeface="Arial" panose="020B0604020202020204" pitchFamily="34" charset="0"/>
              <a:buChar char="•"/>
            </a:pPr>
            <a:r>
              <a:rPr lang="pl-PL" sz="1600" b="1" dirty="0" err="1"/>
              <a:t>Melloni</a:t>
            </a:r>
            <a:r>
              <a:rPr lang="pl-PL" sz="1600" b="1" dirty="0"/>
              <a:t>: jeżeli przepisy prawa unijnego dokonały harmonizacji standardu ochrony praw podstawowych wówczas państwo członkowskie nie może powołać się na krajowy wyższy standard konstytucyjny</a:t>
            </a:r>
          </a:p>
        </p:txBody>
      </p:sp>
      <p:sp>
        <p:nvSpPr>
          <p:cNvPr id="3" name="Tytuł 2">
            <a:extLst>
              <a:ext uri="{FF2B5EF4-FFF2-40B4-BE49-F238E27FC236}">
                <a16:creationId xmlns:a16="http://schemas.microsoft.com/office/drawing/2014/main" id="{1BCF190B-5867-E243-93C9-92F3273C7AC1}"/>
              </a:ext>
            </a:extLst>
          </p:cNvPr>
          <p:cNvSpPr>
            <a:spLocks noGrp="1"/>
          </p:cNvSpPr>
          <p:nvPr>
            <p:ph type="title"/>
          </p:nvPr>
        </p:nvSpPr>
        <p:spPr/>
        <p:txBody>
          <a:bodyPr/>
          <a:lstStyle/>
          <a:p>
            <a:r>
              <a:rPr lang="pl-PL" dirty="0" err="1"/>
              <a:t>Melloni</a:t>
            </a:r>
            <a:r>
              <a:rPr lang="pl-PL" dirty="0"/>
              <a:t> cd.</a:t>
            </a:r>
          </a:p>
        </p:txBody>
      </p:sp>
    </p:spTree>
    <p:extLst>
      <p:ext uri="{BB962C8B-B14F-4D97-AF65-F5344CB8AC3E}">
        <p14:creationId xmlns:p14="http://schemas.microsoft.com/office/powerpoint/2010/main" val="39274501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8A96D83-63AE-5948-8824-68810F0FCA51}"/>
              </a:ext>
            </a:extLst>
          </p:cNvPr>
          <p:cNvSpPr>
            <a:spLocks noGrp="1"/>
          </p:cNvSpPr>
          <p:nvPr>
            <p:ph type="body" sz="quarter" idx="16"/>
          </p:nvPr>
        </p:nvSpPr>
        <p:spPr/>
        <p:txBody>
          <a:bodyPr/>
          <a:lstStyle/>
          <a:p>
            <a:pPr marL="342900" indent="-342900" fontAlgn="base">
              <a:buFont typeface="Arial" panose="020B0604020202020204" pitchFamily="34" charset="0"/>
              <a:buChar char="•"/>
            </a:pPr>
            <a:r>
              <a:rPr lang="pl-PL" dirty="0"/>
              <a:t>Wyrok TSUE zapadł na tle sprawy Szweda </a:t>
            </a:r>
            <a:r>
              <a:rPr lang="pl-PL" dirty="0" err="1"/>
              <a:t>Franssona</a:t>
            </a:r>
            <a:r>
              <a:rPr lang="pl-PL" dirty="0"/>
              <a:t> - indywidualnego przedsiębiorcy zajmującego się przede wszystkim rybołówstwem i sprzedażą ryb pochodzących z połowu.</a:t>
            </a:r>
          </a:p>
          <a:p>
            <a:pPr marL="342900" indent="-342900" fontAlgn="base">
              <a:buFont typeface="Arial" panose="020B0604020202020204" pitchFamily="34" charset="0"/>
              <a:buChar char="•"/>
            </a:pPr>
            <a:r>
              <a:rPr lang="pl-PL" dirty="0"/>
              <a:t>Szwedzkie organy podatkowe oskarżyły go o niedopełnienie podatkowych obowiązków informacyjnych, m.in. </a:t>
            </a:r>
            <a:r>
              <a:rPr lang="pl-PL" dirty="0" err="1"/>
              <a:t>dot</a:t>
            </a:r>
            <a:r>
              <a:rPr lang="pl-PL" dirty="0"/>
              <a:t>  VAT i z tego powodu nałożyły na niego </a:t>
            </a:r>
            <a:r>
              <a:rPr lang="pl-PL" b="1" dirty="0"/>
              <a:t>sankcje podatkowe </a:t>
            </a:r>
          </a:p>
          <a:p>
            <a:pPr marL="342900" indent="-342900" fontAlgn="base">
              <a:buFont typeface="Arial" panose="020B0604020202020204" pitchFamily="34" charset="0"/>
              <a:buChar char="•"/>
            </a:pPr>
            <a:r>
              <a:rPr lang="pl-PL" dirty="0"/>
              <a:t>Dwa lata później przeciwko </a:t>
            </a:r>
            <a:r>
              <a:rPr lang="pl-PL" dirty="0" err="1"/>
              <a:t>Franssonowi</a:t>
            </a:r>
            <a:r>
              <a:rPr lang="pl-PL" dirty="0"/>
              <a:t> wszczęto postępowanie karne. </a:t>
            </a:r>
            <a:r>
              <a:rPr lang="pl-PL" dirty="0">
                <a:solidFill>
                  <a:srgbClr val="000000"/>
                </a:solidFill>
              </a:rPr>
              <a:t>Prokuratura zarzuciła mu popełnienie w latach 2004 i 2005 przestępstw skarbowych, </a:t>
            </a:r>
            <a:r>
              <a:rPr lang="pl-PL" dirty="0"/>
              <a:t>zagrożonych w prawie szwedzkim karą więzienia do sześciu lat. Zarzucano mu te same czyny, za które </a:t>
            </a:r>
            <a:r>
              <a:rPr lang="pl-PL" dirty="0" err="1"/>
              <a:t>Fransson</a:t>
            </a:r>
            <a:r>
              <a:rPr lang="pl-PL" dirty="0"/>
              <a:t> został już ukarany sankcjami podatkowymi.</a:t>
            </a:r>
          </a:p>
          <a:p>
            <a:pPr marL="342900" indent="-342900" fontAlgn="base">
              <a:buFont typeface="Arial" panose="020B0604020202020204" pitchFamily="34" charset="0"/>
              <a:buChar char="•"/>
            </a:pPr>
            <a:r>
              <a:rPr lang="pl-PL" dirty="0"/>
              <a:t>szwedzki sąd nabrał wątpliwości, czy można dwukrotnie karać tę samą osobę za ten sam czyn i czy nie narusza to zakazu ponownego karania (łac. zasada </a:t>
            </a:r>
            <a:r>
              <a:rPr lang="pl-PL" dirty="0" err="1"/>
              <a:t>ne</a:t>
            </a:r>
            <a:r>
              <a:rPr lang="pl-PL" dirty="0"/>
              <a:t> bis in </a:t>
            </a:r>
            <a:r>
              <a:rPr lang="pl-PL" dirty="0" err="1"/>
              <a:t>idem</a:t>
            </a:r>
            <a:r>
              <a:rPr lang="pl-PL" dirty="0"/>
              <a:t>), zapisanego w art. 4 protokołu nr 7 do europejskiej Konwencji praw człowieka i podstawowych wolności oraz art. 50 Karty praw podstawowych Unii Europejskiej?</a:t>
            </a:r>
          </a:p>
          <a:p>
            <a:endParaRPr lang="pl-PL" dirty="0"/>
          </a:p>
        </p:txBody>
      </p:sp>
      <p:sp>
        <p:nvSpPr>
          <p:cNvPr id="3" name="Tytuł 2">
            <a:extLst>
              <a:ext uri="{FF2B5EF4-FFF2-40B4-BE49-F238E27FC236}">
                <a16:creationId xmlns:a16="http://schemas.microsoft.com/office/drawing/2014/main" id="{7ADE6960-32F1-114B-9C7E-8C9FAE103320}"/>
              </a:ext>
            </a:extLst>
          </p:cNvPr>
          <p:cNvSpPr>
            <a:spLocks noGrp="1"/>
          </p:cNvSpPr>
          <p:nvPr>
            <p:ph type="title"/>
          </p:nvPr>
        </p:nvSpPr>
        <p:spPr/>
        <p:txBody>
          <a:bodyPr/>
          <a:lstStyle/>
          <a:p>
            <a:r>
              <a:rPr lang="pl-PL" b="1" dirty="0">
                <a:solidFill>
                  <a:srgbClr val="FF0000"/>
                </a:solidFill>
              </a:rPr>
              <a:t>C-617/10, </a:t>
            </a:r>
            <a:r>
              <a:rPr lang="pl-PL" b="1" dirty="0" err="1">
                <a:solidFill>
                  <a:srgbClr val="FF0000"/>
                </a:solidFill>
              </a:rPr>
              <a:t>Akerberg</a:t>
            </a:r>
            <a:r>
              <a:rPr lang="pl-PL" b="1" dirty="0">
                <a:solidFill>
                  <a:srgbClr val="FF0000"/>
                </a:solidFill>
              </a:rPr>
              <a:t> </a:t>
            </a:r>
            <a:r>
              <a:rPr lang="pl-PL" b="1" dirty="0" err="1">
                <a:solidFill>
                  <a:srgbClr val="FF0000"/>
                </a:solidFill>
              </a:rPr>
              <a:t>Fransson</a:t>
            </a:r>
            <a:endParaRPr lang="pl-PL" dirty="0"/>
          </a:p>
        </p:txBody>
      </p:sp>
    </p:spTree>
    <p:extLst>
      <p:ext uri="{BB962C8B-B14F-4D97-AF65-F5344CB8AC3E}">
        <p14:creationId xmlns:p14="http://schemas.microsoft.com/office/powerpoint/2010/main" val="314099460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DA2DE1-4214-E34A-BC6D-50C51B478C7E}"/>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postanowienia KPP mają zastosowanie do państw członkowskich tylko w sytuacji, gdy stosują one prawo Unii.</a:t>
            </a:r>
          </a:p>
          <a:p>
            <a:pPr marL="342900" indent="-342900">
              <a:buFont typeface="Arial" panose="020B0604020202020204" pitchFamily="34" charset="0"/>
              <a:buChar char="•"/>
            </a:pPr>
            <a:r>
              <a:rPr lang="pl-PL" sz="1600" dirty="0"/>
              <a:t>TSUE: zarówno sankcje podatkowe, jak i postępowanie karne w związku z przestępstwem skarbowym polegającym na podaniu nieprawdy w deklaracjach dotyczących podatku VAT stanowią akt stosowania szeregu przepisów prawa Unii w dziedzinie podatku VAT oraz ochrony interesów finansowych Unii.</a:t>
            </a:r>
          </a:p>
          <a:p>
            <a:pPr marL="285750" indent="-285750">
              <a:buFont typeface="Arial" panose="020B0604020202020204" pitchFamily="34" charset="0"/>
              <a:buChar char="•"/>
            </a:pPr>
            <a:r>
              <a:rPr lang="pl-PL" sz="1600" dirty="0"/>
              <a:t>KPP oraz zawarty w niej zakaz ponownego karania znajdują zastosowanie w sytuacji </a:t>
            </a:r>
            <a:r>
              <a:rPr lang="pl-PL" sz="1600" dirty="0" err="1"/>
              <a:t>Franssona</a:t>
            </a:r>
            <a:r>
              <a:rPr lang="pl-PL" sz="1600" dirty="0"/>
              <a:t> i mogą być przedmiotem wykładni Trybunału. W sytuacji kiedy </a:t>
            </a:r>
            <a:r>
              <a:rPr lang="pl-PL" sz="1600" b="1" dirty="0"/>
              <a:t>działanie państwa członkowskiego „nie jest w pełni” objęte zakresem stosowania prawa UE</a:t>
            </a:r>
            <a:r>
              <a:rPr lang="pl-PL" sz="1600" dirty="0"/>
              <a:t>, sąd krajowy — oceniając przepis prawa krajowego z prawami podstawowymi lub działanie organu, który stanowi akt stosowania prawa Unii w myśl art. 51 ust. 1 Karty </a:t>
            </a:r>
            <a:r>
              <a:rPr lang="pl-PL" sz="1600" b="1" dirty="0"/>
              <a:t>— jest uprawniony do stosowania krajowych standardów ochrony praw podstawowych, jeżeli ich zastosowanie nie podważa poziomu ochrony wynikającego z Karty oraz zasad pierwszeństwa, jednolitości i skuteczności prawa UE</a:t>
            </a:r>
          </a:p>
          <a:p>
            <a:pPr marL="285750" indent="-285750">
              <a:buFont typeface="Arial" panose="020B0604020202020204" pitchFamily="34" charset="0"/>
              <a:buChar char="•"/>
            </a:pPr>
            <a:r>
              <a:rPr lang="pl-PL" sz="1600" dirty="0"/>
              <a:t>TSUE rozszerzył tym samym pojęcie „w zakresie, w jakim stosują one prawo Unii” z art. 51 ust. 1 Karty.</a:t>
            </a:r>
          </a:p>
        </p:txBody>
      </p:sp>
      <p:sp>
        <p:nvSpPr>
          <p:cNvPr id="3" name="Tytuł 2">
            <a:extLst>
              <a:ext uri="{FF2B5EF4-FFF2-40B4-BE49-F238E27FC236}">
                <a16:creationId xmlns:a16="http://schemas.microsoft.com/office/drawing/2014/main" id="{09B8FCE7-45E9-5B46-BE2C-4B9D6B4D0A57}"/>
              </a:ext>
            </a:extLst>
          </p:cNvPr>
          <p:cNvSpPr>
            <a:spLocks noGrp="1"/>
          </p:cNvSpPr>
          <p:nvPr>
            <p:ph type="title"/>
          </p:nvPr>
        </p:nvSpPr>
        <p:spPr/>
        <p:txBody>
          <a:bodyPr/>
          <a:lstStyle/>
          <a:p>
            <a:r>
              <a:rPr lang="pl-PL" b="1" dirty="0">
                <a:solidFill>
                  <a:srgbClr val="FF0000"/>
                </a:solidFill>
              </a:rPr>
              <a:t>C-617/10, </a:t>
            </a:r>
            <a:r>
              <a:rPr lang="pl-PL" b="1" dirty="0" err="1">
                <a:solidFill>
                  <a:srgbClr val="FF0000"/>
                </a:solidFill>
              </a:rPr>
              <a:t>Akerberg</a:t>
            </a:r>
            <a:r>
              <a:rPr lang="pl-PL" b="1" dirty="0">
                <a:solidFill>
                  <a:srgbClr val="FF0000"/>
                </a:solidFill>
              </a:rPr>
              <a:t> </a:t>
            </a:r>
            <a:r>
              <a:rPr lang="pl-PL" b="1" dirty="0" err="1">
                <a:solidFill>
                  <a:srgbClr val="FF0000"/>
                </a:solidFill>
              </a:rPr>
              <a:t>Fransson</a:t>
            </a:r>
            <a:endParaRPr lang="pl-PL" dirty="0"/>
          </a:p>
        </p:txBody>
      </p:sp>
    </p:spTree>
    <p:extLst>
      <p:ext uri="{BB962C8B-B14F-4D97-AF65-F5344CB8AC3E}">
        <p14:creationId xmlns:p14="http://schemas.microsoft.com/office/powerpoint/2010/main" val="16548658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EF39F5F-0867-9C44-A9F0-7B226E888667}"/>
              </a:ext>
            </a:extLst>
          </p:cNvPr>
          <p:cNvSpPr>
            <a:spLocks noGrp="1"/>
          </p:cNvSpPr>
          <p:nvPr>
            <p:ph type="body" sz="quarter" idx="16"/>
          </p:nvPr>
        </p:nvSpPr>
        <p:spPr/>
        <p:txBody>
          <a:bodyPr/>
          <a:lstStyle/>
          <a:p>
            <a:pPr marL="342900" indent="-342900" fontAlgn="base">
              <a:buFont typeface="Arial" panose="020B0604020202020204" pitchFamily="34" charset="0"/>
              <a:buChar char="•"/>
            </a:pPr>
            <a:r>
              <a:rPr lang="pl-PL" dirty="0"/>
              <a:t>Zasada </a:t>
            </a:r>
            <a:r>
              <a:rPr lang="pl-PL" i="1" dirty="0" err="1"/>
              <a:t>ne</a:t>
            </a:r>
            <a:r>
              <a:rPr lang="pl-PL" i="1" dirty="0"/>
              <a:t> bis in </a:t>
            </a:r>
            <a:r>
              <a:rPr lang="pl-PL" i="1" dirty="0" err="1"/>
              <a:t>idem</a:t>
            </a:r>
            <a:r>
              <a:rPr lang="pl-PL" i="1" dirty="0"/>
              <a:t> </a:t>
            </a:r>
            <a:r>
              <a:rPr lang="pl-PL" dirty="0"/>
              <a:t>wynika zarówno z Konwencji (art. 4 ust. 1 Protokołu nr 7 do Konwencji), jak i z Karty. Zasada ta jest jednym z elementów rzetelnego procesu sądowego.</a:t>
            </a:r>
          </a:p>
          <a:p>
            <a:pPr marL="342900" indent="-342900" fontAlgn="base">
              <a:buFont typeface="Arial" panose="020B0604020202020204" pitchFamily="34" charset="0"/>
              <a:buChar char="•"/>
            </a:pPr>
            <a:r>
              <a:rPr lang="pl-PL" dirty="0"/>
              <a:t>TSUE: </a:t>
            </a:r>
            <a:r>
              <a:rPr lang="pl-PL" dirty="0" err="1"/>
              <a:t>P.cz</a:t>
            </a:r>
            <a:r>
              <a:rPr lang="pl-PL" dirty="0"/>
              <a:t>. może nakładać kolejno sankcję podatkową i sankcję karną za ten sam czyn polegający na niedopełnieniu obowiązków informacyjnych VAT, pod warunkiem, że pierwsza z tych sankcji nie ma charakteru karnego (tylko jest np. karą administracyjną, polegającą na obowiązku zapłaty dodatkowego zobowiązania ).</a:t>
            </a:r>
          </a:p>
          <a:p>
            <a:pPr marL="342900" indent="-342900" fontAlgn="base">
              <a:buFont typeface="Arial" panose="020B0604020202020204" pitchFamily="34" charset="0"/>
              <a:buChar char="•"/>
            </a:pPr>
            <a:r>
              <a:rPr lang="pl-PL" dirty="0" err="1"/>
              <a:t>P.cz</a:t>
            </a:r>
            <a:r>
              <a:rPr lang="pl-PL" dirty="0"/>
              <a:t>. mogą swobodnie wybierać środki, które mają służyć ściągalności podatku VAT i tym samym ochronie interesów finansowych Unii. Środki te mogą więc przybrać formę sankcji administracyjnych, sankcji karnych lub obu tych rodzajów sankcji naraz. Dodał, że sankcja podatkowa nie może mieć tylko charakteru karnego, bo to byłoby już sprzeczne z KPP</a:t>
            </a:r>
          </a:p>
          <a:p>
            <a:endParaRPr lang="pl-PL" dirty="0"/>
          </a:p>
        </p:txBody>
      </p:sp>
      <p:sp>
        <p:nvSpPr>
          <p:cNvPr id="3" name="Tytuł 2">
            <a:extLst>
              <a:ext uri="{FF2B5EF4-FFF2-40B4-BE49-F238E27FC236}">
                <a16:creationId xmlns:a16="http://schemas.microsoft.com/office/drawing/2014/main" id="{2D786931-51BE-CB4C-BA46-F1CD44B07719}"/>
              </a:ext>
            </a:extLst>
          </p:cNvPr>
          <p:cNvSpPr>
            <a:spLocks noGrp="1"/>
          </p:cNvSpPr>
          <p:nvPr>
            <p:ph type="title"/>
          </p:nvPr>
        </p:nvSpPr>
        <p:spPr/>
        <p:txBody>
          <a:bodyPr/>
          <a:lstStyle/>
          <a:p>
            <a:r>
              <a:rPr lang="pl-PL" b="1" dirty="0">
                <a:solidFill>
                  <a:srgbClr val="FF0000"/>
                </a:solidFill>
              </a:rPr>
              <a:t>C-617/10, </a:t>
            </a:r>
            <a:r>
              <a:rPr lang="pl-PL" b="1" dirty="0" err="1">
                <a:solidFill>
                  <a:srgbClr val="FF0000"/>
                </a:solidFill>
              </a:rPr>
              <a:t>Akerberg</a:t>
            </a:r>
            <a:r>
              <a:rPr lang="pl-PL" b="1" dirty="0">
                <a:solidFill>
                  <a:srgbClr val="FF0000"/>
                </a:solidFill>
              </a:rPr>
              <a:t> </a:t>
            </a:r>
            <a:r>
              <a:rPr lang="pl-PL" b="1" dirty="0" err="1">
                <a:solidFill>
                  <a:srgbClr val="FF0000"/>
                </a:solidFill>
              </a:rPr>
              <a:t>Fransson</a:t>
            </a:r>
            <a:endParaRPr lang="pl-PL" dirty="0"/>
          </a:p>
        </p:txBody>
      </p:sp>
    </p:spTree>
    <p:extLst>
      <p:ext uri="{BB962C8B-B14F-4D97-AF65-F5344CB8AC3E}">
        <p14:creationId xmlns:p14="http://schemas.microsoft.com/office/powerpoint/2010/main" val="217170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CE2236E-7B27-2845-BF5A-45A324B4FB87}"/>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Brak definicji legalnej, nie istnieje jednolita europejska koncepcja;</a:t>
            </a:r>
          </a:p>
          <a:p>
            <a:pPr marL="342900" indent="-342900" algn="just">
              <a:buFont typeface="Arial" panose="020B0604020202020204" pitchFamily="34" charset="0"/>
              <a:buChar char="•"/>
            </a:pPr>
            <a:r>
              <a:rPr lang="pl-PL" dirty="0"/>
              <a:t>Ściśle powiązana z zasadą niedyskryminacji, choć ma szerszy zakres;</a:t>
            </a:r>
          </a:p>
          <a:p>
            <a:pPr marL="342900" indent="-342900" algn="just">
              <a:buFont typeface="Arial" panose="020B0604020202020204" pitchFamily="34" charset="0"/>
              <a:buChar char="•"/>
            </a:pPr>
            <a:r>
              <a:rPr lang="pl-PL" b="1" dirty="0"/>
              <a:t>Niedyskryminacja</a:t>
            </a:r>
            <a:r>
              <a:rPr lang="pl-PL" dirty="0"/>
              <a:t>- takie same traktowanie podmiotów znajdujących się w tej samej lub podobnej sytuacji</a:t>
            </a:r>
          </a:p>
          <a:p>
            <a:pPr marL="342900" indent="-342900" algn="just">
              <a:buFont typeface="Arial" panose="020B0604020202020204" pitchFamily="34" charset="0"/>
              <a:buChar char="•"/>
            </a:pPr>
            <a:r>
              <a:rPr lang="pl-PL" b="1" dirty="0"/>
              <a:t>Równość</a:t>
            </a:r>
            <a:r>
              <a:rPr lang="pl-PL" dirty="0"/>
              <a:t>- może dopuszczać odmienne traktowanie </a:t>
            </a:r>
          </a:p>
          <a:p>
            <a:pPr lvl="1" indent="0" algn="just">
              <a:buNone/>
            </a:pPr>
            <a:r>
              <a:rPr lang="pl-PL" sz="1800" dirty="0"/>
              <a:t>-</a:t>
            </a:r>
            <a:r>
              <a:rPr lang="pl-PL" sz="1800" b="1" dirty="0"/>
              <a:t>Równość formalna- </a:t>
            </a:r>
            <a:r>
              <a:rPr lang="pl-PL" sz="1800" dirty="0"/>
              <a:t>nakaz jednakowego traktowania podmiotów znajdujących się w podobnej sytuacji (=niedyskryminacja)- </a:t>
            </a:r>
            <a:r>
              <a:rPr lang="pl-PL" sz="1800" b="1" dirty="0">
                <a:solidFill>
                  <a:srgbClr val="00B050"/>
                </a:solidFill>
              </a:rPr>
              <a:t>przykład</a:t>
            </a:r>
            <a:r>
              <a:rPr lang="pl-PL" sz="1800" b="1" dirty="0"/>
              <a:t>: </a:t>
            </a:r>
            <a:r>
              <a:rPr lang="pl-PL" sz="1800" dirty="0"/>
              <a:t>równość wobec prawa;</a:t>
            </a:r>
          </a:p>
          <a:p>
            <a:pPr lvl="1" indent="0" algn="just">
              <a:buNone/>
            </a:pPr>
            <a:r>
              <a:rPr lang="pl-PL" sz="1800" dirty="0"/>
              <a:t>-</a:t>
            </a:r>
            <a:r>
              <a:rPr lang="pl-PL" sz="1800" b="1" dirty="0"/>
              <a:t>Równość materialna- </a:t>
            </a:r>
            <a:r>
              <a:rPr lang="pl-PL" sz="1800" dirty="0"/>
              <a:t>nakaz wyrównania szans społecznych przez nierówne traktowanie, motywowana względami słuszności- </a:t>
            </a:r>
            <a:r>
              <a:rPr lang="pl-PL" sz="1800" b="1" dirty="0">
                <a:solidFill>
                  <a:srgbClr val="00B050"/>
                </a:solidFill>
              </a:rPr>
              <a:t>przykład: </a:t>
            </a:r>
            <a:r>
              <a:rPr lang="pl-PL" sz="1800" dirty="0"/>
              <a:t>uprzywilejowanie traktowanie kobiet w dostępie do służby publicznej zmierzające do wyrównania ich poprzedniego wykluczenia.</a:t>
            </a:r>
          </a:p>
        </p:txBody>
      </p:sp>
      <p:sp>
        <p:nvSpPr>
          <p:cNvPr id="3" name="Tytuł 2">
            <a:extLst>
              <a:ext uri="{FF2B5EF4-FFF2-40B4-BE49-F238E27FC236}">
                <a16:creationId xmlns:a16="http://schemas.microsoft.com/office/drawing/2014/main" id="{AC50FA24-E6C6-B44E-A8C4-E6D31062BC31}"/>
              </a:ext>
            </a:extLst>
          </p:cNvPr>
          <p:cNvSpPr>
            <a:spLocks noGrp="1"/>
          </p:cNvSpPr>
          <p:nvPr>
            <p:ph type="title"/>
          </p:nvPr>
        </p:nvSpPr>
        <p:spPr/>
        <p:txBody>
          <a:bodyPr/>
          <a:lstStyle/>
          <a:p>
            <a:r>
              <a:rPr lang="pl-PL" dirty="0"/>
              <a:t>Równość </a:t>
            </a:r>
          </a:p>
        </p:txBody>
      </p:sp>
    </p:spTree>
    <p:extLst>
      <p:ext uri="{BB962C8B-B14F-4D97-AF65-F5344CB8AC3E}">
        <p14:creationId xmlns:p14="http://schemas.microsoft.com/office/powerpoint/2010/main" val="273123128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19E66DF-5FB1-A549-94B2-2888E8917ED0}"/>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Trybunał </a:t>
            </a:r>
            <a:r>
              <a:rPr lang="pl-PL" b="1" dirty="0"/>
              <a:t>nie odniósł się natomiast do </a:t>
            </a:r>
            <a:r>
              <a:rPr lang="pl-PL" b="1" dirty="0" err="1"/>
              <a:t>EKPCz</a:t>
            </a:r>
            <a:r>
              <a:rPr lang="pl-PL" b="1" dirty="0"/>
              <a:t> bo nie należy to do jego kompetencji i nie leży w granicach prawa UE. </a:t>
            </a:r>
            <a:r>
              <a:rPr lang="pl-PL" dirty="0"/>
              <a:t>Badaniem, czy państwa europejskie przestrzegają europejskiej Konwencji zajmuje się inny trybunał - Europejski Trybunał Praw Człowieka w Strasburgu.</a:t>
            </a:r>
          </a:p>
          <a:p>
            <a:endParaRPr lang="pl-PL" dirty="0"/>
          </a:p>
        </p:txBody>
      </p:sp>
      <p:sp>
        <p:nvSpPr>
          <p:cNvPr id="3" name="Tytuł 2">
            <a:extLst>
              <a:ext uri="{FF2B5EF4-FFF2-40B4-BE49-F238E27FC236}">
                <a16:creationId xmlns:a16="http://schemas.microsoft.com/office/drawing/2014/main" id="{FCB4AD6A-5A2C-AE43-9BFB-EC39BECCFBAD}"/>
              </a:ext>
            </a:extLst>
          </p:cNvPr>
          <p:cNvSpPr>
            <a:spLocks noGrp="1"/>
          </p:cNvSpPr>
          <p:nvPr>
            <p:ph type="title"/>
          </p:nvPr>
        </p:nvSpPr>
        <p:spPr/>
        <p:txBody>
          <a:bodyPr/>
          <a:lstStyle/>
          <a:p>
            <a:r>
              <a:rPr lang="pl-PL" b="1" dirty="0">
                <a:solidFill>
                  <a:srgbClr val="FF0000"/>
                </a:solidFill>
              </a:rPr>
              <a:t>C-617/10, </a:t>
            </a:r>
            <a:r>
              <a:rPr lang="pl-PL" b="1" dirty="0" err="1">
                <a:solidFill>
                  <a:srgbClr val="FF0000"/>
                </a:solidFill>
              </a:rPr>
              <a:t>Akerberg</a:t>
            </a:r>
            <a:r>
              <a:rPr lang="pl-PL" b="1" dirty="0">
                <a:solidFill>
                  <a:srgbClr val="FF0000"/>
                </a:solidFill>
              </a:rPr>
              <a:t> </a:t>
            </a:r>
            <a:r>
              <a:rPr lang="pl-PL" b="1" dirty="0" err="1">
                <a:solidFill>
                  <a:srgbClr val="FF0000"/>
                </a:solidFill>
              </a:rPr>
              <a:t>Fransson</a:t>
            </a:r>
            <a:endParaRPr lang="pl-PL" dirty="0"/>
          </a:p>
        </p:txBody>
      </p:sp>
    </p:spTree>
    <p:extLst>
      <p:ext uri="{BB962C8B-B14F-4D97-AF65-F5344CB8AC3E}">
        <p14:creationId xmlns:p14="http://schemas.microsoft.com/office/powerpoint/2010/main" val="15265632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3B920DD-AE3F-5D40-BAE4-8C812C1EEB27}"/>
              </a:ext>
            </a:extLst>
          </p:cNvPr>
          <p:cNvSpPr>
            <a:spLocks noGrp="1"/>
          </p:cNvSpPr>
          <p:nvPr>
            <p:ph type="body" sz="quarter" idx="16"/>
          </p:nvPr>
        </p:nvSpPr>
        <p:spPr/>
        <p:txBody>
          <a:bodyPr/>
          <a:lstStyle/>
          <a:p>
            <a:r>
              <a:rPr lang="pl-PL" sz="1800" b="1" dirty="0"/>
              <a:t>Co w razie sprzeczności między prawem krajowym a Konwencją oraz KPP? </a:t>
            </a:r>
          </a:p>
          <a:p>
            <a:pPr marL="342900" indent="-342900">
              <a:buFont typeface="Arial" panose="020B0604020202020204" pitchFamily="34" charset="0"/>
              <a:buChar char="•"/>
            </a:pPr>
            <a:r>
              <a:rPr lang="pl-PL" sz="1800" dirty="0"/>
              <a:t>art. 6 ust. 3 TUE -w przypadku sprzeczności PP chronione w Konwencji są częścią prawa Unii jako jego zasady ogólne</a:t>
            </a:r>
          </a:p>
          <a:p>
            <a:pPr marL="342900" indent="-342900">
              <a:buFont typeface="Arial" panose="020B0604020202020204" pitchFamily="34" charset="0"/>
              <a:buChar char="•"/>
            </a:pPr>
            <a:r>
              <a:rPr lang="pl-PL" sz="1800" dirty="0"/>
              <a:t>art. 52 ust. 3 KPP- nakazuje prawom chronionym w KPP odpowiadającym prawom chronionym w Konwencji przypisywać takie samo znaczenie i skutki, jakie mają prawa ujęte w Konwencji. </a:t>
            </a:r>
          </a:p>
          <a:p>
            <a:pPr marL="342900" indent="-342900">
              <a:buFont typeface="Arial" panose="020B0604020202020204" pitchFamily="34" charset="0"/>
              <a:buChar char="•"/>
            </a:pPr>
            <a:r>
              <a:rPr lang="pl-PL" sz="1800" dirty="0"/>
              <a:t>Konwencja nie jest aktem prawnym, który formalnie obowiązuje w porządku prawnym UE do czasu przystąpienia do niej UE. </a:t>
            </a:r>
          </a:p>
          <a:p>
            <a:pPr marL="342900" indent="-342900">
              <a:buFont typeface="Arial" panose="020B0604020202020204" pitchFamily="34" charset="0"/>
              <a:buChar char="•"/>
            </a:pPr>
            <a:r>
              <a:rPr lang="pl-PL" sz="1800" u="sng" dirty="0"/>
              <a:t>Prawo UE nie reguluje stosunków między Konwencją a porządkami prawnymi państw członkowskich ani nie określa skutków, jakie sąd krajowy powinien wywieść ze sprzeczności między normą prawa krajowego a prawami chronionymi na podstawie Konwencji</a:t>
            </a:r>
          </a:p>
        </p:txBody>
      </p:sp>
      <p:sp>
        <p:nvSpPr>
          <p:cNvPr id="3" name="Tytuł 2">
            <a:extLst>
              <a:ext uri="{FF2B5EF4-FFF2-40B4-BE49-F238E27FC236}">
                <a16:creationId xmlns:a16="http://schemas.microsoft.com/office/drawing/2014/main" id="{F1006FF4-5EB2-C74F-AB07-7835F8458AC3}"/>
              </a:ext>
            </a:extLst>
          </p:cNvPr>
          <p:cNvSpPr>
            <a:spLocks noGrp="1"/>
          </p:cNvSpPr>
          <p:nvPr>
            <p:ph type="title"/>
          </p:nvPr>
        </p:nvSpPr>
        <p:spPr/>
        <p:txBody>
          <a:bodyPr/>
          <a:lstStyle/>
          <a:p>
            <a:r>
              <a:rPr lang="pl-PL" b="1" dirty="0">
                <a:solidFill>
                  <a:srgbClr val="FF0000"/>
                </a:solidFill>
              </a:rPr>
              <a:t>C-617/10, </a:t>
            </a:r>
            <a:r>
              <a:rPr lang="pl-PL" b="1" dirty="0" err="1">
                <a:solidFill>
                  <a:srgbClr val="FF0000"/>
                </a:solidFill>
              </a:rPr>
              <a:t>Akerberg</a:t>
            </a:r>
            <a:r>
              <a:rPr lang="pl-PL" b="1" dirty="0">
                <a:solidFill>
                  <a:srgbClr val="FF0000"/>
                </a:solidFill>
              </a:rPr>
              <a:t> </a:t>
            </a:r>
            <a:r>
              <a:rPr lang="pl-PL" b="1" dirty="0" err="1">
                <a:solidFill>
                  <a:srgbClr val="FF0000"/>
                </a:solidFill>
              </a:rPr>
              <a:t>Fransson</a:t>
            </a:r>
            <a:endParaRPr lang="pl-PL" dirty="0"/>
          </a:p>
        </p:txBody>
      </p:sp>
    </p:spTree>
    <p:extLst>
      <p:ext uri="{BB962C8B-B14F-4D97-AF65-F5344CB8AC3E}">
        <p14:creationId xmlns:p14="http://schemas.microsoft.com/office/powerpoint/2010/main" val="15544836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C22DE41-6061-6940-9204-2FD5AF1E56AA}"/>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W przypadku </a:t>
            </a:r>
            <a:r>
              <a:rPr lang="pl-PL" sz="1800" b="1" dirty="0"/>
              <a:t>sprzeczności między przepisami prawa krajowego a prawami chronionymi w KPP </a:t>
            </a:r>
            <a:r>
              <a:rPr lang="pl-PL" sz="1800" dirty="0"/>
              <a:t>sąd krajowy stosując przepisy prawa UE ma obowiązek zapewnienia pełnej skuteczności tych przepisów</a:t>
            </a:r>
            <a:r>
              <a:rPr lang="pl-PL" sz="1800" b="1" dirty="0"/>
              <a:t> „odmawiając zastosowania wszelkich sprzecznych z nimi przepisów krajowych, nawet późniejszych, bez konieczności żądania lub oczekiwania na uprzednie uchylenie tych przepisów w drodze ustawodawczej lub w jakimkolwiek innym trybie konstytucyjnym”</a:t>
            </a:r>
          </a:p>
        </p:txBody>
      </p:sp>
      <p:sp>
        <p:nvSpPr>
          <p:cNvPr id="3" name="Tytuł 2">
            <a:extLst>
              <a:ext uri="{FF2B5EF4-FFF2-40B4-BE49-F238E27FC236}">
                <a16:creationId xmlns:a16="http://schemas.microsoft.com/office/drawing/2014/main" id="{E0C36FBE-694A-3740-8F13-0C82F0FAC998}"/>
              </a:ext>
            </a:extLst>
          </p:cNvPr>
          <p:cNvSpPr>
            <a:spLocks noGrp="1"/>
          </p:cNvSpPr>
          <p:nvPr>
            <p:ph type="title"/>
          </p:nvPr>
        </p:nvSpPr>
        <p:spPr/>
        <p:txBody>
          <a:bodyPr/>
          <a:lstStyle/>
          <a:p>
            <a:r>
              <a:rPr lang="pl-PL" b="1" dirty="0">
                <a:solidFill>
                  <a:srgbClr val="FF0000"/>
                </a:solidFill>
              </a:rPr>
              <a:t>C-617/10, </a:t>
            </a:r>
            <a:r>
              <a:rPr lang="pl-PL" b="1" dirty="0" err="1">
                <a:solidFill>
                  <a:srgbClr val="FF0000"/>
                </a:solidFill>
              </a:rPr>
              <a:t>Akerberg</a:t>
            </a:r>
            <a:r>
              <a:rPr lang="pl-PL" b="1" dirty="0">
                <a:solidFill>
                  <a:srgbClr val="FF0000"/>
                </a:solidFill>
              </a:rPr>
              <a:t> </a:t>
            </a:r>
            <a:r>
              <a:rPr lang="pl-PL" b="1" dirty="0" err="1">
                <a:solidFill>
                  <a:srgbClr val="FF0000"/>
                </a:solidFill>
              </a:rPr>
              <a:t>Fransson</a:t>
            </a:r>
            <a:endParaRPr lang="pl-PL" dirty="0"/>
          </a:p>
        </p:txBody>
      </p:sp>
    </p:spTree>
    <p:extLst>
      <p:ext uri="{BB962C8B-B14F-4D97-AF65-F5344CB8AC3E}">
        <p14:creationId xmlns:p14="http://schemas.microsoft.com/office/powerpoint/2010/main" val="365657427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70C6DC-DE05-784F-B76B-6A6CBEE5BD19}"/>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Obywatel saudyjski </a:t>
            </a:r>
            <a:r>
              <a:rPr lang="pl-PL" i="1" dirty="0"/>
              <a:t>Kadi</a:t>
            </a:r>
            <a:r>
              <a:rPr lang="pl-PL" dirty="0"/>
              <a:t> oraz </a:t>
            </a:r>
            <a:r>
              <a:rPr lang="pl-PL" i="1" dirty="0"/>
              <a:t>Al </a:t>
            </a:r>
            <a:r>
              <a:rPr lang="pl-PL" i="1" dirty="0" err="1"/>
              <a:t>Barakaat</a:t>
            </a:r>
            <a:r>
              <a:rPr lang="pl-PL" i="1" dirty="0"/>
              <a:t> International Foundation</a:t>
            </a:r>
            <a:r>
              <a:rPr lang="pl-PL" dirty="0"/>
              <a:t>, z siedzibą w Szwecji, zostali wskazani przez Komitet ds. sankcji Rady Bezpieczeństwa ONZ ze względu na powiązania z </a:t>
            </a:r>
            <a:r>
              <a:rPr lang="pl-PL" i="1" dirty="0"/>
              <a:t>Osamą bin Ladenem, Al-Kaidą</a:t>
            </a:r>
            <a:r>
              <a:rPr lang="pl-PL" dirty="0"/>
              <a:t> i </a:t>
            </a:r>
            <a:r>
              <a:rPr lang="pl-PL" i="1" dirty="0"/>
              <a:t>Talibami.</a:t>
            </a:r>
            <a:r>
              <a:rPr lang="pl-PL" dirty="0"/>
              <a:t> Stosownie do rezolucji Rady Bezpieczeństwa wszystkie państwa będące członkami ONZ </a:t>
            </a:r>
            <a:r>
              <a:rPr lang="pl-PL" u="sng" dirty="0"/>
              <a:t>powinny zamrozić fundusze i inne aktywa finansowe kontrolowane bezpośrednio lub pośrednio przez takie osoby </a:t>
            </a:r>
          </a:p>
          <a:p>
            <a:pPr marL="342900" indent="-342900">
              <a:buFont typeface="Arial" panose="020B0604020202020204" pitchFamily="34" charset="0"/>
              <a:buChar char="•"/>
            </a:pPr>
            <a:r>
              <a:rPr lang="pl-PL" dirty="0"/>
              <a:t>W ramach WE Rada wydała rozporządzenie Nr 881/2002 z 27.5.2002 r. wprowadzające niektóre </a:t>
            </a:r>
            <a:r>
              <a:rPr lang="pl-PL" u="sng" dirty="0"/>
              <a:t>szczególne środki ograniczające skierowane przeciwko niektórym osobom i podmiotom związanym z </a:t>
            </a:r>
            <a:r>
              <a:rPr lang="pl-PL" i="1" u="sng" dirty="0"/>
              <a:t>Osamą bin Ladenem</a:t>
            </a:r>
            <a:r>
              <a:rPr lang="pl-PL" i="1" dirty="0"/>
              <a:t>, siecią Al-Kaida </a:t>
            </a:r>
            <a:r>
              <a:rPr lang="pl-PL" dirty="0"/>
              <a:t>i</a:t>
            </a:r>
            <a:r>
              <a:rPr lang="pl-PL" i="1" dirty="0"/>
              <a:t> Talibami</a:t>
            </a:r>
            <a:r>
              <a:rPr lang="pl-PL" dirty="0"/>
              <a:t> (…) </a:t>
            </a:r>
            <a:r>
              <a:rPr lang="pl-PL" dirty="0">
                <a:sym typeface="Wingdings" pitchFamily="2" charset="2"/>
              </a:rPr>
              <a:t> </a:t>
            </a:r>
            <a:r>
              <a:rPr lang="pl-PL" dirty="0"/>
              <a:t>nakaz zamrożenia funduszy i innych aktywów finansowych osób i podmiotów, których nazwisko lub nazwa figuruje w załączniku do tego rozporządzenia. Nazwisko </a:t>
            </a:r>
            <a:r>
              <a:rPr lang="pl-PL" i="1" dirty="0"/>
              <a:t>Y. A. Kadiego</a:t>
            </a:r>
            <a:r>
              <a:rPr lang="pl-PL" dirty="0"/>
              <a:t> i nazwa </a:t>
            </a:r>
            <a:r>
              <a:rPr lang="pl-PL" i="1" dirty="0"/>
              <a:t>Al </a:t>
            </a:r>
            <a:r>
              <a:rPr lang="pl-PL" i="1" dirty="0" err="1"/>
              <a:t>Barakaat</a:t>
            </a:r>
            <a:r>
              <a:rPr lang="pl-PL" dirty="0"/>
              <a:t> zostały dodane do wykazu zbiorczego, a następnie powtórzone w wykazie z rozporządzenia wspólnotowego.</a:t>
            </a:r>
          </a:p>
          <a:p>
            <a:r>
              <a:rPr lang="pl-PL" dirty="0"/>
              <a:t> </a:t>
            </a:r>
          </a:p>
          <a:p>
            <a:endParaRPr lang="pl-PL" dirty="0"/>
          </a:p>
        </p:txBody>
      </p:sp>
      <p:sp>
        <p:nvSpPr>
          <p:cNvPr id="3" name="Tytuł 2">
            <a:extLst>
              <a:ext uri="{FF2B5EF4-FFF2-40B4-BE49-F238E27FC236}">
                <a16:creationId xmlns:a16="http://schemas.microsoft.com/office/drawing/2014/main" id="{7F2C6238-4217-B740-950E-E10B127AC94B}"/>
              </a:ext>
            </a:extLst>
          </p:cNvPr>
          <p:cNvSpPr>
            <a:spLocks noGrp="1"/>
          </p:cNvSpPr>
          <p:nvPr>
            <p:ph type="title"/>
          </p:nvPr>
        </p:nvSpPr>
        <p:spPr/>
        <p:txBody>
          <a:bodyPr/>
          <a:lstStyle/>
          <a:p>
            <a:r>
              <a:rPr lang="pl-PL" b="1" dirty="0">
                <a:solidFill>
                  <a:srgbClr val="C00000"/>
                </a:solidFill>
              </a:rPr>
              <a:t>C-402/05 Kadi </a:t>
            </a:r>
          </a:p>
        </p:txBody>
      </p:sp>
    </p:spTree>
    <p:extLst>
      <p:ext uri="{BB962C8B-B14F-4D97-AF65-F5344CB8AC3E}">
        <p14:creationId xmlns:p14="http://schemas.microsoft.com/office/powerpoint/2010/main" val="262276703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B91C0A7-74A3-6F44-AC14-8A59B2C95803}"/>
              </a:ext>
            </a:extLst>
          </p:cNvPr>
          <p:cNvSpPr>
            <a:spLocks noGrp="1"/>
          </p:cNvSpPr>
          <p:nvPr>
            <p:ph type="body" sz="quarter" idx="16"/>
          </p:nvPr>
        </p:nvSpPr>
        <p:spPr/>
        <p:txBody>
          <a:bodyPr/>
          <a:lstStyle/>
          <a:p>
            <a:pPr marL="342900" indent="-342900">
              <a:buFont typeface="Arial" panose="020B0604020202020204" pitchFamily="34" charset="0"/>
              <a:buChar char="•"/>
            </a:pPr>
            <a:r>
              <a:rPr lang="pl-PL" i="1" dirty="0"/>
              <a:t> Kadi</a:t>
            </a:r>
            <a:r>
              <a:rPr lang="pl-PL" dirty="0"/>
              <a:t> i </a:t>
            </a:r>
            <a:r>
              <a:rPr lang="pl-PL" i="1" dirty="0"/>
              <a:t>Al </a:t>
            </a:r>
            <a:r>
              <a:rPr lang="pl-PL" i="1" dirty="0" err="1"/>
              <a:t>Barakaat</a:t>
            </a:r>
            <a:r>
              <a:rPr lang="pl-PL" dirty="0"/>
              <a:t> wnieśli do Sądu Pierwszej Instancji (SPI) skargę o stwierdzenie nieważności tego rozporządzenia, podnosząc, że </a:t>
            </a:r>
            <a:r>
              <a:rPr lang="pl-PL" b="1" dirty="0"/>
              <a:t>Rada nie miała kompetencji do jego wydania, oraz że rozporządzenie to naruszało niektóre z ich praw podstawowych, zwłaszcza prawo własności i prawo do obrony</a:t>
            </a:r>
            <a:r>
              <a:rPr lang="pl-PL" dirty="0"/>
              <a:t>. Ponieważ SPI oddalił ogół zarzutów podniesionych przez </a:t>
            </a:r>
            <a:r>
              <a:rPr lang="pl-PL" i="1" dirty="0"/>
              <a:t>Y.A. Kadiego </a:t>
            </a:r>
            <a:r>
              <a:rPr lang="pl-PL" dirty="0"/>
              <a:t>i </a:t>
            </a:r>
            <a:r>
              <a:rPr lang="pl-PL" i="1" dirty="0"/>
              <a:t>Al </a:t>
            </a:r>
            <a:r>
              <a:rPr lang="pl-PL" i="1" dirty="0" err="1"/>
              <a:t>Barakaat</a:t>
            </a:r>
            <a:r>
              <a:rPr lang="pl-PL" dirty="0"/>
              <a:t> oraz utrzymał w mocy rozporządzenie (wyroki z 21.9.2005 r. w sprawach T-306/01 </a:t>
            </a:r>
            <a:r>
              <a:rPr lang="pl-PL" i="1" dirty="0" err="1"/>
              <a:t>Yusuf</a:t>
            </a:r>
            <a:r>
              <a:rPr lang="pl-PL" dirty="0"/>
              <a:t> i </a:t>
            </a:r>
            <a:r>
              <a:rPr lang="pl-PL" i="1" dirty="0"/>
              <a:t>Al </a:t>
            </a:r>
            <a:r>
              <a:rPr lang="pl-PL" i="1" dirty="0" err="1"/>
              <a:t>Barakaat</a:t>
            </a:r>
            <a:r>
              <a:rPr lang="pl-PL" i="1" dirty="0"/>
              <a:t> Foundation/Rada</a:t>
            </a:r>
            <a:r>
              <a:rPr lang="pl-PL" dirty="0"/>
              <a:t> oraz T-315/01), dlatego też wnieśli oni odwołanie do TSWE.</a:t>
            </a:r>
          </a:p>
          <a:p>
            <a:endParaRPr lang="pl-PL" dirty="0"/>
          </a:p>
        </p:txBody>
      </p:sp>
      <p:sp>
        <p:nvSpPr>
          <p:cNvPr id="3" name="Tytuł 2">
            <a:extLst>
              <a:ext uri="{FF2B5EF4-FFF2-40B4-BE49-F238E27FC236}">
                <a16:creationId xmlns:a16="http://schemas.microsoft.com/office/drawing/2014/main" id="{40A4A639-F405-0C49-87A2-E0395E0F00F3}"/>
              </a:ext>
            </a:extLst>
          </p:cNvPr>
          <p:cNvSpPr>
            <a:spLocks noGrp="1"/>
          </p:cNvSpPr>
          <p:nvPr>
            <p:ph type="title"/>
          </p:nvPr>
        </p:nvSpPr>
        <p:spPr/>
        <p:txBody>
          <a:bodyPr/>
          <a:lstStyle/>
          <a:p>
            <a:r>
              <a:rPr lang="pl-PL" b="1" dirty="0">
                <a:solidFill>
                  <a:srgbClr val="C00000"/>
                </a:solidFill>
              </a:rPr>
              <a:t>C-402/05 Kadi </a:t>
            </a:r>
            <a:endParaRPr lang="pl-PL" dirty="0"/>
          </a:p>
        </p:txBody>
      </p:sp>
    </p:spTree>
    <p:extLst>
      <p:ext uri="{BB962C8B-B14F-4D97-AF65-F5344CB8AC3E}">
        <p14:creationId xmlns:p14="http://schemas.microsoft.com/office/powerpoint/2010/main" val="29787847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EC1E8D6-ADF0-DE49-8847-AF4B75F404D3}"/>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TSUE: </a:t>
            </a:r>
            <a:r>
              <a:rPr lang="pl-PL" u="sng" dirty="0"/>
              <a:t>sądy wspólnotowe </a:t>
            </a:r>
            <a:r>
              <a:rPr lang="pl-PL" dirty="0"/>
              <a:t>– zgodnie z kompetencjami, w które wyposażył je TWE – </a:t>
            </a:r>
            <a:r>
              <a:rPr lang="pl-PL" u="sng" dirty="0"/>
              <a:t>powinny zapewnić pełną kontrolę zgodności z prawem ogółu aktów wspólnotowych w aspekcie praw podstawowych</a:t>
            </a:r>
            <a:r>
              <a:rPr lang="pl-PL" dirty="0"/>
              <a:t>, stanowiących integralną część zasad ogólnych prawa wspólnotowego, w tym również tych aktów wspólnotowych, które – jak sporne rozporządzenie – służą wykonaniu rezolucji Rady Bezpieczeństwa uchwalonych w trybie rozdziału VII Karty ONZ. W konsekwencji Trybunał uchylił ww. wyroki SPI.</a:t>
            </a:r>
          </a:p>
          <a:p>
            <a:pPr marL="342900" indent="-342900">
              <a:buFont typeface="Arial" panose="020B0604020202020204" pitchFamily="34" charset="0"/>
              <a:buChar char="•"/>
            </a:pPr>
            <a:r>
              <a:rPr lang="pl-PL" u="sng" dirty="0"/>
              <a:t>rozporządzenie</a:t>
            </a:r>
            <a:r>
              <a:rPr lang="pl-PL" dirty="0"/>
              <a:t> Nr 881/2002, w zakresie, w jakim dot. wnoszących odwołanie, zostało wydane bez zapewnienia jakiejkolwiek gwarancji w odniesieniu do poinformowania o zgromadzonych przeciwko nim dowodach lub w odniesieniu do ich wysłuchania w tej kwestii, a zatem – w opinii TSWE – rozporządzenie to </a:t>
            </a:r>
            <a:r>
              <a:rPr lang="pl-PL" u="sng" dirty="0"/>
              <a:t>zostało ustanowione w ramach procedury, w której prawa do obrony nie były przestrzegane, co spowodowało również naruszenie prawa do skutecznej obrony sądowej.</a:t>
            </a:r>
          </a:p>
          <a:p>
            <a:endParaRPr lang="pl-PL" dirty="0"/>
          </a:p>
        </p:txBody>
      </p:sp>
      <p:sp>
        <p:nvSpPr>
          <p:cNvPr id="3" name="Tytuł 2">
            <a:extLst>
              <a:ext uri="{FF2B5EF4-FFF2-40B4-BE49-F238E27FC236}">
                <a16:creationId xmlns:a16="http://schemas.microsoft.com/office/drawing/2014/main" id="{DCB13B6E-D072-B54C-BB6C-178EF8B6666A}"/>
              </a:ext>
            </a:extLst>
          </p:cNvPr>
          <p:cNvSpPr>
            <a:spLocks noGrp="1"/>
          </p:cNvSpPr>
          <p:nvPr>
            <p:ph type="title"/>
          </p:nvPr>
        </p:nvSpPr>
        <p:spPr/>
        <p:txBody>
          <a:bodyPr/>
          <a:lstStyle/>
          <a:p>
            <a:r>
              <a:rPr lang="pl-PL" b="1" dirty="0">
                <a:solidFill>
                  <a:srgbClr val="C00000"/>
                </a:solidFill>
              </a:rPr>
              <a:t>C-402/05 Kadi </a:t>
            </a:r>
            <a:endParaRPr lang="pl-PL" dirty="0"/>
          </a:p>
        </p:txBody>
      </p:sp>
    </p:spTree>
    <p:extLst>
      <p:ext uri="{BB962C8B-B14F-4D97-AF65-F5344CB8AC3E}">
        <p14:creationId xmlns:p14="http://schemas.microsoft.com/office/powerpoint/2010/main" val="275164108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92FF9D2-50B6-0B40-AAE6-0DB2176A38B6}"/>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TSUE: </a:t>
            </a:r>
            <a:r>
              <a:rPr lang="pl-PL" sz="1800" b="1" dirty="0"/>
              <a:t>zamrożenie funduszy stanowi nieuzasadnione ograniczenie prawa własności </a:t>
            </a:r>
            <a:r>
              <a:rPr lang="pl-PL" sz="1800" b="1" i="1" dirty="0"/>
              <a:t>Y.A. Kadiego</a:t>
            </a:r>
            <a:r>
              <a:rPr lang="pl-PL" sz="1800" b="1" dirty="0"/>
              <a:t>. Ś</a:t>
            </a:r>
            <a:r>
              <a:rPr lang="pl-PL" sz="1800" dirty="0"/>
              <a:t>rodki ograniczające, nałożone rozporządzeniem, stanowią ograniczenie tego prawa, które, co do zasady, mogłyby być uzasadnione. Trybunał zauważył, że znaczenie celów rozporządzenia może usprawiedliwić negatywne konsekwencje – nawet daleko idące – dla niektórych osób oraz podkreślił, że właściwe organy krajowe mogą uwolnić fundusze niezbędne do pokrycia podstawowych wydatków (np. koszty opieki medycznej). </a:t>
            </a:r>
          </a:p>
          <a:p>
            <a:pPr marL="342900" indent="-342900">
              <a:buFont typeface="Arial" panose="020B0604020202020204" pitchFamily="34" charset="0"/>
              <a:buChar char="•"/>
            </a:pPr>
            <a:r>
              <a:rPr lang="pl-PL" sz="1800" dirty="0"/>
              <a:t>rozporządzenie zostało wydane bez zapewnienia jakiejkolwiek gwarancji umożliwiającej </a:t>
            </a:r>
            <a:r>
              <a:rPr lang="pl-PL" sz="1800" i="1" dirty="0"/>
              <a:t>Y.A. Kadiemu</a:t>
            </a:r>
            <a:r>
              <a:rPr lang="pl-PL" sz="1800" dirty="0"/>
              <a:t> przedstawienie jego sprawy właściwym organom, podczas gdy – zważywszy na ogólny zasięg i rzeczywisty czas trwania zamrożenia funduszy, jakie wobec niego zastosowano – taka gwarancja jest niezbędna w celu zapewnienia poszanowania prawa własności. W konsekwencji Trybunał stwierdził nieważność rozporządzenia Rady w zakresie, w jakim dotyczy </a:t>
            </a:r>
            <a:r>
              <a:rPr lang="pl-PL" sz="1800" i="1" dirty="0"/>
              <a:t>Y.A. Kadiego</a:t>
            </a:r>
            <a:r>
              <a:rPr lang="pl-PL" sz="1800" dirty="0"/>
              <a:t> i </a:t>
            </a:r>
            <a:r>
              <a:rPr lang="pl-PL" sz="1800" i="1" dirty="0"/>
              <a:t>Al </a:t>
            </a:r>
            <a:r>
              <a:rPr lang="pl-PL" sz="1800" i="1" dirty="0" err="1"/>
              <a:t>Barakaat</a:t>
            </a:r>
            <a:r>
              <a:rPr lang="pl-PL" sz="1800" dirty="0"/>
              <a:t>.</a:t>
            </a:r>
          </a:p>
          <a:p>
            <a:r>
              <a:rPr lang="pl-PL" dirty="0"/>
              <a:t> </a:t>
            </a:r>
          </a:p>
          <a:p>
            <a:endParaRPr lang="pl-PL" dirty="0"/>
          </a:p>
        </p:txBody>
      </p:sp>
      <p:sp>
        <p:nvSpPr>
          <p:cNvPr id="3" name="Tytuł 2">
            <a:extLst>
              <a:ext uri="{FF2B5EF4-FFF2-40B4-BE49-F238E27FC236}">
                <a16:creationId xmlns:a16="http://schemas.microsoft.com/office/drawing/2014/main" id="{8980E8F2-8EE6-854E-8D3A-B9623465548E}"/>
              </a:ext>
            </a:extLst>
          </p:cNvPr>
          <p:cNvSpPr>
            <a:spLocks noGrp="1"/>
          </p:cNvSpPr>
          <p:nvPr>
            <p:ph type="title"/>
          </p:nvPr>
        </p:nvSpPr>
        <p:spPr/>
        <p:txBody>
          <a:bodyPr/>
          <a:lstStyle/>
          <a:p>
            <a:r>
              <a:rPr lang="pl-PL" b="1" dirty="0">
                <a:solidFill>
                  <a:srgbClr val="C00000"/>
                </a:solidFill>
              </a:rPr>
              <a:t>C-402/05 Kadi </a:t>
            </a:r>
            <a:r>
              <a:rPr lang="pl-PL" dirty="0"/>
              <a:t> </a:t>
            </a:r>
          </a:p>
        </p:txBody>
      </p:sp>
    </p:spTree>
    <p:extLst>
      <p:ext uri="{BB962C8B-B14F-4D97-AF65-F5344CB8AC3E}">
        <p14:creationId xmlns:p14="http://schemas.microsoft.com/office/powerpoint/2010/main" val="12435488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291B458-759F-2D46-ADC8-FA8B7F0D2660}"/>
              </a:ext>
            </a:extLst>
          </p:cNvPr>
          <p:cNvSpPr>
            <a:spLocks noGrp="1"/>
          </p:cNvSpPr>
          <p:nvPr>
            <p:ph type="body" sz="quarter" idx="16"/>
          </p:nvPr>
        </p:nvSpPr>
        <p:spPr/>
        <p:txBody>
          <a:bodyPr/>
          <a:lstStyle/>
          <a:p>
            <a:pPr algn="ctr"/>
            <a:r>
              <a:rPr lang="pl-PL" sz="6600" b="1" dirty="0"/>
              <a:t>ZASADA PIERWSZEŃSTWA</a:t>
            </a:r>
          </a:p>
        </p:txBody>
      </p:sp>
      <p:sp>
        <p:nvSpPr>
          <p:cNvPr id="3" name="Tytuł 2">
            <a:extLst>
              <a:ext uri="{FF2B5EF4-FFF2-40B4-BE49-F238E27FC236}">
                <a16:creationId xmlns:a16="http://schemas.microsoft.com/office/drawing/2014/main" id="{01B12438-3B2B-5D49-AF19-874C30A28ABC}"/>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9523342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9E24E19-44D9-8444-B431-348976171EF8}"/>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solidFill>
                  <a:srgbClr val="FF0000"/>
                </a:solidFill>
              </a:rPr>
              <a:t>6/64 - Costa przeciwko ENEL (charakter prawny UE)</a:t>
            </a:r>
          </a:p>
          <a:p>
            <a:pPr marL="342900" indent="-342900">
              <a:buFont typeface="Arial" panose="020B0604020202020204" pitchFamily="34" charset="0"/>
              <a:buChar char="•"/>
            </a:pPr>
            <a:r>
              <a:rPr lang="pl-PL" dirty="0">
                <a:solidFill>
                  <a:srgbClr val="FF0000"/>
                </a:solidFill>
              </a:rPr>
              <a:t>11/70- </a:t>
            </a:r>
            <a:r>
              <a:rPr lang="pl-PL" dirty="0" err="1">
                <a:solidFill>
                  <a:srgbClr val="FF0000"/>
                </a:solidFill>
              </a:rPr>
              <a:t>Internationale</a:t>
            </a:r>
            <a:r>
              <a:rPr lang="pl-PL" dirty="0">
                <a:solidFill>
                  <a:srgbClr val="FF0000"/>
                </a:solidFill>
              </a:rPr>
              <a:t> </a:t>
            </a:r>
            <a:r>
              <a:rPr lang="pl-PL" dirty="0" err="1">
                <a:solidFill>
                  <a:srgbClr val="FF0000"/>
                </a:solidFill>
              </a:rPr>
              <a:t>Handelsgesellschaft</a:t>
            </a:r>
            <a:r>
              <a:rPr lang="pl-PL" dirty="0">
                <a:solidFill>
                  <a:srgbClr val="FF0000"/>
                </a:solidFill>
              </a:rPr>
              <a:t> (prawa podstawowe)</a:t>
            </a:r>
          </a:p>
          <a:p>
            <a:pPr marL="342900" indent="-342900">
              <a:buFont typeface="Arial" panose="020B0604020202020204" pitchFamily="34" charset="0"/>
              <a:buChar char="•"/>
            </a:pPr>
            <a:r>
              <a:rPr lang="pl-PL" dirty="0">
                <a:solidFill>
                  <a:srgbClr val="FF0000"/>
                </a:solidFill>
              </a:rPr>
              <a:t>C-617/10- </a:t>
            </a:r>
            <a:r>
              <a:rPr lang="pl-PL" dirty="0" err="1">
                <a:solidFill>
                  <a:srgbClr val="FF0000"/>
                </a:solidFill>
              </a:rPr>
              <a:t>Fransson</a:t>
            </a:r>
            <a:r>
              <a:rPr lang="pl-PL" dirty="0">
                <a:solidFill>
                  <a:srgbClr val="FF0000"/>
                </a:solidFill>
              </a:rPr>
              <a:t> (prawa podstawowe)</a:t>
            </a:r>
          </a:p>
          <a:p>
            <a:pPr marL="342900" indent="-342900">
              <a:buFont typeface="Arial" panose="020B0604020202020204" pitchFamily="34" charset="0"/>
              <a:buChar char="•"/>
            </a:pPr>
            <a:r>
              <a:rPr lang="pl-PL" dirty="0">
                <a:solidFill>
                  <a:srgbClr val="FF0000"/>
                </a:solidFill>
              </a:rPr>
              <a:t>Wyrok polskiego TK K 18/04 (wartości UE: państwo prawne)</a:t>
            </a:r>
          </a:p>
          <a:p>
            <a:pPr marL="342900" indent="-342900">
              <a:buFont typeface="Arial" panose="020B0604020202020204" pitchFamily="34" charset="0"/>
              <a:buChar char="•"/>
            </a:pPr>
            <a:r>
              <a:rPr lang="pl-PL" dirty="0">
                <a:solidFill>
                  <a:srgbClr val="FF0000"/>
                </a:solidFill>
              </a:rPr>
              <a:t>C-106/77- </a:t>
            </a:r>
            <a:r>
              <a:rPr lang="pl-PL" dirty="0" err="1">
                <a:solidFill>
                  <a:srgbClr val="FF0000"/>
                </a:solidFill>
              </a:rPr>
              <a:t>Simmenthal</a:t>
            </a:r>
            <a:r>
              <a:rPr lang="pl-PL" dirty="0">
                <a:solidFill>
                  <a:srgbClr val="FF0000"/>
                </a:solidFill>
              </a:rPr>
              <a:t> </a:t>
            </a:r>
          </a:p>
          <a:p>
            <a:pPr marL="342900" indent="-342900">
              <a:buFont typeface="Arial" panose="020B0604020202020204" pitchFamily="34" charset="0"/>
              <a:buChar char="•"/>
            </a:pPr>
            <a:r>
              <a:rPr lang="pl-PL" dirty="0">
                <a:solidFill>
                  <a:schemeClr val="tx1"/>
                </a:solidFill>
              </a:rPr>
              <a:t>C-213/89- </a:t>
            </a:r>
            <a:r>
              <a:rPr lang="pl-PL" dirty="0" err="1">
                <a:solidFill>
                  <a:schemeClr val="tx1"/>
                </a:solidFill>
              </a:rPr>
              <a:t>Factortame</a:t>
            </a:r>
            <a:r>
              <a:rPr lang="pl-PL" dirty="0">
                <a:solidFill>
                  <a:schemeClr val="tx1"/>
                </a:solidFill>
              </a:rPr>
              <a:t> </a:t>
            </a:r>
          </a:p>
          <a:p>
            <a:pPr marL="342900" indent="-342900">
              <a:buFont typeface="Arial" panose="020B0604020202020204" pitchFamily="34" charset="0"/>
              <a:buChar char="•"/>
            </a:pPr>
            <a:r>
              <a:rPr lang="pl-PL" dirty="0">
                <a:solidFill>
                  <a:schemeClr val="tx1"/>
                </a:solidFill>
              </a:rPr>
              <a:t>C-453/00- Kuehne i </a:t>
            </a:r>
            <a:r>
              <a:rPr lang="pl-PL" dirty="0" err="1">
                <a:solidFill>
                  <a:schemeClr val="tx1"/>
                </a:solidFill>
              </a:rPr>
              <a:t>Heitz</a:t>
            </a:r>
            <a:endParaRPr lang="pl-PL" dirty="0">
              <a:solidFill>
                <a:schemeClr val="tx1"/>
              </a:solidFill>
            </a:endParaRPr>
          </a:p>
          <a:p>
            <a:pPr marL="342900" indent="-342900">
              <a:buFont typeface="Arial" panose="020B0604020202020204" pitchFamily="34" charset="0"/>
              <a:buChar char="•"/>
            </a:pPr>
            <a:r>
              <a:rPr lang="pl-PL" dirty="0">
                <a:solidFill>
                  <a:schemeClr val="tx1"/>
                </a:solidFill>
              </a:rPr>
              <a:t>C-234/04- </a:t>
            </a:r>
            <a:r>
              <a:rPr lang="pl-PL" dirty="0" err="1">
                <a:solidFill>
                  <a:schemeClr val="tx1"/>
                </a:solidFill>
              </a:rPr>
              <a:t>Kapferer</a:t>
            </a:r>
            <a:r>
              <a:rPr lang="pl-PL" dirty="0">
                <a:solidFill>
                  <a:schemeClr val="tx1"/>
                </a:solidFill>
              </a:rPr>
              <a:t> </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25AD9B01-E3F1-1143-9C00-E4D10CE779CD}"/>
              </a:ext>
            </a:extLst>
          </p:cNvPr>
          <p:cNvSpPr>
            <a:spLocks noGrp="1"/>
          </p:cNvSpPr>
          <p:nvPr>
            <p:ph type="title"/>
          </p:nvPr>
        </p:nvSpPr>
        <p:spPr/>
        <p:txBody>
          <a:bodyPr/>
          <a:lstStyle/>
          <a:p>
            <a:r>
              <a:rPr lang="pl-PL" dirty="0"/>
              <a:t>Zasada pierwszeństwa</a:t>
            </a:r>
          </a:p>
        </p:txBody>
      </p:sp>
    </p:spTree>
    <p:extLst>
      <p:ext uri="{BB962C8B-B14F-4D97-AF65-F5344CB8AC3E}">
        <p14:creationId xmlns:p14="http://schemas.microsoft.com/office/powerpoint/2010/main" val="27800594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023BCD5-572E-344B-B473-3C4022C6B757}"/>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Zręby doktryny pierwszeństwa</a:t>
            </a:r>
          </a:p>
          <a:p>
            <a:pPr marL="342900" indent="-342900">
              <a:buFont typeface="Arial" panose="020B0604020202020204" pitchFamily="34" charset="0"/>
              <a:buChar char="•"/>
            </a:pPr>
            <a:r>
              <a:rPr lang="pl-PL" sz="1600" dirty="0"/>
              <a:t>Sprzeczność włoskiej ustawy o nacjonalizacji przemysłu energetycznego z </a:t>
            </a:r>
            <a:r>
              <a:rPr lang="pl-PL" sz="1600" dirty="0" err="1"/>
              <a:t>Traktetem</a:t>
            </a:r>
            <a:r>
              <a:rPr lang="pl-PL" sz="1600" dirty="0"/>
              <a:t> EWG (monopole handlowe, prawo konkurencji, pomoc państwa)</a:t>
            </a:r>
          </a:p>
          <a:p>
            <a:pPr marL="342900" indent="-342900">
              <a:buFont typeface="Arial" panose="020B0604020202020204" pitchFamily="34" charset="0"/>
              <a:buChar char="•"/>
            </a:pPr>
            <a:r>
              <a:rPr lang="pl-PL" sz="1600" dirty="0"/>
              <a:t>”Wspólnota stworzyła własny system prawny, który staje się częścią prawa krajowego i który sądy krajowe mają obowiązek stosować”</a:t>
            </a:r>
          </a:p>
          <a:p>
            <a:pPr marL="342900" indent="-342900">
              <a:buFont typeface="Arial" panose="020B0604020202020204" pitchFamily="34" charset="0"/>
              <a:buChar char="•"/>
            </a:pPr>
            <a:r>
              <a:rPr lang="pl-PL" sz="1600" dirty="0"/>
              <a:t>To </a:t>
            </a:r>
            <a:r>
              <a:rPr lang="pl-PL" sz="1600" dirty="0" err="1"/>
              <a:t>p.cz</a:t>
            </a:r>
            <a:r>
              <a:rPr lang="pl-PL" sz="1600" dirty="0"/>
              <a:t>. stworzyły UE- wyposażoną we własne instytucje i podmiotowość prawnomiędzynarodową, i stworzyły system prawny przez przekazanie części swoich suwerennych uprawnień na rzecz UE </a:t>
            </a:r>
          </a:p>
          <a:p>
            <a:pPr marL="342900" indent="-342900">
              <a:buFont typeface="Arial" panose="020B0604020202020204" pitchFamily="34" charset="0"/>
              <a:buChar char="•"/>
            </a:pPr>
            <a:r>
              <a:rPr lang="pl-PL" sz="1600" dirty="0"/>
              <a:t>Litera i duch traktatu czynią niemożliwym, aby </a:t>
            </a:r>
            <a:r>
              <a:rPr lang="pl-PL" sz="1600" dirty="0" err="1"/>
              <a:t>p.cz</a:t>
            </a:r>
            <a:r>
              <a:rPr lang="pl-PL" sz="1600" dirty="0"/>
              <a:t>. przyznały pierwszeństwo prawu krajowemu</a:t>
            </a:r>
          </a:p>
          <a:p>
            <a:pPr marL="342900" indent="-342900">
              <a:buFont typeface="Arial" panose="020B0604020202020204" pitchFamily="34" charset="0"/>
              <a:buChar char="•"/>
            </a:pPr>
            <a:r>
              <a:rPr lang="pl-PL" sz="1600" dirty="0"/>
              <a:t>Sensem istnienia UE są integracja i wspólne realizowanie celów wyznaczonych w traktatach, co byłoby udaremnione gdyby każde </a:t>
            </a:r>
            <a:r>
              <a:rPr lang="pl-PL" sz="1600" dirty="0" err="1"/>
              <a:t>p.cz</a:t>
            </a:r>
            <a:r>
              <a:rPr lang="pl-PL" sz="1600" dirty="0"/>
              <a:t>. dawało pierwszeństwo prawu krajowemu </a:t>
            </a:r>
          </a:p>
          <a:p>
            <a:pPr marL="342900" indent="-342900">
              <a:buFont typeface="Arial" panose="020B0604020202020204" pitchFamily="34" charset="0"/>
              <a:buChar char="•"/>
            </a:pPr>
            <a:r>
              <a:rPr lang="pl-PL" sz="1600" dirty="0"/>
              <a:t>Prawo UE powinno mieć pierwszeństwo przed normą krajową niezależnie od rangi normy krajowej w krajowym porządku prawnym oraz niezależnie od tego czy norma krajowe weszła w życie przed czy po wydaniu traktatów.</a:t>
            </a:r>
          </a:p>
        </p:txBody>
      </p:sp>
      <p:sp>
        <p:nvSpPr>
          <p:cNvPr id="3" name="Tytuł 2">
            <a:extLst>
              <a:ext uri="{FF2B5EF4-FFF2-40B4-BE49-F238E27FC236}">
                <a16:creationId xmlns:a16="http://schemas.microsoft.com/office/drawing/2014/main" id="{66B6AECB-76D8-6B43-B3C3-68075753EA0A}"/>
              </a:ext>
            </a:extLst>
          </p:cNvPr>
          <p:cNvSpPr>
            <a:spLocks noGrp="1"/>
          </p:cNvSpPr>
          <p:nvPr>
            <p:ph type="title"/>
          </p:nvPr>
        </p:nvSpPr>
        <p:spPr/>
        <p:txBody>
          <a:bodyPr/>
          <a:lstStyle/>
          <a:p>
            <a:r>
              <a:rPr lang="pl-PL" dirty="0">
                <a:solidFill>
                  <a:srgbClr val="FF0000"/>
                </a:solidFill>
              </a:rPr>
              <a:t>6/64 - Costa przeciwko ENEL</a:t>
            </a:r>
            <a:endParaRPr lang="pl-PL" dirty="0"/>
          </a:p>
        </p:txBody>
      </p:sp>
    </p:spTree>
    <p:extLst>
      <p:ext uri="{BB962C8B-B14F-4D97-AF65-F5344CB8AC3E}">
        <p14:creationId xmlns:p14="http://schemas.microsoft.com/office/powerpoint/2010/main" val="150619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D8172D9-E701-6A40-A084-3E6CB7276929}"/>
              </a:ext>
            </a:extLst>
          </p:cNvPr>
          <p:cNvSpPr>
            <a:spLocks noGrp="1"/>
          </p:cNvSpPr>
          <p:nvPr>
            <p:ph type="body" sz="quarter" idx="16"/>
          </p:nvPr>
        </p:nvSpPr>
        <p:spPr/>
        <p:txBody>
          <a:bodyPr/>
          <a:lstStyle/>
          <a:p>
            <a:r>
              <a:rPr lang="pl-PL" dirty="0"/>
              <a:t>Obszerne orzecznictwo TSUE dot. równości i niedyskryminacji: </a:t>
            </a:r>
          </a:p>
          <a:p>
            <a:pPr marL="342900" indent="-342900">
              <a:buFontTx/>
              <a:buChar char="-"/>
            </a:pPr>
            <a:r>
              <a:rPr lang="pl-PL" dirty="0"/>
              <a:t>C-43/75 </a:t>
            </a:r>
            <a:r>
              <a:rPr lang="pl-PL" dirty="0" err="1"/>
              <a:t>Defrenne</a:t>
            </a:r>
            <a:r>
              <a:rPr lang="pl-PL" dirty="0"/>
              <a:t>- dyskryminacja w wynagrodzeniu ze względu na płeć</a:t>
            </a:r>
          </a:p>
          <a:p>
            <a:pPr marL="342900" indent="-342900">
              <a:buFontTx/>
              <a:buChar char="-"/>
            </a:pPr>
            <a:r>
              <a:rPr lang="pl-PL" dirty="0"/>
              <a:t>C-85/96- Sala- zróżnicowanie prawa do otrzymania zasiłku macierzyńskiego ze względu na obywatelstwo</a:t>
            </a:r>
          </a:p>
          <a:p>
            <a:pPr marL="342900" indent="-342900">
              <a:buFontTx/>
              <a:buChar char="-"/>
            </a:pPr>
            <a:r>
              <a:rPr lang="pl-PL" dirty="0"/>
              <a:t>C-144/04- </a:t>
            </a:r>
            <a:r>
              <a:rPr lang="pl-PL" dirty="0" err="1"/>
              <a:t>Mangold</a:t>
            </a:r>
            <a:r>
              <a:rPr lang="pl-PL" dirty="0"/>
              <a:t>- zakaz dyskryminacji ze względu na wiek (ogólna zasada prawa UE)</a:t>
            </a:r>
          </a:p>
        </p:txBody>
      </p:sp>
      <p:sp>
        <p:nvSpPr>
          <p:cNvPr id="3" name="Tytuł 2">
            <a:extLst>
              <a:ext uri="{FF2B5EF4-FFF2-40B4-BE49-F238E27FC236}">
                <a16:creationId xmlns:a16="http://schemas.microsoft.com/office/drawing/2014/main" id="{F266BB37-F394-C54C-83EB-7224D6338081}"/>
              </a:ext>
            </a:extLst>
          </p:cNvPr>
          <p:cNvSpPr>
            <a:spLocks noGrp="1"/>
          </p:cNvSpPr>
          <p:nvPr>
            <p:ph type="title"/>
          </p:nvPr>
        </p:nvSpPr>
        <p:spPr/>
        <p:txBody>
          <a:bodyPr/>
          <a:lstStyle/>
          <a:p>
            <a:r>
              <a:rPr lang="pl-PL" dirty="0"/>
              <a:t>Równość </a:t>
            </a:r>
          </a:p>
        </p:txBody>
      </p:sp>
    </p:spTree>
    <p:extLst>
      <p:ext uri="{BB962C8B-B14F-4D97-AF65-F5344CB8AC3E}">
        <p14:creationId xmlns:p14="http://schemas.microsoft.com/office/powerpoint/2010/main" val="17303623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31E1773-CF3C-8143-B102-B1D41B52D496}"/>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Zgodność rozporządzenia Rady z </a:t>
            </a:r>
            <a:r>
              <a:rPr lang="pl-PL" u="sng" dirty="0"/>
              <a:t>niemiecką konstytucją </a:t>
            </a:r>
            <a:r>
              <a:rPr lang="pl-PL" dirty="0"/>
              <a:t>(prawo własności, wolności gospodarczej i proporcjonalności) </a:t>
            </a:r>
          </a:p>
          <a:p>
            <a:pPr marL="342900" indent="-342900">
              <a:buFont typeface="Arial" panose="020B0604020202020204" pitchFamily="34" charset="0"/>
              <a:buChar char="•"/>
            </a:pPr>
            <a:r>
              <a:rPr lang="pl-PL" dirty="0"/>
              <a:t>Niemiecka konstytucja przyjęta przed wejściem w życie traktatu </a:t>
            </a:r>
          </a:p>
          <a:p>
            <a:pPr marL="342900" indent="-342900">
              <a:buFont typeface="Arial" panose="020B0604020202020204" pitchFamily="34" charset="0"/>
              <a:buChar char="•"/>
            </a:pPr>
            <a:r>
              <a:rPr lang="pl-PL" dirty="0"/>
              <a:t>Ważność unijnych aktów prawnych może być oceniana wyłączeni z świetle prawa unijnego</a:t>
            </a:r>
          </a:p>
          <a:p>
            <a:pPr marL="342900" indent="-342900">
              <a:buFont typeface="Arial" panose="020B0604020202020204" pitchFamily="34" charset="0"/>
              <a:buChar char="•"/>
            </a:pPr>
            <a:r>
              <a:rPr lang="pl-PL" dirty="0"/>
              <a:t>Prawo UE- jako niezależne źródło prawa- nie może być uchylone przez normy prawa krajowego w jakiejkolwiek formie</a:t>
            </a:r>
          </a:p>
          <a:p>
            <a:pPr marL="342900" indent="-342900">
              <a:buFont typeface="Arial" panose="020B0604020202020204" pitchFamily="34" charset="0"/>
              <a:buChar char="•"/>
            </a:pPr>
            <a:r>
              <a:rPr lang="pl-PL" b="1" dirty="0"/>
              <a:t>Prawo UE ma pierwszeństwo przed każdą normą krajową, także przed konstytucją</a:t>
            </a:r>
          </a:p>
          <a:p>
            <a:pPr marL="342900" indent="-342900">
              <a:buFont typeface="Arial" panose="020B0604020202020204" pitchFamily="34" charset="0"/>
              <a:buChar char="•"/>
            </a:pPr>
            <a:r>
              <a:rPr lang="pl-PL" dirty="0"/>
              <a:t>Ponownie odwołanie do ducha traktatów- wykładnia teologiczna</a:t>
            </a:r>
          </a:p>
        </p:txBody>
      </p:sp>
      <p:sp>
        <p:nvSpPr>
          <p:cNvPr id="3" name="Tytuł 2">
            <a:extLst>
              <a:ext uri="{FF2B5EF4-FFF2-40B4-BE49-F238E27FC236}">
                <a16:creationId xmlns:a16="http://schemas.microsoft.com/office/drawing/2014/main" id="{07971C4D-5FF3-8C4E-A745-F79565FC950B}"/>
              </a:ext>
            </a:extLst>
          </p:cNvPr>
          <p:cNvSpPr>
            <a:spLocks noGrp="1"/>
          </p:cNvSpPr>
          <p:nvPr>
            <p:ph type="title"/>
          </p:nvPr>
        </p:nvSpPr>
        <p:spPr/>
        <p:txBody>
          <a:bodyPr/>
          <a:lstStyle/>
          <a:p>
            <a:r>
              <a:rPr lang="pl-PL" sz="3600" b="1" dirty="0">
                <a:solidFill>
                  <a:srgbClr val="FF0000"/>
                </a:solidFill>
              </a:rPr>
              <a:t>11/70- </a:t>
            </a:r>
            <a:r>
              <a:rPr lang="pl-PL" sz="3600" b="1" dirty="0" err="1">
                <a:solidFill>
                  <a:srgbClr val="FF0000"/>
                </a:solidFill>
              </a:rPr>
              <a:t>Internationale</a:t>
            </a:r>
            <a:r>
              <a:rPr lang="pl-PL" sz="3600" b="1" dirty="0">
                <a:solidFill>
                  <a:srgbClr val="FF0000"/>
                </a:solidFill>
              </a:rPr>
              <a:t> </a:t>
            </a:r>
            <a:r>
              <a:rPr lang="pl-PL" sz="3600" b="1" dirty="0" err="1">
                <a:solidFill>
                  <a:srgbClr val="FF0000"/>
                </a:solidFill>
              </a:rPr>
              <a:t>Handelsgesellschaft</a:t>
            </a:r>
            <a:endParaRPr lang="pl-PL" sz="3600" b="1" dirty="0"/>
          </a:p>
        </p:txBody>
      </p:sp>
    </p:spTree>
    <p:extLst>
      <p:ext uri="{BB962C8B-B14F-4D97-AF65-F5344CB8AC3E}">
        <p14:creationId xmlns:p14="http://schemas.microsoft.com/office/powerpoint/2010/main" val="76514557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021749F-CFC9-E941-89CB-CD5D4CFFBC0C}"/>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FTK: pierwszeństwo prawa pochodnego UE </a:t>
            </a:r>
            <a:r>
              <a:rPr lang="pl-PL" u="sng" dirty="0"/>
              <a:t>nie jest bezwarunkowe</a:t>
            </a:r>
            <a:r>
              <a:rPr lang="pl-PL" dirty="0"/>
              <a:t>:</a:t>
            </a:r>
          </a:p>
          <a:p>
            <a:pPr marL="342900" indent="-342900" algn="just">
              <a:buFont typeface="Arial" panose="020B0604020202020204" pitchFamily="34" charset="0"/>
              <a:buChar char="•"/>
            </a:pPr>
            <a:r>
              <a:rPr lang="pl-PL" dirty="0" err="1"/>
              <a:t>Solange</a:t>
            </a:r>
            <a:r>
              <a:rPr lang="pl-PL" dirty="0"/>
              <a:t> I- (1974)- unijne prawo pochodne może być kontrolowane z prawami podstawowymi z niemieckiej konstytucji, tak długo jak ochrona praw podstawowych nie zostanie zapewniona na poziomie unijnym </a:t>
            </a:r>
          </a:p>
          <a:p>
            <a:pPr marL="342900" indent="-342900" algn="just">
              <a:buFont typeface="Arial" panose="020B0604020202020204" pitchFamily="34" charset="0"/>
              <a:buChar char="•"/>
            </a:pPr>
            <a:r>
              <a:rPr lang="pl-PL" dirty="0" err="1"/>
              <a:t>Solange</a:t>
            </a:r>
            <a:r>
              <a:rPr lang="pl-PL" dirty="0"/>
              <a:t> II – (1986)- prawa podstawowe przecież są częścią zasad ogólnych UE; Niemcy uznają pierwszeństwo prawa unijnego w obszarze praw podstawowych tak długo, jak ochrona tych praw będzie zapewniona w UE</a:t>
            </a:r>
          </a:p>
        </p:txBody>
      </p:sp>
      <p:sp>
        <p:nvSpPr>
          <p:cNvPr id="3" name="Tytuł 2">
            <a:extLst>
              <a:ext uri="{FF2B5EF4-FFF2-40B4-BE49-F238E27FC236}">
                <a16:creationId xmlns:a16="http://schemas.microsoft.com/office/drawing/2014/main" id="{8D6A6095-6609-4E4E-A68D-F0753EBA3198}"/>
              </a:ext>
            </a:extLst>
          </p:cNvPr>
          <p:cNvSpPr>
            <a:spLocks noGrp="1"/>
          </p:cNvSpPr>
          <p:nvPr>
            <p:ph type="title"/>
          </p:nvPr>
        </p:nvSpPr>
        <p:spPr/>
        <p:txBody>
          <a:bodyPr/>
          <a:lstStyle/>
          <a:p>
            <a:r>
              <a:rPr lang="pl-PL" dirty="0"/>
              <a:t>Wątpliwości niemieckiego FTK</a:t>
            </a:r>
          </a:p>
        </p:txBody>
      </p:sp>
    </p:spTree>
    <p:extLst>
      <p:ext uri="{BB962C8B-B14F-4D97-AF65-F5344CB8AC3E}">
        <p14:creationId xmlns:p14="http://schemas.microsoft.com/office/powerpoint/2010/main" val="43690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4CC5A81-094B-7A47-9B0D-0712EC5F8CEE}"/>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Polski TK akceptuje pierwszeństwo prawa UE przed polskimi ustawami ale nie przed konstytucją!!!</a:t>
            </a:r>
          </a:p>
          <a:p>
            <a:pPr marL="342900" indent="-342900">
              <a:buFont typeface="Arial" panose="020B0604020202020204" pitchFamily="34" charset="0"/>
              <a:buChar char="•"/>
            </a:pPr>
            <a:r>
              <a:rPr lang="pl-PL" sz="1800" dirty="0"/>
              <a:t>Podstawę pierwszeństwa prawa UE przed ustawami TK wywodzi z polskiej konstytucji a nie orzecznictwie TSUE (podobnie jak większość państw członkowskich) </a:t>
            </a:r>
          </a:p>
          <a:p>
            <a:pPr marL="342900" indent="-342900" algn="just">
              <a:buFont typeface="Arial" panose="020B0604020202020204" pitchFamily="34" charset="0"/>
              <a:buChar char="•"/>
            </a:pPr>
            <a:r>
              <a:rPr lang="pl-PL" sz="1800" dirty="0"/>
              <a:t>W państwie członkowskim obowiązują̨ - obok siebie - dwa autonomiczne porządki prawne, które oddziałują one na siebie, a ich potencjalna  kolizja nie jest wykluczona.</a:t>
            </a:r>
          </a:p>
          <a:p>
            <a:pPr marL="342900" indent="-342900" algn="just">
              <a:buFont typeface="Arial" panose="020B0604020202020204" pitchFamily="34" charset="0"/>
              <a:buChar char="•"/>
            </a:pPr>
            <a:r>
              <a:rPr lang="pl-PL" sz="1800" dirty="0"/>
              <a:t>Obowiązkiem organów jest podejmowanie działań mających na celu uniknięcie kolizji, w szczególności poprzez wykładnię przepisów prawa. Wykładnia ta powinna w maksymalny sposób  respektować  autonomię obu porządków prawnych.</a:t>
            </a:r>
          </a:p>
          <a:p>
            <a:pPr marL="342900" indent="-342900" algn="just">
              <a:buFont typeface="Arial" panose="020B0604020202020204" pitchFamily="34" charset="0"/>
              <a:buChar char="•"/>
            </a:pPr>
            <a:r>
              <a:rPr lang="pl-PL" sz="1800" dirty="0"/>
              <a:t>Kolizja w żadnym wypadku </a:t>
            </a:r>
            <a:r>
              <a:rPr lang="pl-PL" sz="1800" u="sng" dirty="0"/>
              <a:t>nie powinna </a:t>
            </a:r>
            <a:r>
              <a:rPr lang="pl-PL" sz="1800" dirty="0"/>
              <a:t>być rozwiązywana przez:</a:t>
            </a:r>
          </a:p>
          <a:p>
            <a:pPr algn="just"/>
            <a:r>
              <a:rPr lang="pl-PL" sz="1800" dirty="0"/>
              <a:t>-  uznanie nadrzędności normy unijnej wobec normy konstytucyjnej;</a:t>
            </a:r>
          </a:p>
          <a:p>
            <a:pPr algn="just"/>
            <a:r>
              <a:rPr lang="pl-PL" sz="1800" dirty="0"/>
              <a:t>-  ani poprzez  zastąpienie normy konstytucyjnej - normą unijną;</a:t>
            </a:r>
          </a:p>
          <a:p>
            <a:pPr algn="just"/>
            <a:r>
              <a:rPr lang="pl-PL" sz="1800" dirty="0"/>
              <a:t>-  ani poprzez ograniczenie zakresu  normy konstytucyjnej do obszaru nieobjętego regulacją prawa</a:t>
            </a:r>
          </a:p>
          <a:p>
            <a:pPr marL="285750" indent="-285750" algn="just">
              <a:buFont typeface="Arial" panose="020B0604020202020204" pitchFamily="34" charset="0"/>
              <a:buChar char="•"/>
            </a:pPr>
            <a:endParaRPr lang="pl-PL" sz="1400" dirty="0"/>
          </a:p>
          <a:p>
            <a:pPr marL="285750" indent="-285750" algn="just">
              <a:buFont typeface="Arial" panose="020B0604020202020204" pitchFamily="34" charset="0"/>
              <a:buChar char="•"/>
            </a:pPr>
            <a:endParaRPr lang="pl-PL" sz="1400" dirty="0"/>
          </a:p>
        </p:txBody>
      </p:sp>
      <p:sp>
        <p:nvSpPr>
          <p:cNvPr id="3" name="Tytuł 2">
            <a:extLst>
              <a:ext uri="{FF2B5EF4-FFF2-40B4-BE49-F238E27FC236}">
                <a16:creationId xmlns:a16="http://schemas.microsoft.com/office/drawing/2014/main" id="{E7F92040-824D-FA44-BE5C-971ACA133C37}"/>
              </a:ext>
            </a:extLst>
          </p:cNvPr>
          <p:cNvSpPr>
            <a:spLocks noGrp="1"/>
          </p:cNvSpPr>
          <p:nvPr>
            <p:ph type="title"/>
          </p:nvPr>
        </p:nvSpPr>
        <p:spPr/>
        <p:txBody>
          <a:bodyPr/>
          <a:lstStyle/>
          <a:p>
            <a:r>
              <a:rPr lang="pl-PL" sz="4000" b="1" dirty="0">
                <a:solidFill>
                  <a:srgbClr val="C00000"/>
                </a:solidFill>
              </a:rPr>
              <a:t>Wątpliwości polskiego TK…- K 18/04</a:t>
            </a:r>
          </a:p>
        </p:txBody>
      </p:sp>
    </p:spTree>
    <p:extLst>
      <p:ext uri="{BB962C8B-B14F-4D97-AF65-F5344CB8AC3E}">
        <p14:creationId xmlns:p14="http://schemas.microsoft.com/office/powerpoint/2010/main" val="1190460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A94B7E-2F3C-474C-9D62-4910C7C25B8F}"/>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sz="1600" dirty="0"/>
              <a:t>Wykładnia prawa wewnętrznego „przyjazna dla prawa europejskiego”, eliminująca ewentualny  konflikt między prawem unijnym i polskim, nie mogłaby:</a:t>
            </a:r>
          </a:p>
          <a:p>
            <a:pPr algn="just"/>
            <a:r>
              <a:rPr lang="pl-PL" sz="1600" dirty="0"/>
              <a:t>-  prowadzić́ do rezultatów sprzecznych z wyraźnym brzmieniem norm konstytucyjnych;</a:t>
            </a:r>
          </a:p>
          <a:p>
            <a:pPr marL="342900" indent="-342900" algn="just">
              <a:buFontTx/>
              <a:buChar char="-"/>
            </a:pPr>
            <a:r>
              <a:rPr lang="pl-PL" sz="1600" dirty="0"/>
              <a:t>nie mogłaby też uszczuplać  minimum funkcji gwarancyjnych realizowanych przez Konstytucję. Konstytucja  w dziedzinie ochrony praw i wolności jednostki wyznacza  bowiem minimalny i nieprzekraczalny próg.</a:t>
            </a:r>
          </a:p>
          <a:p>
            <a:pPr marL="342900" indent="-342900" algn="just">
              <a:buFont typeface="Arial" panose="020B0604020202020204" pitchFamily="34" charset="0"/>
              <a:buChar char="•"/>
            </a:pPr>
            <a:r>
              <a:rPr lang="pl-PL" sz="1600" dirty="0"/>
              <a:t>Gdyby  nieusuwalna sprzeczność rzeczywiście nastąpiła - konstytucyjnie upoważniony polski organ (organy), musiałby podjąć́ decyzję:</a:t>
            </a:r>
          </a:p>
          <a:p>
            <a:pPr algn="just"/>
            <a:r>
              <a:rPr lang="pl-PL" sz="1600" dirty="0"/>
              <a:t>- albo o zmianie Konstytucji;</a:t>
            </a:r>
          </a:p>
          <a:p>
            <a:pPr algn="just"/>
            <a:r>
              <a:rPr lang="pl-PL" sz="1600" dirty="0"/>
              <a:t> - albo o spowodowaniu zmian w prawie unijnym</a:t>
            </a:r>
          </a:p>
          <a:p>
            <a:pPr algn="just"/>
            <a:r>
              <a:rPr lang="pl-PL" sz="1600" dirty="0"/>
              <a:t>- albo o wystąpieniu Polski z Unii Europejskiej.</a:t>
            </a:r>
          </a:p>
          <a:p>
            <a:endParaRPr lang="pl-PL" dirty="0"/>
          </a:p>
        </p:txBody>
      </p:sp>
      <p:sp>
        <p:nvSpPr>
          <p:cNvPr id="3" name="Tytuł 2">
            <a:extLst>
              <a:ext uri="{FF2B5EF4-FFF2-40B4-BE49-F238E27FC236}">
                <a16:creationId xmlns:a16="http://schemas.microsoft.com/office/drawing/2014/main" id="{E2CB5AA6-F42E-2449-BB8E-88F6B295378A}"/>
              </a:ext>
            </a:extLst>
          </p:cNvPr>
          <p:cNvSpPr>
            <a:spLocks noGrp="1"/>
          </p:cNvSpPr>
          <p:nvPr>
            <p:ph type="title"/>
          </p:nvPr>
        </p:nvSpPr>
        <p:spPr/>
        <p:txBody>
          <a:bodyPr/>
          <a:lstStyle/>
          <a:p>
            <a:r>
              <a:rPr lang="pl-PL" sz="3600" b="1" dirty="0">
                <a:solidFill>
                  <a:srgbClr val="C00000"/>
                </a:solidFill>
              </a:rPr>
              <a:t>Wątpliwości polskiego TK…- K 18/04</a:t>
            </a:r>
            <a:endParaRPr lang="pl-PL" sz="3600" dirty="0"/>
          </a:p>
        </p:txBody>
      </p:sp>
    </p:spTree>
    <p:extLst>
      <p:ext uri="{BB962C8B-B14F-4D97-AF65-F5344CB8AC3E}">
        <p14:creationId xmlns:p14="http://schemas.microsoft.com/office/powerpoint/2010/main" val="52812752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E90D9F6-9A1F-D646-8ECF-61F8493F82F5}"/>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sz="1400" dirty="0"/>
              <a:t>Spółka </a:t>
            </a:r>
            <a:r>
              <a:rPr lang="pl-PL" sz="1400" dirty="0" err="1"/>
              <a:t>Simmenthal</a:t>
            </a:r>
            <a:r>
              <a:rPr lang="pl-PL" sz="1400" dirty="0"/>
              <a:t> sprowadzała wołowinę do Włoch, ponosząc koszty badań sanitarnych; pobór tych opłat był niezgodny z prawem (orzeczenie TSUE), spółka zażądała zwrotu tych opłat, a organy włoskie odmówiły zwrotu bo wciąż obowiązywała ustawa włoska </a:t>
            </a:r>
          </a:p>
          <a:p>
            <a:pPr marL="342900" indent="-342900" algn="just">
              <a:buFont typeface="Arial" panose="020B0604020202020204" pitchFamily="34" charset="0"/>
              <a:buChar char="•"/>
            </a:pPr>
            <a:r>
              <a:rPr lang="pl-PL" sz="1400" b="1" dirty="0"/>
              <a:t>Jakie są skutki sprzeczności prawa krajowego z prawem UE?</a:t>
            </a:r>
          </a:p>
          <a:p>
            <a:pPr marL="342900" indent="-342900" algn="just">
              <a:buFont typeface="Arial" panose="020B0604020202020204" pitchFamily="34" charset="0"/>
              <a:buChar char="•"/>
            </a:pPr>
            <a:r>
              <a:rPr lang="pl-PL" sz="1400" dirty="0"/>
              <a:t>Sądy krajowe mają obowiązek zapewnić pełną skuteczność prawu UE i stosować je w całości, a także chronić prawa jednostek, które wynikają z prawa UE</a:t>
            </a:r>
          </a:p>
          <a:p>
            <a:pPr marL="342900" indent="-342900" algn="just">
              <a:buFont typeface="Arial" panose="020B0604020202020204" pitchFamily="34" charset="0"/>
              <a:buChar char="•"/>
            </a:pPr>
            <a:r>
              <a:rPr lang="pl-PL" sz="1400" dirty="0"/>
              <a:t>Sądy krajowe mają obowiązek </a:t>
            </a:r>
            <a:r>
              <a:rPr lang="pl-PL" sz="1400" u="sng" dirty="0"/>
              <a:t>nie stosować normy prawa krajowego </a:t>
            </a:r>
            <a:r>
              <a:rPr lang="pl-PL" sz="1400" dirty="0"/>
              <a:t>sprzecznej z prawem UE (ale! norma ta nie jest automatycznie uchylana z krajowego porządku prawnego)</a:t>
            </a:r>
          </a:p>
          <a:p>
            <a:pPr marL="342900" indent="-342900" algn="just">
              <a:buFont typeface="Arial" panose="020B0604020202020204" pitchFamily="34" charset="0"/>
              <a:buChar char="•"/>
            </a:pPr>
            <a:r>
              <a:rPr lang="pl-PL" sz="1400" dirty="0"/>
              <a:t>Dlatego </a:t>
            </a:r>
            <a:r>
              <a:rPr lang="pl-PL" sz="1400" u="sng" dirty="0"/>
              <a:t>pierwszeństwo STOSOWANIA </a:t>
            </a:r>
            <a:r>
              <a:rPr lang="pl-PL" sz="1400" dirty="0"/>
              <a:t>(a nie obowiązywania) prawa UE</a:t>
            </a:r>
          </a:p>
          <a:p>
            <a:pPr marL="342900" indent="-342900" algn="just">
              <a:buFont typeface="Arial" panose="020B0604020202020204" pitchFamily="34" charset="0"/>
              <a:buChar char="•"/>
            </a:pPr>
            <a:r>
              <a:rPr lang="pl-PL" sz="1400" dirty="0"/>
              <a:t>Zasada pierwszeństwa ma zastosowanie wobec każdej normy krajowej, (niezależnie czy norma krajowa ustanowiona jest przed czy po ustanowieniu normy unijnej)</a:t>
            </a:r>
          </a:p>
          <a:p>
            <a:pPr marL="342900" indent="-342900" algn="just">
              <a:buFont typeface="Arial" panose="020B0604020202020204" pitchFamily="34" charset="0"/>
              <a:buChar char="•"/>
            </a:pPr>
            <a:r>
              <a:rPr lang="pl-PL" sz="1400" dirty="0"/>
              <a:t>Sąd krajowy zapewnia natychmiastową skuteczność prawu UE bez oczekiwania na wyrok sądu konstytucyjnego czy zmian na drodze ustawodawczej </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FF15EFC7-1ED4-4648-8CDC-5B17C1C8B4B2}"/>
              </a:ext>
            </a:extLst>
          </p:cNvPr>
          <p:cNvSpPr>
            <a:spLocks noGrp="1"/>
          </p:cNvSpPr>
          <p:nvPr>
            <p:ph type="title"/>
          </p:nvPr>
        </p:nvSpPr>
        <p:spPr/>
        <p:txBody>
          <a:bodyPr/>
          <a:lstStyle/>
          <a:p>
            <a:r>
              <a:rPr lang="pl-PL" dirty="0">
                <a:solidFill>
                  <a:srgbClr val="C00000"/>
                </a:solidFill>
              </a:rPr>
              <a:t>C-106/77 </a:t>
            </a:r>
            <a:r>
              <a:rPr lang="pl-PL" dirty="0" err="1">
                <a:solidFill>
                  <a:srgbClr val="C00000"/>
                </a:solidFill>
              </a:rPr>
              <a:t>Simmenthal</a:t>
            </a:r>
            <a:r>
              <a:rPr lang="pl-PL" dirty="0">
                <a:solidFill>
                  <a:srgbClr val="C00000"/>
                </a:solidFill>
              </a:rPr>
              <a:t> </a:t>
            </a:r>
          </a:p>
        </p:txBody>
      </p:sp>
    </p:spTree>
    <p:extLst>
      <p:ext uri="{BB962C8B-B14F-4D97-AF65-F5344CB8AC3E}">
        <p14:creationId xmlns:p14="http://schemas.microsoft.com/office/powerpoint/2010/main" val="11683952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EF1C852-6CD4-F24C-8600-0DB103707BA6}"/>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Dot. zastosowanie środków tymczasowych, koniecznych do zapewnienia skuteczności prawa UE </a:t>
            </a:r>
          </a:p>
          <a:p>
            <a:pPr marL="342900" indent="-342900">
              <a:buFont typeface="Arial" panose="020B0604020202020204" pitchFamily="34" charset="0"/>
              <a:buChar char="•"/>
            </a:pPr>
            <a:r>
              <a:rPr lang="pl-PL" sz="1800" dirty="0"/>
              <a:t>Zastosowanie takich środków tymczasowych nie było przewidziane w prawie krajowym</a:t>
            </a:r>
          </a:p>
          <a:p>
            <a:pPr marL="342900" indent="-342900">
              <a:buFont typeface="Arial" panose="020B0604020202020204" pitchFamily="34" charset="0"/>
              <a:buChar char="•"/>
            </a:pPr>
            <a:r>
              <a:rPr lang="pl-PL" sz="1800" dirty="0"/>
              <a:t>Pytanie: „Czy sądy krajowe rozstrzygające spory dotyczące prawa wspólnotowego zobowiązane są nie zastosować normy prawa krajowego, jeżeli uznają, że stanowi ona jedyną przeszkodę dla zarządzenia przez nie środków tymczasowych”?</a:t>
            </a:r>
          </a:p>
          <a:p>
            <a:pPr marL="342900" indent="-342900">
              <a:buFont typeface="Arial" panose="020B0604020202020204" pitchFamily="34" charset="0"/>
              <a:buChar char="•"/>
            </a:pPr>
            <a:r>
              <a:rPr lang="pl-PL" sz="1800" dirty="0"/>
              <a:t>Wyjątek od zastosowania zasady autonomii proceduralnej państw członkowskich (zgodnie z którą efektywność prawa UE na poziomie krajowym ma być zapewniona zgodnie z procedurą i warunkami określonymi w prawie wewnętrznym) </a:t>
            </a:r>
          </a:p>
          <a:p>
            <a:pPr marL="342900" indent="-342900">
              <a:buFont typeface="Arial" panose="020B0604020202020204" pitchFamily="34" charset="0"/>
              <a:buChar char="•"/>
            </a:pPr>
            <a:r>
              <a:rPr lang="pl-PL" sz="1800" b="1" dirty="0"/>
              <a:t>Sądy krajowe rozstrzygające spory dotyczące prawa wspólnotowego zobowiązane są nie zastosować normy prawa krajowego, jeżeli uznają, że stanowi ona jedyną przeszkodę dla zarządzenia przez nie środków tymczasowych.</a:t>
            </a:r>
            <a:endParaRPr lang="pl-PL" sz="1800" dirty="0"/>
          </a:p>
        </p:txBody>
      </p:sp>
      <p:sp>
        <p:nvSpPr>
          <p:cNvPr id="3" name="Tytuł 2">
            <a:extLst>
              <a:ext uri="{FF2B5EF4-FFF2-40B4-BE49-F238E27FC236}">
                <a16:creationId xmlns:a16="http://schemas.microsoft.com/office/drawing/2014/main" id="{73BE6482-E25A-564F-BE7E-7549415BA131}"/>
              </a:ext>
            </a:extLst>
          </p:cNvPr>
          <p:cNvSpPr>
            <a:spLocks noGrp="1"/>
          </p:cNvSpPr>
          <p:nvPr>
            <p:ph type="title"/>
          </p:nvPr>
        </p:nvSpPr>
        <p:spPr/>
        <p:txBody>
          <a:bodyPr/>
          <a:lstStyle/>
          <a:p>
            <a:r>
              <a:rPr lang="pl-PL" b="1" dirty="0"/>
              <a:t>C-213/89 - </a:t>
            </a:r>
            <a:r>
              <a:rPr lang="pl-PL" b="1" dirty="0" err="1"/>
              <a:t>Factortame</a:t>
            </a:r>
            <a:r>
              <a:rPr lang="pl-PL" b="1" dirty="0"/>
              <a:t> </a:t>
            </a:r>
          </a:p>
        </p:txBody>
      </p:sp>
    </p:spTree>
    <p:extLst>
      <p:ext uri="{BB962C8B-B14F-4D97-AF65-F5344CB8AC3E}">
        <p14:creationId xmlns:p14="http://schemas.microsoft.com/office/powerpoint/2010/main" val="29701166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27799AD-0BAD-024A-9B66-9C6668CF7DA0}"/>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Jaki jest zakres zastosowania zasady pierwszeństwa?</a:t>
            </a:r>
          </a:p>
          <a:p>
            <a:pPr marL="342900" indent="-342900">
              <a:buFont typeface="Arial" panose="020B0604020202020204" pitchFamily="34" charset="0"/>
              <a:buChar char="•"/>
            </a:pPr>
            <a:r>
              <a:rPr lang="pl-PL" dirty="0"/>
              <a:t>Wzruszenie ostatecznej decyzji administracyjnej wydanej z błędną interpretacją prawa UE możliwe pod pewnymi warunkami </a:t>
            </a:r>
          </a:p>
          <a:p>
            <a:pPr marL="342900" indent="-342900">
              <a:buFont typeface="Arial" panose="020B0604020202020204" pitchFamily="34" charset="0"/>
              <a:buChar char="•"/>
            </a:pPr>
            <a:r>
              <a:rPr lang="pl-PL" dirty="0" err="1"/>
              <a:t>P.cz</a:t>
            </a:r>
            <a:r>
              <a:rPr lang="pl-PL" dirty="0"/>
              <a:t>. ma obowiązek ponownego rozpatrzenia decyzji i ewentualnego jej uchylenia jeśli:</a:t>
            </a:r>
          </a:p>
          <a:p>
            <a:pPr marL="342900" indent="-342900">
              <a:buFontTx/>
              <a:buChar char="-"/>
            </a:pPr>
            <a:r>
              <a:rPr lang="pl-PL" sz="1800" dirty="0"/>
              <a:t>organ adm. jest uprawniony do uchylenia decyzji</a:t>
            </a:r>
          </a:p>
          <a:p>
            <a:pPr marL="342900" indent="-342900">
              <a:buFontTx/>
              <a:buChar char="-"/>
            </a:pPr>
            <a:r>
              <a:rPr lang="pl-PL" sz="1800" dirty="0"/>
              <a:t>decyzja jest utrzymana w mocy wyrokiem sądu krajowego w ostatniej instancji</a:t>
            </a:r>
          </a:p>
          <a:p>
            <a:pPr marL="342900" indent="-342900">
              <a:buFontTx/>
              <a:buChar char="-"/>
            </a:pPr>
            <a:r>
              <a:rPr lang="pl-PL" sz="1800" dirty="0"/>
              <a:t>wyrok sądu krajowego opiera się na błędnej interpretacji prawa UE zastosowanej bez wystąpienia z pytaniem prejudycjalnym do TSUE</a:t>
            </a:r>
          </a:p>
          <a:p>
            <a:pPr marL="342900" indent="-342900">
              <a:buFontTx/>
              <a:buChar char="-"/>
            </a:pPr>
            <a:r>
              <a:rPr lang="pl-PL" sz="1800" dirty="0"/>
              <a:t>zainteresowany podmiot wystąpił do organu adm. niezwłocznie po zapoznaniu się z tym orzeczeniem TSUE</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2D942A27-3CF2-8B43-9FC6-18749A2B615D}"/>
              </a:ext>
            </a:extLst>
          </p:cNvPr>
          <p:cNvSpPr>
            <a:spLocks noGrp="1"/>
          </p:cNvSpPr>
          <p:nvPr>
            <p:ph type="title"/>
          </p:nvPr>
        </p:nvSpPr>
        <p:spPr/>
        <p:txBody>
          <a:bodyPr/>
          <a:lstStyle/>
          <a:p>
            <a:r>
              <a:rPr lang="pl-PL" dirty="0"/>
              <a:t>C-453/00 Kuehne i </a:t>
            </a:r>
            <a:r>
              <a:rPr lang="pl-PL" dirty="0" err="1"/>
              <a:t>Heitz</a:t>
            </a:r>
            <a:endParaRPr lang="pl-PL" dirty="0"/>
          </a:p>
        </p:txBody>
      </p:sp>
    </p:spTree>
    <p:extLst>
      <p:ext uri="{BB962C8B-B14F-4D97-AF65-F5344CB8AC3E}">
        <p14:creationId xmlns:p14="http://schemas.microsoft.com/office/powerpoint/2010/main" val="321559811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F81F8AA-0B6B-DA4C-96C2-AE2E8270451C}"/>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Res iudicata v. wzruszenie prawomocnego wyroku</a:t>
            </a:r>
          </a:p>
          <a:p>
            <a:pPr marL="342900" indent="-342900">
              <a:buFont typeface="Arial" panose="020B0604020202020204" pitchFamily="34" charset="0"/>
              <a:buChar char="•"/>
            </a:pPr>
            <a:r>
              <a:rPr lang="pl-PL" dirty="0"/>
              <a:t>Dla zapewnienia pewności prawa istotne jest aby prawomocne orzeczenie sądowe, po wyczerpaniu środków odwoławczych lub upływie terminów na odwołanie są niepodważalne. </a:t>
            </a:r>
          </a:p>
          <a:p>
            <a:pPr marL="342900" indent="-342900">
              <a:buFont typeface="Arial" panose="020B0604020202020204" pitchFamily="34" charset="0"/>
              <a:buChar char="•"/>
            </a:pPr>
            <a:r>
              <a:rPr lang="pl-PL" dirty="0"/>
              <a:t>Jedna z przesłanek z Kuehne i </a:t>
            </a:r>
            <a:r>
              <a:rPr lang="pl-PL" dirty="0" err="1"/>
              <a:t>Heitz</a:t>
            </a:r>
            <a:r>
              <a:rPr lang="pl-PL" dirty="0"/>
              <a:t>- prawo organu krajowego do ponownego rozpatrzenia sprawy- nie była tu spełniona </a:t>
            </a:r>
          </a:p>
          <a:p>
            <a:pPr marL="342900" indent="-342900">
              <a:buFont typeface="Arial" panose="020B0604020202020204" pitchFamily="34" charset="0"/>
              <a:buChar char="•"/>
            </a:pPr>
            <a:r>
              <a:rPr lang="pl-PL" dirty="0"/>
              <a:t>Prawo krajowe nie przewidywało możliwości wzruszenia prawomocnego wyroku sądu</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CAFB6549-51B0-7C4B-AE34-9417E2AF2432}"/>
              </a:ext>
            </a:extLst>
          </p:cNvPr>
          <p:cNvSpPr>
            <a:spLocks noGrp="1"/>
          </p:cNvSpPr>
          <p:nvPr>
            <p:ph type="title"/>
          </p:nvPr>
        </p:nvSpPr>
        <p:spPr/>
        <p:txBody>
          <a:bodyPr/>
          <a:lstStyle/>
          <a:p>
            <a:r>
              <a:rPr lang="pl-PL" dirty="0"/>
              <a:t>C-234/04 </a:t>
            </a:r>
            <a:r>
              <a:rPr lang="pl-PL" dirty="0" err="1"/>
              <a:t>Kapferer</a:t>
            </a:r>
            <a:endParaRPr lang="pl-PL" dirty="0"/>
          </a:p>
        </p:txBody>
      </p:sp>
    </p:spTree>
    <p:extLst>
      <p:ext uri="{BB962C8B-B14F-4D97-AF65-F5344CB8AC3E}">
        <p14:creationId xmlns:p14="http://schemas.microsoft.com/office/powerpoint/2010/main" val="36014868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D1C3756-DD49-B44B-A7F7-3CD8EF8531D4}"/>
              </a:ext>
            </a:extLst>
          </p:cNvPr>
          <p:cNvSpPr>
            <a:spLocks noGrp="1"/>
          </p:cNvSpPr>
          <p:nvPr>
            <p:ph type="body" sz="quarter" idx="16"/>
          </p:nvPr>
        </p:nvSpPr>
        <p:spPr/>
        <p:txBody>
          <a:bodyPr/>
          <a:lstStyle/>
          <a:p>
            <a:r>
              <a:rPr lang="pl-PL" sz="1400" dirty="0"/>
              <a:t>- proklamowana w orzeczeniu 6/64 Costa v. ENEL</a:t>
            </a:r>
          </a:p>
          <a:p>
            <a:r>
              <a:rPr lang="pl-PL" sz="1400" dirty="0"/>
              <a:t>- według TS żadne przepisy prawa krajowego, nawet Konstytucja (11/70 </a:t>
            </a:r>
            <a:r>
              <a:rPr lang="pl-PL" sz="1400" dirty="0" err="1"/>
              <a:t>Internationale</a:t>
            </a:r>
            <a:r>
              <a:rPr lang="pl-PL" sz="1400" dirty="0"/>
              <a:t> </a:t>
            </a:r>
            <a:r>
              <a:rPr lang="pl-PL" sz="1400" dirty="0" err="1"/>
              <a:t>Handelsgeselleschaft</a:t>
            </a:r>
            <a:r>
              <a:rPr lang="pl-PL" sz="1400" dirty="0"/>
              <a:t>) nie mają pierwszeństwa nad prawem unijnym, zarówno pierwotnym jaki wtórnym.</a:t>
            </a:r>
          </a:p>
          <a:p>
            <a:r>
              <a:rPr lang="pl-PL" sz="1400" dirty="0"/>
              <a:t>- pierwszeństwo mają zarówno normy wcześniejsze jak i późniejsze (106/77 </a:t>
            </a:r>
            <a:r>
              <a:rPr lang="pl-PL" sz="1400" dirty="0" err="1"/>
              <a:t>Simmenthal</a:t>
            </a:r>
            <a:r>
              <a:rPr lang="pl-PL" sz="1400" dirty="0"/>
              <a:t>)</a:t>
            </a:r>
          </a:p>
          <a:p>
            <a:r>
              <a:rPr lang="pl-PL" sz="1400" dirty="0"/>
              <a:t>- sprzeczność prawa krajowego z prawem unijnym nie powoduje nieważności tego prawa; jednak w sytuacji, gdy zachodzi sprzeczność, sąd krajowy (ale także organy administracji) mają obowiązek zastosowania prawa unijnego i niestosowania prawa krajowego (bezskuteczność); (</a:t>
            </a:r>
            <a:r>
              <a:rPr lang="pl-PL" sz="1400" dirty="0" err="1"/>
              <a:t>Simmenthal</a:t>
            </a:r>
            <a:r>
              <a:rPr lang="pl-PL" sz="1400" dirty="0"/>
              <a:t>),</a:t>
            </a:r>
          </a:p>
          <a:p>
            <a:r>
              <a:rPr lang="pl-PL" sz="1400" dirty="0"/>
              <a:t>- zakaz wydawania aktów prawa krajowego sprzecznych z prawem UE (</a:t>
            </a:r>
            <a:r>
              <a:rPr lang="pl-PL" sz="1400" dirty="0" err="1"/>
              <a:t>Simmenthal</a:t>
            </a:r>
            <a:r>
              <a:rPr lang="pl-PL" sz="1400" dirty="0"/>
              <a:t>)</a:t>
            </a:r>
          </a:p>
          <a:p>
            <a:r>
              <a:rPr lang="pl-PL" sz="1400" dirty="0"/>
              <a:t>- obowiązywanie zasady pierwszeństwa także w stosunku do aktów administracyjnych (C- 224/97 </a:t>
            </a:r>
            <a:r>
              <a:rPr lang="pl-PL" sz="1400" dirty="0" err="1"/>
              <a:t>Ciola</a:t>
            </a:r>
            <a:r>
              <a:rPr lang="pl-PL" sz="1400" dirty="0"/>
              <a:t>) i aktów administracji samorządowej (103/88 </a:t>
            </a:r>
            <a:r>
              <a:rPr lang="pl-PL" sz="1400" dirty="0" err="1"/>
              <a:t>Fratelli</a:t>
            </a:r>
            <a:r>
              <a:rPr lang="pl-PL" sz="1400" dirty="0"/>
              <a:t> </a:t>
            </a:r>
            <a:r>
              <a:rPr lang="pl-PL" sz="1400" dirty="0" err="1"/>
              <a:t>Constanzo</a:t>
            </a:r>
            <a:r>
              <a:rPr lang="pl-PL" sz="1400" dirty="0"/>
              <a:t>)</a:t>
            </a:r>
          </a:p>
          <a:p>
            <a:r>
              <a:rPr lang="pl-PL" sz="1400" dirty="0"/>
              <a:t>- nakaz dostosowania prawa krajowego do wymogów wynikających z orzeczenia TS, obowiązywanie środków tymczasowych (C-213/89 </a:t>
            </a:r>
            <a:r>
              <a:rPr lang="pl-PL" sz="1400" dirty="0" err="1"/>
              <a:t>Factortame</a:t>
            </a:r>
            <a:r>
              <a:rPr lang="pl-PL" sz="1400" dirty="0"/>
              <a:t>) – skuteczność prawa UE</a:t>
            </a:r>
          </a:p>
          <a:p>
            <a:r>
              <a:rPr lang="pl-PL" sz="1400" dirty="0"/>
              <a:t>- C-453/00, Kühne &amp; </a:t>
            </a:r>
            <a:r>
              <a:rPr lang="pl-PL" sz="1400" dirty="0" err="1"/>
              <a:t>Heitz</a:t>
            </a:r>
            <a:r>
              <a:rPr lang="pl-PL" sz="1400" dirty="0"/>
              <a:t>: organ administracji ma obowiązek uchylenia decyzji administracyjnej wydanej niezgodnie z prawem UE nawet jeśli jest ostateczna (pod pewnymi warunkami).</a:t>
            </a:r>
          </a:p>
        </p:txBody>
      </p:sp>
      <p:sp>
        <p:nvSpPr>
          <p:cNvPr id="3" name="Tytuł 2">
            <a:extLst>
              <a:ext uri="{FF2B5EF4-FFF2-40B4-BE49-F238E27FC236}">
                <a16:creationId xmlns:a16="http://schemas.microsoft.com/office/drawing/2014/main" id="{30D3EC97-20D1-934E-8EC7-CC5449A89281}"/>
              </a:ext>
            </a:extLst>
          </p:cNvPr>
          <p:cNvSpPr>
            <a:spLocks noGrp="1"/>
          </p:cNvSpPr>
          <p:nvPr>
            <p:ph type="title"/>
          </p:nvPr>
        </p:nvSpPr>
        <p:spPr/>
        <p:txBody>
          <a:bodyPr/>
          <a:lstStyle/>
          <a:p>
            <a:r>
              <a:rPr lang="pl-PL" sz="3200" dirty="0"/>
              <a:t>Zasada pierwszeństwa z punktu widzenia TSUE:</a:t>
            </a:r>
            <a:br>
              <a:rPr lang="pl-PL" sz="3200" dirty="0"/>
            </a:br>
            <a:r>
              <a:rPr lang="pl-PL" sz="3200" dirty="0"/>
              <a:t>(podsumowanie)</a:t>
            </a:r>
          </a:p>
        </p:txBody>
      </p:sp>
    </p:spTree>
    <p:extLst>
      <p:ext uri="{BB962C8B-B14F-4D97-AF65-F5344CB8AC3E}">
        <p14:creationId xmlns:p14="http://schemas.microsoft.com/office/powerpoint/2010/main" val="221009763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903B697-5AE5-664D-BE43-892602F20997}"/>
              </a:ext>
            </a:extLst>
          </p:cNvPr>
          <p:cNvSpPr>
            <a:spLocks noGrp="1"/>
          </p:cNvSpPr>
          <p:nvPr>
            <p:ph type="body" sz="quarter" idx="16"/>
          </p:nvPr>
        </p:nvSpPr>
        <p:spPr/>
        <p:txBody>
          <a:bodyPr/>
          <a:lstStyle/>
          <a:p>
            <a:r>
              <a:rPr lang="pl-PL" sz="1800" b="1" dirty="0"/>
              <a:t>- orzeczenie FTK </a:t>
            </a:r>
            <a:r>
              <a:rPr lang="pl-PL" sz="1800" b="1" dirty="0" err="1"/>
              <a:t>Solange</a:t>
            </a:r>
            <a:r>
              <a:rPr lang="pl-PL" sz="1800" b="1" dirty="0"/>
              <a:t> I (1974 r.): </a:t>
            </a:r>
            <a:r>
              <a:rPr lang="pl-PL" sz="1800" dirty="0"/>
              <a:t>pierwszeństwo prawa wspólnotowego nie będzie bezwarunkowe, ale akty prawa wspólnotowego będą mogły podlegać kontroli, co do zgodności z prawami podstawowymi gwarantowanymi przez Niemiecką Ustawę Zasadniczą, dopóki WE nie wypracuje własnych gwarancji ochrony praw podstawowych</a:t>
            </a:r>
          </a:p>
          <a:p>
            <a:r>
              <a:rPr lang="pl-PL" sz="1800" b="1" dirty="0"/>
              <a:t>- orzeczenia FTK </a:t>
            </a:r>
            <a:r>
              <a:rPr lang="pl-PL" sz="1800" b="1" dirty="0" err="1"/>
              <a:t>Solange</a:t>
            </a:r>
            <a:r>
              <a:rPr lang="pl-PL" sz="1800" b="1" dirty="0"/>
              <a:t> II (1986 r.): </a:t>
            </a:r>
            <a:r>
              <a:rPr lang="pl-PL" sz="1800" dirty="0"/>
              <a:t>ponieważ system ochrony praw podstawowych się rozwinął, RFN będzie uznawała pierwszeństwo prawa wspólnotowego nad porządkiem prawnym krajowym.</a:t>
            </a:r>
          </a:p>
          <a:p>
            <a:pPr marL="342900" indent="-342900">
              <a:buFontTx/>
              <a:buChar char="-"/>
            </a:pPr>
            <a:r>
              <a:rPr lang="pl-PL" sz="1800" b="1" dirty="0"/>
              <a:t>orzeczenie TK z 11 maja 2005 roku sygn.18/04:</a:t>
            </a:r>
          </a:p>
          <a:p>
            <a:r>
              <a:rPr lang="pl-PL" sz="1800" dirty="0"/>
              <a:t>„(…) 7. Znaczenie Konstytucji RP w obowiązującym po akcesji porządku normatywnym. Rekapitulując dotychczasowe uwagi, Trybunał Konstytucyjny stwierdza, że nadrzędność Konstytucji w stosunku do całego porządku prawnego, w obszarze suwerenności Rzeczypospolitej Polskiej, przejawia się w kilku płaszczyznach (…)”</a:t>
            </a:r>
          </a:p>
        </p:txBody>
      </p:sp>
      <p:sp>
        <p:nvSpPr>
          <p:cNvPr id="3" name="Tytuł 2">
            <a:extLst>
              <a:ext uri="{FF2B5EF4-FFF2-40B4-BE49-F238E27FC236}">
                <a16:creationId xmlns:a16="http://schemas.microsoft.com/office/drawing/2014/main" id="{5C1132E7-7500-EF47-B53F-C24C7DDE86F7}"/>
              </a:ext>
            </a:extLst>
          </p:cNvPr>
          <p:cNvSpPr>
            <a:spLocks noGrp="1"/>
          </p:cNvSpPr>
          <p:nvPr>
            <p:ph type="title"/>
          </p:nvPr>
        </p:nvSpPr>
        <p:spPr/>
        <p:txBody>
          <a:bodyPr/>
          <a:lstStyle/>
          <a:p>
            <a:r>
              <a:rPr lang="pl-PL" sz="2800" dirty="0"/>
              <a:t>Zasada pierwszeństwa z punktu widzenia prawa krajowego (podsumowanie)</a:t>
            </a:r>
          </a:p>
        </p:txBody>
      </p:sp>
    </p:spTree>
    <p:extLst>
      <p:ext uri="{BB962C8B-B14F-4D97-AF65-F5344CB8AC3E}">
        <p14:creationId xmlns:p14="http://schemas.microsoft.com/office/powerpoint/2010/main" val="158286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89BA7AF-2273-8743-835A-7EAA4CE9EDEA}"/>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b="1" dirty="0"/>
              <a:t>Praworządność formalna- </a:t>
            </a:r>
            <a:r>
              <a:rPr lang="pl-PL" sz="1800" dirty="0"/>
              <a:t>organy prawa przestrzegają stanowionego przez nie prawa (</a:t>
            </a:r>
            <a:r>
              <a:rPr lang="pl-PL" sz="1800" dirty="0" err="1"/>
              <a:t>Gesetzsstaat</a:t>
            </a:r>
            <a:r>
              <a:rPr lang="pl-PL" sz="1800" dirty="0"/>
              <a:t> - państwo ustaw- sędziowie ustami ustawy albo </a:t>
            </a:r>
            <a:r>
              <a:rPr lang="pl-PL" sz="1800" dirty="0" err="1"/>
              <a:t>Richterstaat</a:t>
            </a:r>
            <a:r>
              <a:rPr lang="pl-PL" sz="1800" dirty="0"/>
              <a:t>- sędzia dokonuje swobodnej interpretacji prawa)</a:t>
            </a:r>
          </a:p>
          <a:p>
            <a:pPr marL="342900" indent="-342900">
              <a:buFont typeface="Arial" panose="020B0604020202020204" pitchFamily="34" charset="0"/>
              <a:buChar char="•"/>
            </a:pPr>
            <a:r>
              <a:rPr lang="pl-PL" sz="1800" b="1" dirty="0"/>
              <a:t>Praworządność materialna- </a:t>
            </a:r>
            <a:r>
              <a:rPr lang="pl-PL" sz="1800" dirty="0"/>
              <a:t>państwo przestrzega prawa a prawo pozytywne spełnia pewne postulaty aksjologiczne odnoszące się do jego treści i formy (prawa człowieka).</a:t>
            </a:r>
          </a:p>
          <a:p>
            <a:r>
              <a:rPr lang="pl-PL" sz="1800" dirty="0"/>
              <a:t>--&gt; TSUE- 294/83- UE jest „</a:t>
            </a:r>
            <a:r>
              <a:rPr lang="pl-PL" sz="1800" i="1" dirty="0"/>
              <a:t>wspólnotą prawa</a:t>
            </a:r>
            <a:r>
              <a:rPr lang="pl-PL" sz="1800" dirty="0"/>
              <a:t>”</a:t>
            </a:r>
          </a:p>
          <a:p>
            <a:pPr marL="342900" indent="-342900">
              <a:buFont typeface="Wingdings" pitchFamily="2" charset="2"/>
              <a:buChar char="à"/>
            </a:pPr>
            <a:r>
              <a:rPr lang="pl-PL" sz="1800" dirty="0">
                <a:sym typeface="Wingdings" pitchFamily="2" charset="2"/>
              </a:rPr>
              <a:t>TSUE- </a:t>
            </a:r>
            <a:r>
              <a:rPr lang="pl-PL" sz="1800" b="1" dirty="0">
                <a:solidFill>
                  <a:srgbClr val="C00000"/>
                </a:solidFill>
                <a:sym typeface="Wingdings" pitchFamily="2" charset="2"/>
              </a:rPr>
              <a:t>C-64/16- sprawa sędziów portugalskich- </a:t>
            </a:r>
          </a:p>
          <a:p>
            <a:pPr marL="342900" indent="-342900">
              <a:buFontTx/>
              <a:buChar char="-"/>
            </a:pPr>
            <a:r>
              <a:rPr lang="pl-PL" sz="1800" dirty="0">
                <a:sym typeface="Wingdings" pitchFamily="2" charset="2"/>
              </a:rPr>
              <a:t>UE jest ”</a:t>
            </a:r>
            <a:r>
              <a:rPr lang="pl-PL" sz="1800" i="1" dirty="0">
                <a:sym typeface="Wingdings" pitchFamily="2" charset="2"/>
              </a:rPr>
              <a:t>unią prawa</a:t>
            </a:r>
            <a:r>
              <a:rPr lang="pl-PL" sz="1800" dirty="0">
                <a:sym typeface="Wingdings" pitchFamily="2" charset="2"/>
              </a:rPr>
              <a:t>”- jednostki mają prawo zakwestionować przed sądem zgodność z prawem każdej decyzji lub każdego innego aktu prawnego dot. zastosowania w nim wobec nich prawa UE</a:t>
            </a:r>
          </a:p>
          <a:p>
            <a:pPr marL="342900" indent="-342900">
              <a:buFontTx/>
              <a:buChar char="-"/>
            </a:pPr>
            <a:r>
              <a:rPr lang="pl-PL" sz="1800" dirty="0">
                <a:sym typeface="Wingdings" pitchFamily="2" charset="2"/>
              </a:rPr>
              <a:t>Art.19 TUE w zw. z art. 2 TUE powierza zapewnienie kontroli sądowej nie tylko TSUE ale też sądom krajowym, a </a:t>
            </a:r>
            <a:r>
              <a:rPr lang="pl-PL" sz="1800" dirty="0" err="1">
                <a:sym typeface="Wingdings" pitchFamily="2" charset="2"/>
              </a:rPr>
              <a:t>p.cz</a:t>
            </a:r>
            <a:r>
              <a:rPr lang="pl-PL" sz="1800" dirty="0">
                <a:sym typeface="Wingdings" pitchFamily="2" charset="2"/>
              </a:rPr>
              <a:t>. mają obowiązek zapewnić stosowanie i poszanowanie prawa UE </a:t>
            </a:r>
          </a:p>
          <a:p>
            <a:pPr marL="342900" indent="-342900">
              <a:buFont typeface="Arial" panose="020B0604020202020204" pitchFamily="34" charset="0"/>
              <a:buChar char="•"/>
            </a:pPr>
            <a:endParaRPr lang="pl-PL" dirty="0">
              <a:sym typeface="Wingdings" pitchFamily="2" charset="2"/>
            </a:endParaRPr>
          </a:p>
          <a:p>
            <a:endParaRPr lang="pl-PL" dirty="0"/>
          </a:p>
          <a:p>
            <a:endParaRPr lang="pl-PL" dirty="0"/>
          </a:p>
        </p:txBody>
      </p:sp>
      <p:sp>
        <p:nvSpPr>
          <p:cNvPr id="3" name="Tytuł 2">
            <a:extLst>
              <a:ext uri="{FF2B5EF4-FFF2-40B4-BE49-F238E27FC236}">
                <a16:creationId xmlns:a16="http://schemas.microsoft.com/office/drawing/2014/main" id="{65BCF168-BD37-784E-BE57-507C181F3749}"/>
              </a:ext>
            </a:extLst>
          </p:cNvPr>
          <p:cNvSpPr>
            <a:spLocks noGrp="1"/>
          </p:cNvSpPr>
          <p:nvPr>
            <p:ph type="title"/>
          </p:nvPr>
        </p:nvSpPr>
        <p:spPr/>
        <p:txBody>
          <a:bodyPr/>
          <a:lstStyle/>
          <a:p>
            <a:r>
              <a:rPr lang="pl-PL" dirty="0"/>
              <a:t>Państwo prawne </a:t>
            </a:r>
          </a:p>
        </p:txBody>
      </p:sp>
    </p:spTree>
    <p:extLst>
      <p:ext uri="{BB962C8B-B14F-4D97-AF65-F5344CB8AC3E}">
        <p14:creationId xmlns:p14="http://schemas.microsoft.com/office/powerpoint/2010/main" val="389697412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0D31110-80F7-5148-B40E-B9CB8E658F1C}"/>
              </a:ext>
            </a:extLst>
          </p:cNvPr>
          <p:cNvSpPr>
            <a:spLocks noGrp="1"/>
          </p:cNvSpPr>
          <p:nvPr>
            <p:ph type="body" sz="quarter" idx="16"/>
          </p:nvPr>
        </p:nvSpPr>
        <p:spPr/>
        <p:txBody>
          <a:bodyPr/>
          <a:lstStyle/>
          <a:p>
            <a:pPr algn="ctr"/>
            <a:r>
              <a:rPr lang="pl-PL" sz="6000" b="1" dirty="0"/>
              <a:t>ZASADA </a:t>
            </a:r>
          </a:p>
          <a:p>
            <a:pPr algn="ctr"/>
            <a:r>
              <a:rPr lang="pl-PL" sz="6000" b="1" dirty="0"/>
              <a:t>SKUTKU BEZPOŚREDNIEGO</a:t>
            </a:r>
          </a:p>
        </p:txBody>
      </p:sp>
      <p:sp>
        <p:nvSpPr>
          <p:cNvPr id="3" name="Tytuł 2">
            <a:extLst>
              <a:ext uri="{FF2B5EF4-FFF2-40B4-BE49-F238E27FC236}">
                <a16:creationId xmlns:a16="http://schemas.microsoft.com/office/drawing/2014/main" id="{248693C0-5BF7-244D-9B9F-16FB6BA87358}"/>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203254939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A1B74B2-5453-A448-8DFA-703059662DF4}"/>
              </a:ext>
            </a:extLst>
          </p:cNvPr>
          <p:cNvSpPr>
            <a:spLocks noGrp="1"/>
          </p:cNvSpPr>
          <p:nvPr>
            <p:ph type="body" sz="quarter" idx="16"/>
          </p:nvPr>
        </p:nvSpPr>
        <p:spPr/>
        <p:txBody>
          <a:bodyPr/>
          <a:lstStyle/>
          <a:p>
            <a:r>
              <a:rPr lang="pl-PL" dirty="0"/>
              <a:t>- Bezpośrednie stosowanie oznacza, że normy prawa unijnego od dnia wejścia ich w życie</a:t>
            </a:r>
          </a:p>
          <a:p>
            <a:r>
              <a:rPr lang="pl-PL" u="sng" dirty="0"/>
              <a:t>stają się automatycznie częścią porządku prawnego państw członkowskich</a:t>
            </a:r>
            <a:r>
              <a:rPr lang="pl-PL" dirty="0"/>
              <a:t>, obok norm prawa</a:t>
            </a:r>
          </a:p>
          <a:p>
            <a:r>
              <a:rPr lang="pl-PL" dirty="0"/>
              <a:t>krajowego, bez potrzeby ich inkorporacji.</a:t>
            </a:r>
          </a:p>
        </p:txBody>
      </p:sp>
      <p:sp>
        <p:nvSpPr>
          <p:cNvPr id="3" name="Tytuł 2">
            <a:extLst>
              <a:ext uri="{FF2B5EF4-FFF2-40B4-BE49-F238E27FC236}">
                <a16:creationId xmlns:a16="http://schemas.microsoft.com/office/drawing/2014/main" id="{4F0443A6-6D85-204A-9FB9-A97DAA4135FA}"/>
              </a:ext>
            </a:extLst>
          </p:cNvPr>
          <p:cNvSpPr>
            <a:spLocks noGrp="1"/>
          </p:cNvSpPr>
          <p:nvPr>
            <p:ph type="title"/>
          </p:nvPr>
        </p:nvSpPr>
        <p:spPr/>
        <p:txBody>
          <a:bodyPr/>
          <a:lstStyle/>
          <a:p>
            <a:r>
              <a:rPr lang="pl-PL" dirty="0"/>
              <a:t>Bezpośrednie stosowanie</a:t>
            </a:r>
          </a:p>
        </p:txBody>
      </p:sp>
    </p:spTree>
    <p:extLst>
      <p:ext uri="{BB962C8B-B14F-4D97-AF65-F5344CB8AC3E}">
        <p14:creationId xmlns:p14="http://schemas.microsoft.com/office/powerpoint/2010/main" val="279644294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83CADCE-BD87-6B4A-B775-D48DE12AAF9D}"/>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Skutek bezpośredni normy oznacza, że stanowi ona </a:t>
            </a:r>
            <a:r>
              <a:rPr lang="pl-PL" u="sng" dirty="0"/>
              <a:t>samodzielne źródło praw lub obowiązków jednostek. </a:t>
            </a:r>
          </a:p>
          <a:p>
            <a:pPr marL="342900" indent="-342900" algn="just">
              <a:buFont typeface="Arial" panose="020B0604020202020204" pitchFamily="34" charset="0"/>
              <a:buChar char="•"/>
            </a:pPr>
            <a:r>
              <a:rPr lang="pl-PL" dirty="0"/>
              <a:t>Jednostki mogą się powołać bezpośrednio na normy prawa unijnego w postępowaniach przed sądami krajowymi i z norm tych wywodzą swoje prawa. </a:t>
            </a:r>
          </a:p>
          <a:p>
            <a:pPr marL="342900" indent="-342900" algn="just">
              <a:buFont typeface="Arial" panose="020B0604020202020204" pitchFamily="34" charset="0"/>
              <a:buChar char="•"/>
            </a:pPr>
            <a:r>
              <a:rPr lang="pl-PL" dirty="0"/>
              <a:t>Sądy są obowiązane udzielić im ochrony na podstawie wyłącznie prawa unijnego, nawet wbrew prawu krajowemu.</a:t>
            </a:r>
          </a:p>
          <a:p>
            <a:pPr marL="342900" indent="-342900" algn="just">
              <a:buFont typeface="Arial" panose="020B0604020202020204" pitchFamily="34" charset="0"/>
              <a:buChar char="•"/>
            </a:pPr>
            <a:r>
              <a:rPr lang="pl-PL" dirty="0"/>
              <a:t>Bezpośredni skutek mogą mieć poszczególny normy, a nie całe akty prawne.</a:t>
            </a:r>
          </a:p>
          <a:p>
            <a:pPr marL="342900" indent="-342900" algn="just">
              <a:buFont typeface="Arial" panose="020B0604020202020204" pitchFamily="34" charset="0"/>
              <a:buChar char="•"/>
            </a:pPr>
            <a:r>
              <a:rPr lang="pl-PL" dirty="0"/>
              <a:t>Jedyny organ, który może ostatecznie decydować o skutku bezpośrednim danej normy to TSUE.</a:t>
            </a:r>
          </a:p>
        </p:txBody>
      </p:sp>
      <p:sp>
        <p:nvSpPr>
          <p:cNvPr id="3" name="Tytuł 2">
            <a:extLst>
              <a:ext uri="{FF2B5EF4-FFF2-40B4-BE49-F238E27FC236}">
                <a16:creationId xmlns:a16="http://schemas.microsoft.com/office/drawing/2014/main" id="{F7020E4B-9B65-3F4F-8FF5-9C36B65A0730}"/>
              </a:ext>
            </a:extLst>
          </p:cNvPr>
          <p:cNvSpPr>
            <a:spLocks noGrp="1"/>
          </p:cNvSpPr>
          <p:nvPr>
            <p:ph type="title"/>
          </p:nvPr>
        </p:nvSpPr>
        <p:spPr/>
        <p:txBody>
          <a:bodyPr/>
          <a:lstStyle/>
          <a:p>
            <a:r>
              <a:rPr lang="pl-PL" dirty="0"/>
              <a:t>Bezpośredni skutek</a:t>
            </a:r>
          </a:p>
        </p:txBody>
      </p:sp>
    </p:spTree>
    <p:extLst>
      <p:ext uri="{BB962C8B-B14F-4D97-AF65-F5344CB8AC3E}">
        <p14:creationId xmlns:p14="http://schemas.microsoft.com/office/powerpoint/2010/main" val="347880395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29D2A15-C2CF-2045-B36E-9270224ED5C3}"/>
              </a:ext>
            </a:extLst>
          </p:cNvPr>
          <p:cNvSpPr>
            <a:spLocks noGrp="1"/>
          </p:cNvSpPr>
          <p:nvPr>
            <p:ph type="body" sz="quarter" idx="17"/>
          </p:nvPr>
        </p:nvSpPr>
        <p:spPr/>
        <p:txBody>
          <a:bodyPr>
            <a:normAutofit/>
          </a:bodyPr>
          <a:lstStyle/>
          <a:p>
            <a:r>
              <a:rPr lang="pl-PL" sz="3600" b="1" dirty="0"/>
              <a:t>HORYZONTALNY</a:t>
            </a:r>
          </a:p>
          <a:p>
            <a:r>
              <a:rPr lang="pl-PL" sz="2800" b="1" dirty="0"/>
              <a:t>- </a:t>
            </a:r>
            <a:r>
              <a:rPr lang="pl-PL" sz="2800" dirty="0"/>
              <a:t>Możliwość powołania się na dany przepis </a:t>
            </a:r>
            <a:r>
              <a:rPr lang="pl-PL" sz="2800" u="sng" dirty="0"/>
              <a:t>przeciwko jednostce</a:t>
            </a:r>
            <a:endParaRPr lang="pl-PL" sz="2800" b="1" u="sng" dirty="0"/>
          </a:p>
        </p:txBody>
      </p:sp>
      <p:sp>
        <p:nvSpPr>
          <p:cNvPr id="3" name="Symbol zastępczy tekstu 2">
            <a:extLst>
              <a:ext uri="{FF2B5EF4-FFF2-40B4-BE49-F238E27FC236}">
                <a16:creationId xmlns:a16="http://schemas.microsoft.com/office/drawing/2014/main" id="{3B937CCB-AC7D-304F-8F2E-F6F9967E9E97}"/>
              </a:ext>
            </a:extLst>
          </p:cNvPr>
          <p:cNvSpPr>
            <a:spLocks noGrp="1"/>
          </p:cNvSpPr>
          <p:nvPr>
            <p:ph type="body" sz="quarter" idx="16"/>
          </p:nvPr>
        </p:nvSpPr>
        <p:spPr/>
        <p:txBody>
          <a:bodyPr>
            <a:normAutofit/>
          </a:bodyPr>
          <a:lstStyle/>
          <a:p>
            <a:r>
              <a:rPr lang="pl-PL" sz="3600" b="1" dirty="0"/>
              <a:t>WERTYKALNY</a:t>
            </a:r>
          </a:p>
          <a:p>
            <a:r>
              <a:rPr lang="pl-PL" sz="2800" dirty="0"/>
              <a:t>- Możliwość powołania się na przepis </a:t>
            </a:r>
            <a:r>
              <a:rPr lang="pl-PL" sz="2800" u="sng" dirty="0"/>
              <a:t>przeciwko państwu </a:t>
            </a:r>
            <a:r>
              <a:rPr lang="pl-PL" sz="2800" dirty="0"/>
              <a:t>(+tzw. emanacja państwa)</a:t>
            </a:r>
          </a:p>
        </p:txBody>
      </p:sp>
      <p:sp>
        <p:nvSpPr>
          <p:cNvPr id="4" name="Tytuł 3">
            <a:extLst>
              <a:ext uri="{FF2B5EF4-FFF2-40B4-BE49-F238E27FC236}">
                <a16:creationId xmlns:a16="http://schemas.microsoft.com/office/drawing/2014/main" id="{FAADA45E-7305-B844-9697-D94810C10918}"/>
              </a:ext>
            </a:extLst>
          </p:cNvPr>
          <p:cNvSpPr>
            <a:spLocks noGrp="1"/>
          </p:cNvSpPr>
          <p:nvPr>
            <p:ph type="title"/>
          </p:nvPr>
        </p:nvSpPr>
        <p:spPr/>
        <p:txBody>
          <a:bodyPr/>
          <a:lstStyle/>
          <a:p>
            <a:r>
              <a:rPr lang="pl-PL" dirty="0"/>
              <a:t>Bezpośredni skutek</a:t>
            </a:r>
          </a:p>
        </p:txBody>
      </p:sp>
    </p:spTree>
    <p:extLst>
      <p:ext uri="{BB962C8B-B14F-4D97-AF65-F5344CB8AC3E}">
        <p14:creationId xmlns:p14="http://schemas.microsoft.com/office/powerpoint/2010/main" val="208378493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773BB7-BADC-A949-AD9E-F2EA0AA1814D}"/>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solidFill>
                  <a:srgbClr val="C00000"/>
                </a:solidFill>
              </a:rPr>
              <a:t>26/62 – van </a:t>
            </a:r>
            <a:r>
              <a:rPr lang="pl-PL" dirty="0" err="1">
                <a:solidFill>
                  <a:srgbClr val="C00000"/>
                </a:solidFill>
              </a:rPr>
              <a:t>Gend</a:t>
            </a:r>
            <a:r>
              <a:rPr lang="pl-PL" dirty="0">
                <a:solidFill>
                  <a:srgbClr val="C00000"/>
                </a:solidFill>
              </a:rPr>
              <a:t> en </a:t>
            </a:r>
            <a:r>
              <a:rPr lang="pl-PL" dirty="0" err="1">
                <a:solidFill>
                  <a:srgbClr val="C00000"/>
                </a:solidFill>
              </a:rPr>
              <a:t>Loos</a:t>
            </a:r>
            <a:r>
              <a:rPr lang="pl-PL" dirty="0">
                <a:solidFill>
                  <a:srgbClr val="C00000"/>
                </a:solidFill>
              </a:rPr>
              <a:t>- </a:t>
            </a:r>
            <a:r>
              <a:rPr lang="pl-PL" dirty="0">
                <a:solidFill>
                  <a:schemeClr val="tx1"/>
                </a:solidFill>
              </a:rPr>
              <a:t>skutek bezpośredni traktatów (wertykalny)</a:t>
            </a:r>
            <a:endParaRPr lang="pl-PL" dirty="0">
              <a:solidFill>
                <a:srgbClr val="C00000"/>
              </a:solidFill>
            </a:endParaRPr>
          </a:p>
          <a:p>
            <a:pPr marL="342900" indent="-342900">
              <a:buFont typeface="Arial" panose="020B0604020202020204" pitchFamily="34" charset="0"/>
              <a:buChar char="•"/>
            </a:pPr>
            <a:r>
              <a:rPr lang="pl-PL" dirty="0">
                <a:solidFill>
                  <a:schemeClr val="tx1"/>
                </a:solidFill>
              </a:rPr>
              <a:t>43/75- </a:t>
            </a:r>
            <a:r>
              <a:rPr lang="pl-PL" dirty="0" err="1">
                <a:solidFill>
                  <a:schemeClr val="tx1"/>
                </a:solidFill>
              </a:rPr>
              <a:t>Defrenne</a:t>
            </a:r>
            <a:r>
              <a:rPr lang="pl-PL" dirty="0">
                <a:solidFill>
                  <a:schemeClr val="tx1"/>
                </a:solidFill>
              </a:rPr>
              <a:t> – skutek bezpośredni traktatów (horyzontalny)</a:t>
            </a:r>
          </a:p>
          <a:p>
            <a:pPr marL="342900" indent="-342900">
              <a:buFont typeface="Arial" panose="020B0604020202020204" pitchFamily="34" charset="0"/>
              <a:buChar char="•"/>
            </a:pPr>
            <a:r>
              <a:rPr lang="pl-PL" dirty="0">
                <a:solidFill>
                  <a:srgbClr val="C00000"/>
                </a:solidFill>
              </a:rPr>
              <a:t>41/74 - van </a:t>
            </a:r>
            <a:r>
              <a:rPr lang="pl-PL" dirty="0" err="1">
                <a:solidFill>
                  <a:srgbClr val="C00000"/>
                </a:solidFill>
              </a:rPr>
              <a:t>Duyn</a:t>
            </a:r>
            <a:r>
              <a:rPr lang="pl-PL" dirty="0">
                <a:solidFill>
                  <a:srgbClr val="C00000"/>
                </a:solidFill>
              </a:rPr>
              <a:t>- </a:t>
            </a:r>
            <a:r>
              <a:rPr lang="pl-PL" dirty="0">
                <a:solidFill>
                  <a:schemeClr val="tx1"/>
                </a:solidFill>
              </a:rPr>
              <a:t>skutek bezpośredni dyrektyw (wertykalny)</a:t>
            </a:r>
          </a:p>
          <a:p>
            <a:pPr marL="342900" indent="-342900">
              <a:buFont typeface="Arial" panose="020B0604020202020204" pitchFamily="34" charset="0"/>
              <a:buChar char="•"/>
            </a:pPr>
            <a:r>
              <a:rPr lang="pl-PL" dirty="0">
                <a:solidFill>
                  <a:srgbClr val="C00000"/>
                </a:solidFill>
              </a:rPr>
              <a:t>C-91/92- </a:t>
            </a:r>
            <a:r>
              <a:rPr lang="pl-PL" dirty="0" err="1">
                <a:solidFill>
                  <a:srgbClr val="C00000"/>
                </a:solidFill>
              </a:rPr>
              <a:t>Faccini</a:t>
            </a:r>
            <a:r>
              <a:rPr lang="pl-PL" dirty="0">
                <a:solidFill>
                  <a:srgbClr val="C00000"/>
                </a:solidFill>
              </a:rPr>
              <a:t> </a:t>
            </a:r>
            <a:r>
              <a:rPr lang="pl-PL" dirty="0" err="1">
                <a:solidFill>
                  <a:srgbClr val="C00000"/>
                </a:solidFill>
              </a:rPr>
              <a:t>Dori</a:t>
            </a:r>
            <a:r>
              <a:rPr lang="pl-PL" dirty="0">
                <a:solidFill>
                  <a:srgbClr val="C00000"/>
                </a:solidFill>
              </a:rPr>
              <a:t> – </a:t>
            </a:r>
            <a:r>
              <a:rPr lang="pl-PL" dirty="0">
                <a:solidFill>
                  <a:schemeClr val="tx1"/>
                </a:solidFill>
              </a:rPr>
              <a:t>brak horyzontalnego skutku bezpośredniego dyrektyw</a:t>
            </a:r>
          </a:p>
          <a:p>
            <a:pPr marL="342900" indent="-342900">
              <a:buFont typeface="Arial" panose="020B0604020202020204" pitchFamily="34" charset="0"/>
              <a:buChar char="•"/>
            </a:pPr>
            <a:r>
              <a:rPr lang="pl-PL" dirty="0">
                <a:solidFill>
                  <a:srgbClr val="C00000"/>
                </a:solidFill>
              </a:rPr>
              <a:t>C-282/10 – Dominguez- </a:t>
            </a:r>
            <a:r>
              <a:rPr lang="pl-PL" dirty="0">
                <a:solidFill>
                  <a:schemeClr val="tx1"/>
                </a:solidFill>
              </a:rPr>
              <a:t>brak horyzontalnego skutku bezpośredniego dyrektyw, zależność pomiędzy poszczególnymi zasadami </a:t>
            </a:r>
          </a:p>
          <a:p>
            <a:pPr marL="342900" indent="-342900">
              <a:buFont typeface="Arial" panose="020B0604020202020204" pitchFamily="34" charset="0"/>
              <a:buChar char="•"/>
            </a:pPr>
            <a:r>
              <a:rPr lang="pl-PL" dirty="0">
                <a:solidFill>
                  <a:schemeClr val="tx1"/>
                </a:solidFill>
              </a:rPr>
              <a:t>C-188/89 – Foster przeciwko British </a:t>
            </a:r>
            <a:r>
              <a:rPr lang="pl-PL" dirty="0" err="1">
                <a:solidFill>
                  <a:schemeClr val="tx1"/>
                </a:solidFill>
              </a:rPr>
              <a:t>Gas</a:t>
            </a:r>
            <a:r>
              <a:rPr lang="pl-PL" dirty="0">
                <a:solidFill>
                  <a:schemeClr val="tx1"/>
                </a:solidFill>
              </a:rPr>
              <a:t> (emanacja państwa)</a:t>
            </a:r>
            <a:endParaRPr lang="pl-PL" dirty="0">
              <a:solidFill>
                <a:srgbClr val="C00000"/>
              </a:solidFill>
            </a:endParaRP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451602FD-A316-0A4E-9A68-CCFB08A122D4}"/>
              </a:ext>
            </a:extLst>
          </p:cNvPr>
          <p:cNvSpPr>
            <a:spLocks noGrp="1"/>
          </p:cNvSpPr>
          <p:nvPr>
            <p:ph type="title"/>
          </p:nvPr>
        </p:nvSpPr>
        <p:spPr/>
        <p:txBody>
          <a:bodyPr/>
          <a:lstStyle/>
          <a:p>
            <a:r>
              <a:rPr lang="pl-PL" dirty="0"/>
              <a:t>Zasada skutku bezpośredniego</a:t>
            </a:r>
          </a:p>
        </p:txBody>
      </p:sp>
    </p:spTree>
    <p:extLst>
      <p:ext uri="{BB962C8B-B14F-4D97-AF65-F5344CB8AC3E}">
        <p14:creationId xmlns:p14="http://schemas.microsoft.com/office/powerpoint/2010/main" val="7884525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1644A44-F26B-4B43-AEF1-E266159B9923}"/>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Przepis może być bezpośrednio skuteczny jeśli jest:</a:t>
            </a:r>
          </a:p>
          <a:p>
            <a:pPr algn="just"/>
            <a:r>
              <a:rPr lang="pl-PL" dirty="0"/>
              <a:t>- jasny, niebudzący wątpliwości</a:t>
            </a:r>
          </a:p>
          <a:p>
            <a:pPr algn="just"/>
            <a:r>
              <a:rPr lang="pl-PL" dirty="0"/>
              <a:t>- bezwarunkowy i niezależny od działań podejmowanych przez Unię Europejską lub państwo członkowskie (nie trzeba wydać żadnych przepisów, aby mógł być zastosowany, także prawa unijnego)</a:t>
            </a:r>
          </a:p>
          <a:p>
            <a:pPr marL="342900" indent="-342900" algn="just">
              <a:buFont typeface="Arial" panose="020B0604020202020204" pitchFamily="34" charset="0"/>
              <a:buChar char="•"/>
            </a:pPr>
            <a:r>
              <a:rPr lang="pl-PL" dirty="0"/>
              <a:t>O tym, czy dany artykuł TFUE może wywoływać skutek bezpośredni decyduje w odniesieniu do każdego przepisu oddzielnie TS.</a:t>
            </a:r>
          </a:p>
          <a:p>
            <a:pPr marL="342900" indent="-342900" algn="just">
              <a:buFont typeface="Arial" panose="020B0604020202020204" pitchFamily="34" charset="0"/>
              <a:buChar char="•"/>
            </a:pPr>
            <a:r>
              <a:rPr lang="pl-PL" dirty="0"/>
              <a:t>Oddzielnie decyduje o tym, czy jest to skutek jedynie w stosunkach wertykalnych czy także w stosunkach horyzontalnych. Niektóre przepisy TFUE wywołują skutek horyzontalny</a:t>
            </a:r>
          </a:p>
        </p:txBody>
      </p:sp>
      <p:sp>
        <p:nvSpPr>
          <p:cNvPr id="3" name="Tytuł 2">
            <a:extLst>
              <a:ext uri="{FF2B5EF4-FFF2-40B4-BE49-F238E27FC236}">
                <a16:creationId xmlns:a16="http://schemas.microsoft.com/office/drawing/2014/main" id="{C9710397-5D87-BC44-A404-7328C2F9DCC6}"/>
              </a:ext>
            </a:extLst>
          </p:cNvPr>
          <p:cNvSpPr>
            <a:spLocks noGrp="1"/>
          </p:cNvSpPr>
          <p:nvPr>
            <p:ph type="title"/>
          </p:nvPr>
        </p:nvSpPr>
        <p:spPr/>
        <p:txBody>
          <a:bodyPr/>
          <a:lstStyle/>
          <a:p>
            <a:r>
              <a:rPr lang="pl-PL" dirty="0"/>
              <a:t>Skutek bezpośredni traktatów</a:t>
            </a:r>
          </a:p>
        </p:txBody>
      </p:sp>
    </p:spTree>
    <p:extLst>
      <p:ext uri="{BB962C8B-B14F-4D97-AF65-F5344CB8AC3E}">
        <p14:creationId xmlns:p14="http://schemas.microsoft.com/office/powerpoint/2010/main" val="140881365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3BF0956-C58D-364B-9D23-D2E388AC990C}"/>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„Cel Traktatu, jakim jest utworzenie wspólnego rynku (…) wymaga, by Traktat był </a:t>
            </a:r>
            <a:r>
              <a:rPr lang="pl-PL" u="sng" dirty="0"/>
              <a:t>czymś więcej </a:t>
            </a:r>
            <a:r>
              <a:rPr lang="pl-PL" dirty="0"/>
              <a:t>niż tylko umową międzynarodową ustanawiającą wzajemne </a:t>
            </a:r>
            <a:r>
              <a:rPr lang="pl-PL" u="sng" dirty="0"/>
              <a:t>zobowiązania państw</a:t>
            </a:r>
            <a:r>
              <a:rPr lang="pl-PL" dirty="0"/>
              <a:t>”</a:t>
            </a:r>
          </a:p>
          <a:p>
            <a:pPr marL="342900" indent="-342900">
              <a:buFont typeface="Wingdings" pitchFamily="2" charset="2"/>
              <a:buChar char="à"/>
            </a:pPr>
            <a:r>
              <a:rPr lang="pl-PL" dirty="0">
                <a:sym typeface="Wingdings" pitchFamily="2" charset="2"/>
              </a:rPr>
              <a:t>Traktaty mają na celu ustanowienie norm prawnych skierowanych </a:t>
            </a:r>
            <a:r>
              <a:rPr lang="pl-PL" u="sng" dirty="0">
                <a:sym typeface="Wingdings" pitchFamily="2" charset="2"/>
              </a:rPr>
              <a:t>nie tylko do </a:t>
            </a:r>
            <a:r>
              <a:rPr lang="pl-PL" u="sng" dirty="0" err="1">
                <a:sym typeface="Wingdings" pitchFamily="2" charset="2"/>
              </a:rPr>
              <a:t>PCz</a:t>
            </a:r>
            <a:r>
              <a:rPr lang="pl-PL" u="sng" dirty="0">
                <a:sym typeface="Wingdings" pitchFamily="2" charset="2"/>
              </a:rPr>
              <a:t>. ale też bezpośrednio do jednostek </a:t>
            </a:r>
            <a:r>
              <a:rPr lang="pl-PL" dirty="0">
                <a:sym typeface="Wingdings" pitchFamily="2" charset="2"/>
              </a:rPr>
              <a:t>(inaczej niż w klasycznym PMP)</a:t>
            </a:r>
          </a:p>
          <a:p>
            <a:pPr marL="342900" indent="-342900">
              <a:buFont typeface="Arial" panose="020B0604020202020204" pitchFamily="34" charset="0"/>
              <a:buChar char="•"/>
            </a:pPr>
            <a:r>
              <a:rPr lang="pl-PL" dirty="0"/>
              <a:t>Traktaty zmierzają do ustanowienia „organów wyposażonych w uprawnienia władcze, których wykonywanie wywiera wpływ zarówno na </a:t>
            </a:r>
            <a:r>
              <a:rPr lang="pl-PL" dirty="0" err="1"/>
              <a:t>PCz</a:t>
            </a:r>
            <a:r>
              <a:rPr lang="pl-PL" dirty="0"/>
              <a:t>. jak i obywateli”</a:t>
            </a:r>
          </a:p>
          <a:p>
            <a:pPr marL="342900" indent="-342900">
              <a:buFont typeface="Wingdings" pitchFamily="2" charset="2"/>
              <a:buChar char="à"/>
            </a:pPr>
            <a:r>
              <a:rPr lang="pl-PL" dirty="0">
                <a:sym typeface="Wingdings" pitchFamily="2" charset="2"/>
              </a:rPr>
              <a:t>Ponadnarodowe instytucje i procedury decyzyjne, dzięki którym możliwie jest tworzenie prawa pochodnego UE</a:t>
            </a:r>
          </a:p>
          <a:p>
            <a:pPr marL="342900" indent="-342900">
              <a:buFont typeface="Arial" panose="020B0604020202020204" pitchFamily="34" charset="0"/>
              <a:buChar char="•"/>
            </a:pPr>
            <a:r>
              <a:rPr lang="pl-PL" dirty="0">
                <a:sym typeface="Wingdings" pitchFamily="2" charset="2"/>
              </a:rPr>
              <a:t>Jednostki mają prawo współuczestniczyć za pośrednictwem PE w funkcjonowaniu wspólnoty</a:t>
            </a:r>
            <a:endParaRPr lang="pl-PL" dirty="0"/>
          </a:p>
          <a:p>
            <a:endParaRPr lang="pl-PL" dirty="0"/>
          </a:p>
        </p:txBody>
      </p:sp>
      <p:sp>
        <p:nvSpPr>
          <p:cNvPr id="3" name="Tytuł 2">
            <a:extLst>
              <a:ext uri="{FF2B5EF4-FFF2-40B4-BE49-F238E27FC236}">
                <a16:creationId xmlns:a16="http://schemas.microsoft.com/office/drawing/2014/main" id="{4F729418-6731-514B-8AF9-E8340A41F445}"/>
              </a:ext>
            </a:extLst>
          </p:cNvPr>
          <p:cNvSpPr>
            <a:spLocks noGrp="1"/>
          </p:cNvSpPr>
          <p:nvPr>
            <p:ph type="title"/>
          </p:nvPr>
        </p:nvSpPr>
        <p:spPr/>
        <p:txBody>
          <a:bodyPr/>
          <a:lstStyle/>
          <a:p>
            <a:r>
              <a:rPr lang="pl-PL" dirty="0">
                <a:solidFill>
                  <a:srgbClr val="C00000"/>
                </a:solidFill>
              </a:rPr>
              <a:t>26/62 – van </a:t>
            </a:r>
            <a:r>
              <a:rPr lang="pl-PL" dirty="0" err="1">
                <a:solidFill>
                  <a:srgbClr val="C00000"/>
                </a:solidFill>
              </a:rPr>
              <a:t>Gend</a:t>
            </a:r>
            <a:r>
              <a:rPr lang="pl-PL" dirty="0">
                <a:solidFill>
                  <a:srgbClr val="C00000"/>
                </a:solidFill>
              </a:rPr>
              <a:t> en </a:t>
            </a:r>
            <a:r>
              <a:rPr lang="pl-PL" dirty="0" err="1">
                <a:solidFill>
                  <a:srgbClr val="C00000"/>
                </a:solidFill>
              </a:rPr>
              <a:t>Loos</a:t>
            </a:r>
            <a:endParaRPr lang="pl-PL" dirty="0"/>
          </a:p>
        </p:txBody>
      </p:sp>
    </p:spTree>
    <p:extLst>
      <p:ext uri="{BB962C8B-B14F-4D97-AF65-F5344CB8AC3E}">
        <p14:creationId xmlns:p14="http://schemas.microsoft.com/office/powerpoint/2010/main" val="190002283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9A4DB8B-C8ED-AA49-B8EC-13CAE3AFD71A}"/>
              </a:ext>
            </a:extLst>
          </p:cNvPr>
          <p:cNvSpPr>
            <a:spLocks noGrp="1"/>
          </p:cNvSpPr>
          <p:nvPr>
            <p:ph type="body" sz="quarter" idx="16"/>
          </p:nvPr>
        </p:nvSpPr>
        <p:spPr/>
        <p:txBody>
          <a:bodyPr/>
          <a:lstStyle/>
          <a:p>
            <a:r>
              <a:rPr lang="pl-PL" sz="1800" b="1" dirty="0"/>
              <a:t>ZASADA SKUTKU BEZPOŚREDNIEGO</a:t>
            </a:r>
          </a:p>
          <a:p>
            <a:pPr algn="just"/>
            <a:r>
              <a:rPr lang="pl-PL" sz="1800" dirty="0"/>
              <a:t>“11. Powierzone Trybunałowi na mocy art. 177 [234] TWE zadanie, polegające na zapewnieniu jednolitej interpretacji Traktatu przez sądy i trybunały krajowe potwierdza, że państwa uznały, że </a:t>
            </a:r>
            <a:r>
              <a:rPr lang="pl-PL" sz="1800" b="1" dirty="0"/>
              <a:t>prawo wspólnotowe może być powoływane przez podmioty indywidualne przed sądami krajowymi</a:t>
            </a:r>
            <a:r>
              <a:rPr lang="pl-PL" sz="1800" dirty="0"/>
              <a:t>. Można z tego wyciągnąć wniosek, że </a:t>
            </a:r>
            <a:r>
              <a:rPr lang="pl-PL" sz="1800" b="1" dirty="0"/>
              <a:t>Wspólnota stanowi nowy porządek prawa międzynarodowego</a:t>
            </a:r>
            <a:r>
              <a:rPr lang="pl-PL" sz="1800" dirty="0"/>
              <a:t>, na rzecz którego państwa członkowskie ograniczyły, choć w ograniczonym zakresie, swoje suwerenne prawa, i którego treść wiąże nie tylko państwa członkowskie, ale i ich obywateli. </a:t>
            </a:r>
            <a:r>
              <a:rPr lang="pl-PL" sz="1800" b="1" dirty="0"/>
              <a:t>Niezależnie od ustawodawstwa państw członkowskich, prawo wspólnotowe nie tylko nakłada na podmioty indywidualne obowiązki, ale także może przyznawać im prawa, które stają się elementem ich dorobku prawnego. </a:t>
            </a:r>
            <a:r>
              <a:rPr lang="pl-PL" sz="1800" dirty="0"/>
              <a:t>Prawa te powstają nie tylko wtedy, gdy zostają przyznane wprost przez Traktat, ale również wynikają z jasno sformułowanych obowiązków, jakie Traktat nakłada na podmioty indywidualne, państwa członkowskie oraz instytucje Wspólnoty.”</a:t>
            </a:r>
          </a:p>
          <a:p>
            <a:endParaRPr lang="pl-PL" dirty="0"/>
          </a:p>
        </p:txBody>
      </p:sp>
      <p:sp>
        <p:nvSpPr>
          <p:cNvPr id="3" name="Tytuł 2">
            <a:extLst>
              <a:ext uri="{FF2B5EF4-FFF2-40B4-BE49-F238E27FC236}">
                <a16:creationId xmlns:a16="http://schemas.microsoft.com/office/drawing/2014/main" id="{29AD61FD-BD3A-8B49-A8C0-C4053E6E97D1}"/>
              </a:ext>
            </a:extLst>
          </p:cNvPr>
          <p:cNvSpPr>
            <a:spLocks noGrp="1"/>
          </p:cNvSpPr>
          <p:nvPr>
            <p:ph type="title"/>
          </p:nvPr>
        </p:nvSpPr>
        <p:spPr/>
        <p:txBody>
          <a:bodyPr/>
          <a:lstStyle/>
          <a:p>
            <a:r>
              <a:rPr lang="pl-PL" dirty="0">
                <a:solidFill>
                  <a:srgbClr val="C00000"/>
                </a:solidFill>
              </a:rPr>
              <a:t>26/62 – van </a:t>
            </a:r>
            <a:r>
              <a:rPr lang="pl-PL" dirty="0" err="1">
                <a:solidFill>
                  <a:srgbClr val="C00000"/>
                </a:solidFill>
              </a:rPr>
              <a:t>Gend</a:t>
            </a:r>
            <a:r>
              <a:rPr lang="pl-PL" dirty="0">
                <a:solidFill>
                  <a:srgbClr val="C00000"/>
                </a:solidFill>
              </a:rPr>
              <a:t> en </a:t>
            </a:r>
            <a:r>
              <a:rPr lang="pl-PL" dirty="0" err="1">
                <a:solidFill>
                  <a:srgbClr val="C00000"/>
                </a:solidFill>
              </a:rPr>
              <a:t>Loos</a:t>
            </a:r>
            <a:endParaRPr lang="pl-PL" dirty="0"/>
          </a:p>
        </p:txBody>
      </p:sp>
    </p:spTree>
    <p:extLst>
      <p:ext uri="{BB962C8B-B14F-4D97-AF65-F5344CB8AC3E}">
        <p14:creationId xmlns:p14="http://schemas.microsoft.com/office/powerpoint/2010/main" val="203865043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DEFFBCD-21A6-5044-A599-17529F4CA6F3}"/>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Spór między stewardessą a liniami lotniczymi dot. naruszenia zasady równego traktowania kobiet i mężczyzn (art. 157 TFUE)</a:t>
            </a:r>
          </a:p>
          <a:p>
            <a:pPr marL="342900" indent="-342900">
              <a:buFont typeface="Arial" panose="020B0604020202020204" pitchFamily="34" charset="0"/>
              <a:buChar char="•"/>
            </a:pPr>
            <a:r>
              <a:rPr lang="pl-PL" dirty="0"/>
              <a:t>TSUE: zakaz dyskryminacji dot. nie tylko władz publicznych, ale też obejmuje wszelkie porozumienia, których celem jest regulowanie stosunków pracy w sposób zorganizowany</a:t>
            </a:r>
          </a:p>
          <a:p>
            <a:pPr marL="342900" indent="-342900">
              <a:buFont typeface="Arial" panose="020B0604020202020204" pitchFamily="34" charset="0"/>
              <a:buChar char="•"/>
            </a:pPr>
            <a:r>
              <a:rPr lang="pl-PL" dirty="0"/>
              <a:t>Art.. 157 TFUE może być powoływany przez jednostki niezależnie od tego czy wykonują pracę w podmiocie publicznym, czy prywatnym </a:t>
            </a:r>
          </a:p>
          <a:p>
            <a:pPr marL="342900" indent="-342900">
              <a:buFont typeface="Arial" panose="020B0604020202020204" pitchFamily="34" charset="0"/>
              <a:buChar char="•"/>
            </a:pPr>
            <a:r>
              <a:rPr lang="pl-PL" dirty="0">
                <a:solidFill>
                  <a:srgbClr val="FF0000"/>
                </a:solidFill>
              </a:rPr>
              <a:t>Art.. 157 TFUE- bezpośrednio skuteczny horyzontalnie</a:t>
            </a:r>
          </a:p>
          <a:p>
            <a:r>
              <a:rPr lang="pl-PL" dirty="0"/>
              <a:t>ALE (!) nie znaczy to, że każdy przepis traktatów jest bezpośrednio skuteczny horyzontalnie!</a:t>
            </a:r>
          </a:p>
          <a:p>
            <a:r>
              <a:rPr lang="pl-PL" dirty="0"/>
              <a:t> </a:t>
            </a:r>
          </a:p>
        </p:txBody>
      </p:sp>
      <p:sp>
        <p:nvSpPr>
          <p:cNvPr id="3" name="Tytuł 2">
            <a:extLst>
              <a:ext uri="{FF2B5EF4-FFF2-40B4-BE49-F238E27FC236}">
                <a16:creationId xmlns:a16="http://schemas.microsoft.com/office/drawing/2014/main" id="{EF9AF6E4-ECD0-6C41-A2C7-39CA4EC864FD}"/>
              </a:ext>
            </a:extLst>
          </p:cNvPr>
          <p:cNvSpPr>
            <a:spLocks noGrp="1"/>
          </p:cNvSpPr>
          <p:nvPr>
            <p:ph type="title"/>
          </p:nvPr>
        </p:nvSpPr>
        <p:spPr/>
        <p:txBody>
          <a:bodyPr/>
          <a:lstStyle/>
          <a:p>
            <a:r>
              <a:rPr lang="pl-PL" dirty="0"/>
              <a:t>43/75 </a:t>
            </a:r>
            <a:r>
              <a:rPr lang="pl-PL" dirty="0" err="1"/>
              <a:t>Defrenne</a:t>
            </a:r>
            <a:r>
              <a:rPr lang="pl-PL" dirty="0"/>
              <a:t> v. Sabena</a:t>
            </a:r>
          </a:p>
        </p:txBody>
      </p:sp>
    </p:spTree>
    <p:extLst>
      <p:ext uri="{BB962C8B-B14F-4D97-AF65-F5344CB8AC3E}">
        <p14:creationId xmlns:p14="http://schemas.microsoft.com/office/powerpoint/2010/main" val="428345035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691A42D-2864-5444-9CA6-7CD4780C5F22}"/>
              </a:ext>
            </a:extLst>
          </p:cNvPr>
          <p:cNvSpPr>
            <a:spLocks noGrp="1"/>
          </p:cNvSpPr>
          <p:nvPr>
            <p:ph type="body" sz="quarter" idx="16"/>
          </p:nvPr>
        </p:nvSpPr>
        <p:spPr/>
        <p:txBody>
          <a:bodyPr/>
          <a:lstStyle/>
          <a:p>
            <a:r>
              <a:rPr lang="pl-PL" dirty="0"/>
              <a:t>- w zasadzie automatycznie skutek bezpośredni (art. 288 TFUE)</a:t>
            </a:r>
          </a:p>
          <a:p>
            <a:r>
              <a:rPr lang="pl-PL" dirty="0"/>
              <a:t>- rozporządzenia wywierają skutek bezpośredni zarówno w stosunkach wertykalnych jak</a:t>
            </a:r>
          </a:p>
          <a:p>
            <a:r>
              <a:rPr lang="pl-PL" dirty="0"/>
              <a:t>i horyzontalnych </a:t>
            </a:r>
          </a:p>
          <a:p>
            <a:r>
              <a:rPr lang="pl-PL" dirty="0"/>
              <a:t>- sprawy np. 34/73 </a:t>
            </a:r>
            <a:r>
              <a:rPr lang="pl-PL" dirty="0" err="1"/>
              <a:t>Variola</a:t>
            </a:r>
            <a:r>
              <a:rPr lang="pl-PL" dirty="0"/>
              <a:t> </a:t>
            </a:r>
          </a:p>
        </p:txBody>
      </p:sp>
      <p:sp>
        <p:nvSpPr>
          <p:cNvPr id="3" name="Tytuł 2">
            <a:extLst>
              <a:ext uri="{FF2B5EF4-FFF2-40B4-BE49-F238E27FC236}">
                <a16:creationId xmlns:a16="http://schemas.microsoft.com/office/drawing/2014/main" id="{4BD63F48-BFD5-8E47-A611-FE96C0BC1C53}"/>
              </a:ext>
            </a:extLst>
          </p:cNvPr>
          <p:cNvSpPr>
            <a:spLocks noGrp="1"/>
          </p:cNvSpPr>
          <p:nvPr>
            <p:ph type="title"/>
          </p:nvPr>
        </p:nvSpPr>
        <p:spPr/>
        <p:txBody>
          <a:bodyPr/>
          <a:lstStyle/>
          <a:p>
            <a:r>
              <a:rPr lang="pl-PL" dirty="0"/>
              <a:t>Skutek bezpośredni rozporządzeń</a:t>
            </a:r>
          </a:p>
        </p:txBody>
      </p:sp>
    </p:spTree>
    <p:extLst>
      <p:ext uri="{BB962C8B-B14F-4D97-AF65-F5344CB8AC3E}">
        <p14:creationId xmlns:p14="http://schemas.microsoft.com/office/powerpoint/2010/main" val="3861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0C28EC7-204C-904D-BA0D-03F864742144}"/>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Logiczna konsekwencja uznania godności za immanentną wartość integracji</a:t>
            </a:r>
          </a:p>
          <a:p>
            <a:pPr marL="342900" indent="-342900">
              <a:buFont typeface="Arial" panose="020B0604020202020204" pitchFamily="34" charset="0"/>
              <a:buChar char="•"/>
            </a:pPr>
            <a:r>
              <a:rPr lang="pl-PL" dirty="0"/>
              <a:t>Art.6 ust. 3 TUE- </a:t>
            </a:r>
            <a:r>
              <a:rPr lang="pl-PL" b="1" dirty="0"/>
              <a:t>prawa podstawowe </a:t>
            </a:r>
            <a:r>
              <a:rPr lang="pl-PL" dirty="0"/>
              <a:t>są zasadami ogólnymi prawa (TSUE: </a:t>
            </a:r>
            <a:r>
              <a:rPr lang="pl-PL" b="1" dirty="0">
                <a:solidFill>
                  <a:srgbClr val="C00000"/>
                </a:solidFill>
              </a:rPr>
              <a:t>29/69 </a:t>
            </a:r>
            <a:r>
              <a:rPr lang="pl-PL" b="1" dirty="0" err="1">
                <a:solidFill>
                  <a:srgbClr val="C00000"/>
                </a:solidFill>
              </a:rPr>
              <a:t>Stauder</a:t>
            </a:r>
            <a:r>
              <a:rPr lang="pl-PL" b="1" dirty="0">
                <a:solidFill>
                  <a:srgbClr val="C00000"/>
                </a:solidFill>
              </a:rPr>
              <a:t>, 11/70 </a:t>
            </a:r>
            <a:r>
              <a:rPr lang="pl-PL" b="1" dirty="0" err="1">
                <a:solidFill>
                  <a:srgbClr val="C00000"/>
                </a:solidFill>
              </a:rPr>
              <a:t>Internationale</a:t>
            </a:r>
            <a:r>
              <a:rPr lang="pl-PL" b="1" dirty="0">
                <a:solidFill>
                  <a:srgbClr val="C00000"/>
                </a:solidFill>
              </a:rPr>
              <a:t> </a:t>
            </a:r>
            <a:r>
              <a:rPr lang="pl-PL" b="1" dirty="0" err="1">
                <a:solidFill>
                  <a:srgbClr val="C00000"/>
                </a:solidFill>
              </a:rPr>
              <a:t>Handelsgesellschaft</a:t>
            </a:r>
            <a:r>
              <a:rPr lang="pl-PL" dirty="0"/>
              <a:t> )  </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D52FE4ED-BDFC-5244-A391-622C036629B6}"/>
              </a:ext>
            </a:extLst>
          </p:cNvPr>
          <p:cNvSpPr>
            <a:spLocks noGrp="1"/>
          </p:cNvSpPr>
          <p:nvPr>
            <p:ph type="title"/>
          </p:nvPr>
        </p:nvSpPr>
        <p:spPr/>
        <p:txBody>
          <a:bodyPr/>
          <a:lstStyle/>
          <a:p>
            <a:r>
              <a:rPr lang="pl-PL" dirty="0"/>
              <a:t>Poszanowanie praw człowieka</a:t>
            </a:r>
          </a:p>
        </p:txBody>
      </p:sp>
    </p:spTree>
    <p:extLst>
      <p:ext uri="{BB962C8B-B14F-4D97-AF65-F5344CB8AC3E}">
        <p14:creationId xmlns:p14="http://schemas.microsoft.com/office/powerpoint/2010/main" val="164431087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0E7AA13-77A6-0D4F-AC8F-9FDF7316DAC5}"/>
              </a:ext>
            </a:extLst>
          </p:cNvPr>
          <p:cNvSpPr>
            <a:spLocks noGrp="1"/>
          </p:cNvSpPr>
          <p:nvPr>
            <p:ph type="body" sz="quarter" idx="16"/>
          </p:nvPr>
        </p:nvSpPr>
        <p:spPr/>
        <p:txBody>
          <a:bodyPr/>
          <a:lstStyle/>
          <a:p>
            <a:r>
              <a:rPr lang="pl-PL" sz="1800" dirty="0"/>
              <a:t>- Pozbawienie dyrektyw możliwości wywoływania skutku bezpośredniego pozbawiłoby prawo UE skuteczności (</a:t>
            </a:r>
            <a:r>
              <a:rPr lang="pl-PL" sz="1800" b="1" dirty="0"/>
              <a:t>8/81 Becker</a:t>
            </a:r>
            <a:r>
              <a:rPr lang="pl-PL" sz="1800" dirty="0"/>
              <a:t>):</a:t>
            </a:r>
          </a:p>
          <a:p>
            <a:r>
              <a:rPr lang="pl-PL" sz="1800" dirty="0"/>
              <a:t>„22. Byłoby bowiem niezgodne z wiążącym charakterem, jaki mają dyrektywy na mocy art. 189, aby jednostki pozbawione były możliwości powoływania się na obowiązki ustanowione w dyrektywie.</a:t>
            </a:r>
          </a:p>
          <a:p>
            <a:r>
              <a:rPr lang="pl-PL" sz="1800" dirty="0"/>
              <a:t>23. </a:t>
            </a:r>
            <a:r>
              <a:rPr lang="pl-PL" sz="1800" b="1" dirty="0"/>
              <a:t>Zwłaszcza w przypadku gdyby władze wspólnotowe nałożyły dyrektywą na państwa członkowskie obowiązek podjęcia określonych działań, skuteczność („</a:t>
            </a:r>
            <a:r>
              <a:rPr lang="pl-PL" sz="1800" b="1" dirty="0" err="1"/>
              <a:t>effet</a:t>
            </a:r>
            <a:r>
              <a:rPr lang="pl-PL" sz="1800" b="1" dirty="0"/>
              <a:t> </a:t>
            </a:r>
            <a:r>
              <a:rPr lang="pl-PL" sz="1800" b="1" dirty="0" err="1"/>
              <a:t>utile</a:t>
            </a:r>
            <a:r>
              <a:rPr lang="pl-PL" sz="1800" b="1" dirty="0"/>
              <a:t>”) takiego aktu zostałby osłabiony, gdyby zainteresowane podmioty nie mogły powołać się na ten akt przed sądem, a sądy krajowe nie mogły uwzględnić go jako elementu prawa wspólnotowego.”</a:t>
            </a:r>
          </a:p>
        </p:txBody>
      </p:sp>
      <p:sp>
        <p:nvSpPr>
          <p:cNvPr id="3" name="Tytuł 2">
            <a:extLst>
              <a:ext uri="{FF2B5EF4-FFF2-40B4-BE49-F238E27FC236}">
                <a16:creationId xmlns:a16="http://schemas.microsoft.com/office/drawing/2014/main" id="{B9269D7D-FBD4-7E4B-80D0-81E82DE15D66}"/>
              </a:ext>
            </a:extLst>
          </p:cNvPr>
          <p:cNvSpPr>
            <a:spLocks noGrp="1"/>
          </p:cNvSpPr>
          <p:nvPr>
            <p:ph type="title"/>
          </p:nvPr>
        </p:nvSpPr>
        <p:spPr/>
        <p:txBody>
          <a:bodyPr/>
          <a:lstStyle/>
          <a:p>
            <a:r>
              <a:rPr lang="pl-PL" dirty="0"/>
              <a:t>Skutek bezpośredni dyrektyw</a:t>
            </a:r>
          </a:p>
        </p:txBody>
      </p:sp>
    </p:spTree>
    <p:extLst>
      <p:ext uri="{BB962C8B-B14F-4D97-AF65-F5344CB8AC3E}">
        <p14:creationId xmlns:p14="http://schemas.microsoft.com/office/powerpoint/2010/main" val="411144507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8663E0F-BE11-944E-BB8C-A5D3C98F7501}"/>
              </a:ext>
            </a:extLst>
          </p:cNvPr>
          <p:cNvSpPr>
            <a:spLocks noGrp="1"/>
          </p:cNvSpPr>
          <p:nvPr>
            <p:ph type="body" sz="quarter" idx="16"/>
          </p:nvPr>
        </p:nvSpPr>
        <p:spPr/>
        <p:txBody>
          <a:bodyPr/>
          <a:lstStyle/>
          <a:p>
            <a:pPr marL="342900" indent="-342900">
              <a:buFontTx/>
              <a:buChar char="-"/>
            </a:pPr>
            <a:r>
              <a:rPr lang="pl-PL" sz="1800" dirty="0"/>
              <a:t>TS dopuścił wystąpienie skutku bezpośredniego dyrektywy </a:t>
            </a:r>
            <a:r>
              <a:rPr lang="pl-PL" sz="1800" u="sng" dirty="0"/>
              <a:t>w stosunkach wertykalnych </a:t>
            </a:r>
            <a:r>
              <a:rPr lang="pl-PL" sz="1800" dirty="0"/>
              <a:t>(gdy dyrektywa przyznaje jakieś prawa jednostce, a obowiązki państwu członkowskiemu) - </a:t>
            </a:r>
            <a:r>
              <a:rPr lang="pl-PL" sz="1800" dirty="0">
                <a:solidFill>
                  <a:srgbClr val="C00000"/>
                </a:solidFill>
              </a:rPr>
              <a:t>41/74 Van </a:t>
            </a:r>
            <a:r>
              <a:rPr lang="pl-PL" sz="1800" dirty="0" err="1">
                <a:solidFill>
                  <a:srgbClr val="C00000"/>
                </a:solidFill>
              </a:rPr>
              <a:t>Duyn</a:t>
            </a:r>
            <a:endParaRPr lang="pl-PL" sz="1800" dirty="0">
              <a:solidFill>
                <a:srgbClr val="C00000"/>
              </a:solidFill>
            </a:endParaRPr>
          </a:p>
          <a:p>
            <a:pPr marL="342900" indent="-342900">
              <a:buFontTx/>
              <a:buChar char="-"/>
            </a:pPr>
            <a:r>
              <a:rPr lang="pl-PL" sz="1800" dirty="0">
                <a:solidFill>
                  <a:schemeClr val="tx1"/>
                </a:solidFill>
              </a:rPr>
              <a:t>Obywatelka Holandii Van </a:t>
            </a:r>
            <a:r>
              <a:rPr lang="pl-PL" sz="1800" dirty="0" err="1">
                <a:solidFill>
                  <a:schemeClr val="tx1"/>
                </a:solidFill>
              </a:rPr>
              <a:t>Duyn</a:t>
            </a:r>
            <a:r>
              <a:rPr lang="pl-PL" sz="1800" dirty="0">
                <a:solidFill>
                  <a:schemeClr val="tx1"/>
                </a:solidFill>
              </a:rPr>
              <a:t>- członkini kościoła </a:t>
            </a:r>
            <a:r>
              <a:rPr lang="pl-PL" sz="1800" dirty="0" err="1">
                <a:solidFill>
                  <a:schemeClr val="tx1"/>
                </a:solidFill>
              </a:rPr>
              <a:t>scjentologicznego</a:t>
            </a:r>
            <a:r>
              <a:rPr lang="pl-PL" sz="1800" dirty="0">
                <a:solidFill>
                  <a:schemeClr val="tx1"/>
                </a:solidFill>
              </a:rPr>
              <a:t>, którego działalność była uznana za niekorzystną z perspektywy porządku publicznego, nie została wpuszczona na terytorium UK </a:t>
            </a:r>
          </a:p>
          <a:p>
            <a:pPr marL="342900" indent="-342900">
              <a:buFontTx/>
              <a:buChar char="-"/>
            </a:pPr>
            <a:r>
              <a:rPr lang="pl-PL" sz="1800" dirty="0">
                <a:solidFill>
                  <a:schemeClr val="tx1"/>
                </a:solidFill>
              </a:rPr>
              <a:t>Van </a:t>
            </a:r>
            <a:r>
              <a:rPr lang="pl-PL" sz="1800" dirty="0" err="1">
                <a:solidFill>
                  <a:schemeClr val="tx1"/>
                </a:solidFill>
              </a:rPr>
              <a:t>Duyn</a:t>
            </a:r>
            <a:r>
              <a:rPr lang="pl-PL" sz="1800" dirty="0">
                <a:solidFill>
                  <a:schemeClr val="tx1"/>
                </a:solidFill>
              </a:rPr>
              <a:t> zarzuciła UK nieprawidłową transpozycję dyrektywy </a:t>
            </a:r>
            <a:r>
              <a:rPr lang="pl-PL" sz="1800" dirty="0" err="1">
                <a:solidFill>
                  <a:schemeClr val="tx1"/>
                </a:solidFill>
              </a:rPr>
              <a:t>ws</a:t>
            </a:r>
            <a:r>
              <a:rPr lang="pl-PL" sz="1800" dirty="0">
                <a:solidFill>
                  <a:schemeClr val="tx1"/>
                </a:solidFill>
              </a:rPr>
              <a:t>. warunków powoływania się przez </a:t>
            </a:r>
            <a:r>
              <a:rPr lang="pl-PL" sz="1800" dirty="0" err="1">
                <a:solidFill>
                  <a:schemeClr val="tx1"/>
                </a:solidFill>
              </a:rPr>
              <a:t>p.cz</a:t>
            </a:r>
            <a:r>
              <a:rPr lang="pl-PL" sz="1800" dirty="0">
                <a:solidFill>
                  <a:schemeClr val="tx1"/>
                </a:solidFill>
              </a:rPr>
              <a:t>. na porządek publiczny, bezpieczeństwo publiczne i zdrowie publiczne </a:t>
            </a:r>
          </a:p>
          <a:p>
            <a:pPr marL="342900" indent="-342900">
              <a:buFontTx/>
              <a:buChar char="-"/>
            </a:pPr>
            <a:r>
              <a:rPr lang="pl-PL" sz="1800" dirty="0">
                <a:solidFill>
                  <a:schemeClr val="tx1"/>
                </a:solidFill>
              </a:rPr>
              <a:t>Efektywność prawa UE byłaby osłabiona gdyby jednostki nie mogły powoływać się na przepisy dyrektyw przed sądami krajowymi (</a:t>
            </a:r>
            <a:r>
              <a:rPr lang="pl-PL" sz="1800" i="1" dirty="0" err="1">
                <a:solidFill>
                  <a:schemeClr val="tx1"/>
                </a:solidFill>
              </a:rPr>
              <a:t>effet</a:t>
            </a:r>
            <a:r>
              <a:rPr lang="pl-PL" sz="1800" i="1" dirty="0">
                <a:solidFill>
                  <a:schemeClr val="tx1"/>
                </a:solidFill>
              </a:rPr>
              <a:t> </a:t>
            </a:r>
            <a:r>
              <a:rPr lang="pl-PL" sz="1800" i="1" dirty="0" err="1">
                <a:solidFill>
                  <a:schemeClr val="tx1"/>
                </a:solidFill>
              </a:rPr>
              <a:t>utlile</a:t>
            </a:r>
            <a:r>
              <a:rPr lang="pl-PL" sz="1800" dirty="0">
                <a:solidFill>
                  <a:schemeClr val="tx1"/>
                </a:solidFill>
              </a:rPr>
              <a:t>)</a:t>
            </a:r>
          </a:p>
          <a:p>
            <a:pPr marL="342900" indent="-342900">
              <a:buFontTx/>
              <a:buChar char="-"/>
            </a:pPr>
            <a:r>
              <a:rPr lang="pl-PL" sz="1800" dirty="0">
                <a:solidFill>
                  <a:schemeClr val="tx1"/>
                </a:solidFill>
              </a:rPr>
              <a:t>Aby dyrektywa mogła być powoływana przez jednostkę przeciwko państwu, </a:t>
            </a:r>
            <a:r>
              <a:rPr lang="pl-PL" sz="1800" u="sng" dirty="0">
                <a:solidFill>
                  <a:schemeClr val="tx1"/>
                </a:solidFill>
              </a:rPr>
              <a:t>postanowienia dyrektywy muszą posiadać cechy pozwalające na wywołanie skutku bezpośredniego </a:t>
            </a:r>
            <a:r>
              <a:rPr lang="pl-PL" sz="1800" dirty="0">
                <a:solidFill>
                  <a:schemeClr val="tx1"/>
                </a:solidFill>
              </a:rPr>
              <a:t>(przepisy jasne, precyzyjne, bezwarunkowe)</a:t>
            </a:r>
          </a:p>
          <a:p>
            <a:endParaRPr lang="pl-PL" dirty="0"/>
          </a:p>
        </p:txBody>
      </p:sp>
      <p:sp>
        <p:nvSpPr>
          <p:cNvPr id="3" name="Tytuł 2">
            <a:extLst>
              <a:ext uri="{FF2B5EF4-FFF2-40B4-BE49-F238E27FC236}">
                <a16:creationId xmlns:a16="http://schemas.microsoft.com/office/drawing/2014/main" id="{D1259A2F-0581-D047-92D0-020AE6C3A338}"/>
              </a:ext>
            </a:extLst>
          </p:cNvPr>
          <p:cNvSpPr>
            <a:spLocks noGrp="1"/>
          </p:cNvSpPr>
          <p:nvPr>
            <p:ph type="title"/>
          </p:nvPr>
        </p:nvSpPr>
        <p:spPr/>
        <p:txBody>
          <a:bodyPr/>
          <a:lstStyle/>
          <a:p>
            <a:r>
              <a:rPr lang="pl-PL" sz="2800" b="1" dirty="0">
                <a:solidFill>
                  <a:srgbClr val="C00000"/>
                </a:solidFill>
              </a:rPr>
              <a:t>Skutek bezpośredni dyrektyw w relacji wertykalnej - 41/74 Van </a:t>
            </a:r>
            <a:r>
              <a:rPr lang="pl-PL" sz="2800" b="1" dirty="0" err="1">
                <a:solidFill>
                  <a:srgbClr val="C00000"/>
                </a:solidFill>
              </a:rPr>
              <a:t>Duyn</a:t>
            </a:r>
            <a:br>
              <a:rPr lang="pl-PL" sz="2800" b="1" dirty="0"/>
            </a:br>
            <a:endParaRPr lang="pl-PL" sz="2800" b="1" dirty="0"/>
          </a:p>
        </p:txBody>
      </p:sp>
    </p:spTree>
    <p:extLst>
      <p:ext uri="{BB962C8B-B14F-4D97-AF65-F5344CB8AC3E}">
        <p14:creationId xmlns:p14="http://schemas.microsoft.com/office/powerpoint/2010/main" val="9184808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8393A04-1FE2-9B46-A6D4-76F98C11F629}"/>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Czy konsumenci mogą dochodzić wprost z dyrektywy o umowach konsumenckich zawieranych poza siedzibą przedsiębiorstwa prawa do odstąpienia od umowy w  sporach z przedsiębiorcami?</a:t>
            </a:r>
          </a:p>
          <a:p>
            <a:pPr marL="342900" indent="-342900">
              <a:buFont typeface="Arial" panose="020B0604020202020204" pitchFamily="34" charset="0"/>
              <a:buChar char="•"/>
            </a:pPr>
            <a:r>
              <a:rPr lang="pl-PL" dirty="0"/>
              <a:t>NIE: bo skutek horyzontalny dyrektyw oznaczałby, że UE ma prawo nakładać obowiązki na podmioty indywidualne, a UE ma takie uprawnienie tylko tam, gdzie została upoważniona do wydawania rozporządzeń </a:t>
            </a:r>
          </a:p>
          <a:p>
            <a:pPr marL="342900" indent="-342900">
              <a:buFont typeface="Arial" panose="020B0604020202020204" pitchFamily="34" charset="0"/>
              <a:buChar char="•"/>
            </a:pPr>
            <a:r>
              <a:rPr lang="pl-PL" dirty="0"/>
              <a:t>W razie braku transpozycji dyrektywy w terminie konsumenci nie mogą z samej dyrektywy wywodzić prawa do odstąpienia od umowy w sporze C2B, ani dochodzić tego prawa przed sądami krajowymi. </a:t>
            </a:r>
          </a:p>
        </p:txBody>
      </p:sp>
      <p:sp>
        <p:nvSpPr>
          <p:cNvPr id="3" name="Tytuł 2">
            <a:extLst>
              <a:ext uri="{FF2B5EF4-FFF2-40B4-BE49-F238E27FC236}">
                <a16:creationId xmlns:a16="http://schemas.microsoft.com/office/drawing/2014/main" id="{FACA54FC-D22C-A048-8EEB-1A497CC894E5}"/>
              </a:ext>
            </a:extLst>
          </p:cNvPr>
          <p:cNvSpPr>
            <a:spLocks noGrp="1"/>
          </p:cNvSpPr>
          <p:nvPr>
            <p:ph type="title"/>
          </p:nvPr>
        </p:nvSpPr>
        <p:spPr>
          <a:xfrm>
            <a:off x="790313" y="283024"/>
            <a:ext cx="10611368" cy="780153"/>
          </a:xfrm>
        </p:spPr>
        <p:txBody>
          <a:bodyPr/>
          <a:lstStyle/>
          <a:p>
            <a:r>
              <a:rPr lang="pl-PL" sz="3600" dirty="0">
                <a:solidFill>
                  <a:srgbClr val="FF0000"/>
                </a:solidFill>
              </a:rPr>
              <a:t>Brak bezpośredniego skutku horyzontalnego dyrektyw- C-91/92 </a:t>
            </a:r>
            <a:r>
              <a:rPr lang="pl-PL" sz="3600" dirty="0" err="1">
                <a:solidFill>
                  <a:srgbClr val="FF0000"/>
                </a:solidFill>
              </a:rPr>
              <a:t>Faccini</a:t>
            </a:r>
            <a:r>
              <a:rPr lang="pl-PL" sz="3600" dirty="0">
                <a:solidFill>
                  <a:srgbClr val="FF0000"/>
                </a:solidFill>
              </a:rPr>
              <a:t> </a:t>
            </a:r>
            <a:r>
              <a:rPr lang="pl-PL" sz="3600" dirty="0" err="1">
                <a:solidFill>
                  <a:srgbClr val="FF0000"/>
                </a:solidFill>
              </a:rPr>
              <a:t>Dori</a:t>
            </a:r>
            <a:endParaRPr lang="pl-PL" sz="3600" dirty="0">
              <a:solidFill>
                <a:srgbClr val="FF0000"/>
              </a:solidFill>
            </a:endParaRPr>
          </a:p>
        </p:txBody>
      </p:sp>
    </p:spTree>
    <p:extLst>
      <p:ext uri="{BB962C8B-B14F-4D97-AF65-F5344CB8AC3E}">
        <p14:creationId xmlns:p14="http://schemas.microsoft.com/office/powerpoint/2010/main" val="53409643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F3335C6-05E2-CF45-B322-585B77084E61}"/>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b="1" dirty="0"/>
              <a:t>Foster przeciwko British </a:t>
            </a:r>
            <a:r>
              <a:rPr lang="pl-PL" b="1" dirty="0" err="1"/>
              <a:t>Gas</a:t>
            </a:r>
            <a:r>
              <a:rPr lang="pl-PL" b="1" dirty="0"/>
              <a:t> </a:t>
            </a:r>
            <a:r>
              <a:rPr lang="pl-PL" dirty="0"/>
              <a:t>(spółka miała monopol na dostawy gazy, władze spółki były wybierane przez organy rządowe i podlegały wytycznym od państwa), </a:t>
            </a:r>
          </a:p>
          <a:p>
            <a:pPr marL="342900" indent="-342900" algn="just">
              <a:buFontTx/>
              <a:buChar char="-"/>
            </a:pPr>
            <a:r>
              <a:rPr lang="pl-PL" dirty="0"/>
              <a:t>Bezwarunkowe i dostatecznie precyzyjne przepisy dyrektyw mogą być powoływane przeciwko organom lub podmiotom, które podlegają władzy lub kontroli ze strony państwa </a:t>
            </a:r>
          </a:p>
          <a:p>
            <a:pPr marL="342900" indent="-342900" algn="just">
              <a:buFontTx/>
              <a:buChar char="-"/>
            </a:pPr>
            <a:r>
              <a:rPr lang="pl-PL" dirty="0"/>
              <a:t>„emanacja państwa”- występuje, jeśli podmiot odpowiada na podstawie przepisów wydanych przez państwo za świadczenie usług publicznych pod kontrolą państwa, podmiot ten wyposażony jest w kompetencje wykraczające poza uprawnienia wynikające z zasad znajdujących zastosowanie do stosunków między jednostkami”</a:t>
            </a:r>
          </a:p>
        </p:txBody>
      </p:sp>
      <p:sp>
        <p:nvSpPr>
          <p:cNvPr id="3" name="Tytuł 2">
            <a:extLst>
              <a:ext uri="{FF2B5EF4-FFF2-40B4-BE49-F238E27FC236}">
                <a16:creationId xmlns:a16="http://schemas.microsoft.com/office/drawing/2014/main" id="{AB03ED1A-E70A-3F4F-A0D3-96AC06F84F1D}"/>
              </a:ext>
            </a:extLst>
          </p:cNvPr>
          <p:cNvSpPr>
            <a:spLocks noGrp="1"/>
          </p:cNvSpPr>
          <p:nvPr>
            <p:ph type="title"/>
          </p:nvPr>
        </p:nvSpPr>
        <p:spPr/>
        <p:txBody>
          <a:bodyPr/>
          <a:lstStyle/>
          <a:p>
            <a:r>
              <a:rPr lang="pl-PL" dirty="0"/>
              <a:t>Szeroka definicja państwa</a:t>
            </a:r>
          </a:p>
        </p:txBody>
      </p:sp>
    </p:spTree>
    <p:extLst>
      <p:ext uri="{BB962C8B-B14F-4D97-AF65-F5344CB8AC3E}">
        <p14:creationId xmlns:p14="http://schemas.microsoft.com/office/powerpoint/2010/main" val="14020407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8D80089-7638-8B42-92BC-6A062529BB27}"/>
              </a:ext>
            </a:extLst>
          </p:cNvPr>
          <p:cNvSpPr>
            <a:spLocks noGrp="1"/>
          </p:cNvSpPr>
          <p:nvPr>
            <p:ph type="body" sz="quarter" idx="16"/>
          </p:nvPr>
        </p:nvSpPr>
        <p:spPr/>
        <p:txBody>
          <a:bodyPr/>
          <a:lstStyle/>
          <a:p>
            <a:r>
              <a:rPr lang="pl-PL" sz="1800" dirty="0"/>
              <a:t>1) termin na jej wdrożenie minął</a:t>
            </a:r>
          </a:p>
          <a:p>
            <a:r>
              <a:rPr lang="pl-PL" sz="1800" dirty="0"/>
              <a:t>2) podmiot znajduje się pod kontrolą państwa (szeroka definicja państwa, pojęcie emanacji państwa) (C-188/89 British </a:t>
            </a:r>
            <a:r>
              <a:rPr lang="pl-PL" sz="1800" dirty="0" err="1"/>
              <a:t>Gas</a:t>
            </a:r>
            <a:r>
              <a:rPr lang="pl-PL" sz="1800" dirty="0"/>
              <a:t>, 152/84 Marshall)</a:t>
            </a:r>
          </a:p>
          <a:p>
            <a:r>
              <a:rPr lang="pl-PL" sz="1800" dirty="0"/>
              <a:t>3) przepis dyrektywy nadaje się do bezpośredniego stosowania („przepisy dyrektywy z punktu widzenia ich treści wydają się bezwarunkowe i wystarczająco precyzyjne” – Becker)</a:t>
            </a:r>
          </a:p>
          <a:p>
            <a:r>
              <a:rPr lang="pl-PL" sz="1800" dirty="0"/>
              <a:t>4) dyrektywa może być zastosowana bezpośrednio tylko na korzyść jednostki </a:t>
            </a:r>
            <a:r>
              <a:rPr lang="pl-PL" sz="1800" u="sng" dirty="0"/>
              <a:t>- niedopuszczalność skutku bezpośredniego w stosunkach horyzontalnych </a:t>
            </a:r>
            <a:r>
              <a:rPr lang="pl-PL" sz="1800" dirty="0"/>
              <a:t>(</a:t>
            </a:r>
            <a:r>
              <a:rPr lang="pl-PL" sz="1800" dirty="0">
                <a:solidFill>
                  <a:srgbClr val="C00000"/>
                </a:solidFill>
              </a:rPr>
              <a:t>C-91/92 </a:t>
            </a:r>
            <a:r>
              <a:rPr lang="pl-PL" sz="1800" dirty="0" err="1">
                <a:solidFill>
                  <a:srgbClr val="C00000"/>
                </a:solidFill>
              </a:rPr>
              <a:t>Faccini</a:t>
            </a:r>
            <a:r>
              <a:rPr lang="pl-PL" sz="1800" dirty="0">
                <a:solidFill>
                  <a:srgbClr val="C00000"/>
                </a:solidFill>
              </a:rPr>
              <a:t> </a:t>
            </a:r>
            <a:r>
              <a:rPr lang="pl-PL" sz="1800" dirty="0" err="1">
                <a:solidFill>
                  <a:srgbClr val="C00000"/>
                </a:solidFill>
              </a:rPr>
              <a:t>Dori</a:t>
            </a:r>
            <a:r>
              <a:rPr lang="pl-PL" sz="1800" dirty="0">
                <a:solidFill>
                  <a:srgbClr val="C00000"/>
                </a:solidFill>
              </a:rPr>
              <a:t>, </a:t>
            </a:r>
            <a:r>
              <a:rPr lang="pl-PL" sz="1800" dirty="0"/>
              <a:t>C-152/84 Marshall)</a:t>
            </a:r>
          </a:p>
          <a:p>
            <a:endParaRPr lang="pl-PL" sz="1800" dirty="0"/>
          </a:p>
          <a:p>
            <a:r>
              <a:rPr lang="pl-PL" sz="1800" dirty="0"/>
              <a:t>-&gt; możliwy skutek bezpośredni także wdrożonej prawidłowo dyrektywy (C-62/00 </a:t>
            </a:r>
            <a:r>
              <a:rPr lang="pl-PL" sz="1800" dirty="0" err="1"/>
              <a:t>Marks&amp;Spencer</a:t>
            </a:r>
            <a:r>
              <a:rPr lang="pl-PL" sz="1800" dirty="0"/>
              <a:t>) </a:t>
            </a:r>
            <a:r>
              <a:rPr lang="pl-PL" sz="1800" dirty="0">
                <a:sym typeface="Wingdings" pitchFamily="2" charset="2"/>
              </a:rPr>
              <a:t> państwa członkowskie pozostają związane obowiązkiem zapewnienia pełnego zastosowania dyrektywy także po transpozycji dyrektywy</a:t>
            </a:r>
            <a:endParaRPr lang="pl-PL" sz="1800" dirty="0"/>
          </a:p>
        </p:txBody>
      </p:sp>
      <p:sp>
        <p:nvSpPr>
          <p:cNvPr id="3" name="Tytuł 2">
            <a:extLst>
              <a:ext uri="{FF2B5EF4-FFF2-40B4-BE49-F238E27FC236}">
                <a16:creationId xmlns:a16="http://schemas.microsoft.com/office/drawing/2014/main" id="{7646E496-8130-634C-8FF6-570ADC2ED5D8}"/>
              </a:ext>
            </a:extLst>
          </p:cNvPr>
          <p:cNvSpPr>
            <a:spLocks noGrp="1"/>
          </p:cNvSpPr>
          <p:nvPr>
            <p:ph type="title"/>
          </p:nvPr>
        </p:nvSpPr>
        <p:spPr/>
        <p:txBody>
          <a:bodyPr/>
          <a:lstStyle/>
          <a:p>
            <a:r>
              <a:rPr lang="pl-PL" sz="3600" dirty="0"/>
              <a:t>Przesłanki bezpośredniego skutku dyrektywy:</a:t>
            </a:r>
            <a:br>
              <a:rPr lang="pl-PL" sz="3600" dirty="0"/>
            </a:br>
            <a:endParaRPr lang="pl-PL" sz="3600" dirty="0"/>
          </a:p>
        </p:txBody>
      </p:sp>
    </p:spTree>
    <p:extLst>
      <p:ext uri="{BB962C8B-B14F-4D97-AF65-F5344CB8AC3E}">
        <p14:creationId xmlns:p14="http://schemas.microsoft.com/office/powerpoint/2010/main" val="266680365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D64B799-0E27-5A48-9791-EC887930FA08}"/>
              </a:ext>
            </a:extLst>
          </p:cNvPr>
          <p:cNvSpPr>
            <a:spLocks noGrp="1"/>
          </p:cNvSpPr>
          <p:nvPr>
            <p:ph type="body" sz="quarter" idx="16"/>
          </p:nvPr>
        </p:nvSpPr>
        <p:spPr/>
        <p:txBody>
          <a:bodyPr/>
          <a:lstStyle/>
          <a:p>
            <a:r>
              <a:rPr lang="pl-PL" dirty="0"/>
              <a:t>- Skutek bezpośredni w stosunku do adresatów jest oczywisty</a:t>
            </a:r>
          </a:p>
          <a:p>
            <a:r>
              <a:rPr lang="pl-PL" dirty="0"/>
              <a:t>- TS dopuścił możliwość skutku bezpośredniego także dla osób, które nie są jej</a:t>
            </a:r>
          </a:p>
          <a:p>
            <a:r>
              <a:rPr lang="pl-PL" dirty="0"/>
              <a:t>adresatami; w stosunku do jednostek w przypadku decyzji skierowanej do państw (9/70 Grad)</a:t>
            </a:r>
          </a:p>
        </p:txBody>
      </p:sp>
      <p:sp>
        <p:nvSpPr>
          <p:cNvPr id="3" name="Tytuł 2">
            <a:extLst>
              <a:ext uri="{FF2B5EF4-FFF2-40B4-BE49-F238E27FC236}">
                <a16:creationId xmlns:a16="http://schemas.microsoft.com/office/drawing/2014/main" id="{23C2B247-B6BB-FC49-9ED4-402AECB85E36}"/>
              </a:ext>
            </a:extLst>
          </p:cNvPr>
          <p:cNvSpPr>
            <a:spLocks noGrp="1"/>
          </p:cNvSpPr>
          <p:nvPr>
            <p:ph type="title"/>
          </p:nvPr>
        </p:nvSpPr>
        <p:spPr/>
        <p:txBody>
          <a:bodyPr/>
          <a:lstStyle/>
          <a:p>
            <a:r>
              <a:rPr lang="pl-PL" dirty="0"/>
              <a:t>Skutek bezpośredni decyzji:</a:t>
            </a:r>
            <a:br>
              <a:rPr lang="pl-PL" dirty="0"/>
            </a:br>
            <a:endParaRPr lang="pl-PL" dirty="0"/>
          </a:p>
        </p:txBody>
      </p:sp>
    </p:spTree>
    <p:extLst>
      <p:ext uri="{BB962C8B-B14F-4D97-AF65-F5344CB8AC3E}">
        <p14:creationId xmlns:p14="http://schemas.microsoft.com/office/powerpoint/2010/main" val="10226879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B9440F5-5757-3E48-8220-ABA77C5A728C}"/>
              </a:ext>
            </a:extLst>
          </p:cNvPr>
          <p:cNvSpPr>
            <a:spLocks noGrp="1"/>
          </p:cNvSpPr>
          <p:nvPr>
            <p:ph type="body" sz="quarter" idx="16"/>
          </p:nvPr>
        </p:nvSpPr>
        <p:spPr/>
        <p:txBody>
          <a:bodyPr/>
          <a:lstStyle/>
          <a:p>
            <a:pPr marL="342900" indent="-342900" algn="just">
              <a:buFontTx/>
              <a:buChar char="-"/>
            </a:pPr>
            <a:r>
              <a:rPr lang="pl-PL" dirty="0"/>
              <a:t>mogą być bezpośrednio skuteczne pod takimi samymi warunkami jak przepisy TFUE, (104/82 </a:t>
            </a:r>
            <a:r>
              <a:rPr lang="pl-PL" dirty="0" err="1"/>
              <a:t>Kupferberg</a:t>
            </a:r>
            <a:r>
              <a:rPr lang="pl-PL" dirty="0"/>
              <a:t>)</a:t>
            </a:r>
          </a:p>
          <a:p>
            <a:pPr marL="342900" indent="-342900" algn="just">
              <a:buFontTx/>
              <a:buChar char="-"/>
            </a:pPr>
            <a:r>
              <a:rPr lang="pl-PL" dirty="0"/>
              <a:t>należy zbadać, czy postanowienia umowy spełniają ogólne warunki niezbędne do bezpośredniej skuteczności (czy są jasne, precyzyjne, bezwarunkowe)</a:t>
            </a:r>
          </a:p>
        </p:txBody>
      </p:sp>
      <p:sp>
        <p:nvSpPr>
          <p:cNvPr id="3" name="Tytuł 2">
            <a:extLst>
              <a:ext uri="{FF2B5EF4-FFF2-40B4-BE49-F238E27FC236}">
                <a16:creationId xmlns:a16="http://schemas.microsoft.com/office/drawing/2014/main" id="{DB81F8FD-F76F-5046-B094-C253049C15A0}"/>
              </a:ext>
            </a:extLst>
          </p:cNvPr>
          <p:cNvSpPr>
            <a:spLocks noGrp="1"/>
          </p:cNvSpPr>
          <p:nvPr>
            <p:ph type="title"/>
          </p:nvPr>
        </p:nvSpPr>
        <p:spPr/>
        <p:txBody>
          <a:bodyPr/>
          <a:lstStyle/>
          <a:p>
            <a:r>
              <a:rPr lang="pl-PL" sz="3600" dirty="0"/>
              <a:t>Umowy międzynarodowe, których stroną jest UE</a:t>
            </a:r>
            <a:br>
              <a:rPr lang="pl-PL" dirty="0"/>
            </a:br>
            <a:endParaRPr lang="pl-PL" dirty="0"/>
          </a:p>
        </p:txBody>
      </p:sp>
    </p:spTree>
    <p:extLst>
      <p:ext uri="{BB962C8B-B14F-4D97-AF65-F5344CB8AC3E}">
        <p14:creationId xmlns:p14="http://schemas.microsoft.com/office/powerpoint/2010/main" val="199519268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1CF83C5-2424-C748-9EC1-1437BFEE8249}"/>
              </a:ext>
            </a:extLst>
          </p:cNvPr>
          <p:cNvSpPr>
            <a:spLocks noGrp="1"/>
          </p:cNvSpPr>
          <p:nvPr>
            <p:ph type="body" sz="quarter" idx="16"/>
          </p:nvPr>
        </p:nvSpPr>
        <p:spPr/>
        <p:txBody>
          <a:bodyPr/>
          <a:lstStyle/>
          <a:p>
            <a:pPr marL="342900" indent="-342900">
              <a:buFont typeface="Arial" panose="020B0604020202020204" pitchFamily="34" charset="0"/>
              <a:buChar char="•"/>
            </a:pPr>
            <a:r>
              <a:rPr lang="pl-PL" b="1" dirty="0"/>
              <a:t>Zasada skutku pośredniego </a:t>
            </a:r>
          </a:p>
          <a:p>
            <a:r>
              <a:rPr lang="pl-PL" dirty="0">
                <a:solidFill>
                  <a:srgbClr val="FF0000"/>
                </a:solidFill>
              </a:rPr>
              <a:t>-C-14/83 Von Colson</a:t>
            </a:r>
          </a:p>
          <a:p>
            <a:pPr marL="342900" indent="-342900">
              <a:buFontTx/>
              <a:buChar char="-"/>
            </a:pPr>
            <a:r>
              <a:rPr lang="pl-PL" dirty="0">
                <a:solidFill>
                  <a:srgbClr val="FF0000"/>
                </a:solidFill>
              </a:rPr>
              <a:t>C - 212/04 </a:t>
            </a:r>
            <a:r>
              <a:rPr lang="pl-PL" dirty="0" err="1">
                <a:solidFill>
                  <a:srgbClr val="FF0000"/>
                </a:solidFill>
              </a:rPr>
              <a:t>Adeneler</a:t>
            </a:r>
            <a:endParaRPr lang="pl-PL" dirty="0">
              <a:solidFill>
                <a:srgbClr val="FF0000"/>
              </a:solidFill>
            </a:endParaRPr>
          </a:p>
          <a:p>
            <a:pPr marL="342900" indent="-342900">
              <a:buFontTx/>
              <a:buChar char="-"/>
            </a:pPr>
            <a:r>
              <a:rPr lang="pl-PL" dirty="0">
                <a:solidFill>
                  <a:srgbClr val="FF0000"/>
                </a:solidFill>
              </a:rPr>
              <a:t>(C- 106/89 </a:t>
            </a:r>
            <a:r>
              <a:rPr lang="pl-PL" dirty="0" err="1">
                <a:solidFill>
                  <a:srgbClr val="FF0000"/>
                </a:solidFill>
              </a:rPr>
              <a:t>Marleasing</a:t>
            </a:r>
            <a:r>
              <a:rPr lang="pl-PL" dirty="0">
                <a:solidFill>
                  <a:srgbClr val="FF0000"/>
                </a:solidFill>
              </a:rPr>
              <a:t>)</a:t>
            </a:r>
          </a:p>
          <a:p>
            <a:pPr marL="342900" indent="-342900">
              <a:buFont typeface="Arial" panose="020B0604020202020204" pitchFamily="34" charset="0"/>
              <a:buChar char="•"/>
            </a:pPr>
            <a:r>
              <a:rPr lang="pl-PL" b="1" dirty="0">
                <a:solidFill>
                  <a:schemeClr val="tx1"/>
                </a:solidFill>
              </a:rPr>
              <a:t>Zasada odpowiedzialności odszkodowawczej</a:t>
            </a:r>
          </a:p>
          <a:p>
            <a:pPr marL="342900" indent="-342900">
              <a:buFontTx/>
              <a:buChar char="-"/>
            </a:pPr>
            <a:r>
              <a:rPr lang="pl-PL" dirty="0">
                <a:solidFill>
                  <a:srgbClr val="FF0000"/>
                </a:solidFill>
              </a:rPr>
              <a:t>C- 9/90 </a:t>
            </a:r>
            <a:r>
              <a:rPr lang="pl-PL" dirty="0" err="1">
                <a:solidFill>
                  <a:srgbClr val="FF0000"/>
                </a:solidFill>
              </a:rPr>
              <a:t>Francovich</a:t>
            </a:r>
            <a:r>
              <a:rPr lang="pl-PL" dirty="0">
                <a:solidFill>
                  <a:srgbClr val="FF0000"/>
                </a:solidFill>
              </a:rPr>
              <a:t>:</a:t>
            </a:r>
          </a:p>
          <a:p>
            <a:pPr marL="342900" indent="-342900">
              <a:buFontTx/>
              <a:buChar char="-"/>
            </a:pPr>
            <a:r>
              <a:rPr lang="pl-PL" dirty="0">
                <a:solidFill>
                  <a:srgbClr val="FF0000"/>
                </a:solidFill>
              </a:rPr>
              <a:t>46/93 i 48/93 </a:t>
            </a:r>
            <a:r>
              <a:rPr lang="pl-PL" dirty="0" err="1">
                <a:solidFill>
                  <a:srgbClr val="FF0000"/>
                </a:solidFill>
              </a:rPr>
              <a:t>Brasserie</a:t>
            </a:r>
            <a:r>
              <a:rPr lang="pl-PL" dirty="0">
                <a:solidFill>
                  <a:srgbClr val="FF0000"/>
                </a:solidFill>
              </a:rPr>
              <a:t> </a:t>
            </a:r>
            <a:r>
              <a:rPr lang="pl-PL" dirty="0" err="1">
                <a:solidFill>
                  <a:srgbClr val="FF0000"/>
                </a:solidFill>
              </a:rPr>
              <a:t>du</a:t>
            </a:r>
            <a:r>
              <a:rPr lang="pl-PL" dirty="0">
                <a:solidFill>
                  <a:srgbClr val="FF0000"/>
                </a:solidFill>
              </a:rPr>
              <a:t> </a:t>
            </a:r>
            <a:r>
              <a:rPr lang="pl-PL" dirty="0" err="1">
                <a:solidFill>
                  <a:srgbClr val="FF0000"/>
                </a:solidFill>
              </a:rPr>
              <a:t>Pecheur</a:t>
            </a:r>
            <a:r>
              <a:rPr lang="pl-PL" dirty="0">
                <a:solidFill>
                  <a:srgbClr val="FF0000"/>
                </a:solidFill>
              </a:rPr>
              <a:t>,</a:t>
            </a:r>
          </a:p>
          <a:p>
            <a:pPr marL="342900" indent="-342900">
              <a:buFontTx/>
              <a:buChar char="-"/>
            </a:pPr>
            <a:r>
              <a:rPr lang="pl-PL" dirty="0">
                <a:solidFill>
                  <a:srgbClr val="FF0000"/>
                </a:solidFill>
              </a:rPr>
              <a:t>(C-224/01 </a:t>
            </a:r>
            <a:r>
              <a:rPr lang="pl-PL" dirty="0" err="1">
                <a:solidFill>
                  <a:srgbClr val="FF0000"/>
                </a:solidFill>
              </a:rPr>
              <a:t>Köbler</a:t>
            </a:r>
            <a:r>
              <a:rPr lang="pl-PL" dirty="0">
                <a:solidFill>
                  <a:srgbClr val="FF0000"/>
                </a:solidFill>
              </a:rPr>
              <a:t>)</a:t>
            </a:r>
          </a:p>
          <a:p>
            <a:pPr marL="342900" indent="-342900">
              <a:buFontTx/>
              <a:buChar char="-"/>
            </a:pPr>
            <a:endParaRPr lang="pl-PL" dirty="0"/>
          </a:p>
        </p:txBody>
      </p:sp>
      <p:sp>
        <p:nvSpPr>
          <p:cNvPr id="3" name="Tytuł 2">
            <a:extLst>
              <a:ext uri="{FF2B5EF4-FFF2-40B4-BE49-F238E27FC236}">
                <a16:creationId xmlns:a16="http://schemas.microsoft.com/office/drawing/2014/main" id="{A7CF56F0-C945-3F48-A375-3B460F44B814}"/>
              </a:ext>
            </a:extLst>
          </p:cNvPr>
          <p:cNvSpPr>
            <a:spLocks noGrp="1"/>
          </p:cNvSpPr>
          <p:nvPr>
            <p:ph type="title"/>
          </p:nvPr>
        </p:nvSpPr>
        <p:spPr/>
        <p:txBody>
          <a:bodyPr/>
          <a:lstStyle/>
          <a:p>
            <a:r>
              <a:rPr lang="pl-PL" dirty="0"/>
              <a:t>Za tydzień…</a:t>
            </a:r>
          </a:p>
        </p:txBody>
      </p:sp>
    </p:spTree>
    <p:extLst>
      <p:ext uri="{BB962C8B-B14F-4D97-AF65-F5344CB8AC3E}">
        <p14:creationId xmlns:p14="http://schemas.microsoft.com/office/powerpoint/2010/main" val="38849431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8708F8E-40A0-3445-8854-C704279EE965}"/>
              </a:ext>
            </a:extLst>
          </p:cNvPr>
          <p:cNvSpPr>
            <a:spLocks noGrp="1"/>
          </p:cNvSpPr>
          <p:nvPr>
            <p:ph type="body" sz="quarter" idx="16"/>
          </p:nvPr>
        </p:nvSpPr>
        <p:spPr/>
        <p:txBody>
          <a:bodyPr/>
          <a:lstStyle/>
          <a:p>
            <a:pPr algn="ctr"/>
            <a:endParaRPr lang="pl-PL" sz="4000" b="1" dirty="0"/>
          </a:p>
          <a:p>
            <a:pPr algn="ctr"/>
            <a:r>
              <a:rPr lang="pl-PL" sz="4800" b="1" dirty="0"/>
              <a:t>ZASADA SKUTKU POŚREDNIEGO</a:t>
            </a:r>
          </a:p>
          <a:p>
            <a:pPr algn="ctr"/>
            <a:r>
              <a:rPr lang="pl-PL" sz="4800" b="1" dirty="0"/>
              <a:t>(PROUNIJNEJ WYKŁADNI </a:t>
            </a:r>
          </a:p>
          <a:p>
            <a:pPr algn="ctr"/>
            <a:r>
              <a:rPr lang="pl-PL" sz="4800" b="1" dirty="0"/>
              <a:t>PRAWA KRAJOWEGO)</a:t>
            </a:r>
          </a:p>
        </p:txBody>
      </p:sp>
      <p:sp>
        <p:nvSpPr>
          <p:cNvPr id="3" name="Tytuł 2">
            <a:extLst>
              <a:ext uri="{FF2B5EF4-FFF2-40B4-BE49-F238E27FC236}">
                <a16:creationId xmlns:a16="http://schemas.microsoft.com/office/drawing/2014/main" id="{5A0BD917-702F-A74F-A250-05BF6D467889}"/>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200647035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011A04D-06BF-6746-876C-F64F7C3CCD7F}"/>
              </a:ext>
            </a:extLst>
          </p:cNvPr>
          <p:cNvSpPr>
            <a:spLocks noGrp="1"/>
          </p:cNvSpPr>
          <p:nvPr>
            <p:ph type="body" sz="quarter" idx="16"/>
          </p:nvPr>
        </p:nvSpPr>
        <p:spPr/>
        <p:txBody>
          <a:bodyPr/>
          <a:lstStyle/>
          <a:p>
            <a:pPr algn="just"/>
            <a:r>
              <a:rPr lang="pl-PL" u="sng" dirty="0"/>
              <a:t>Sądy krajowe i inne organy stosujące prawo </a:t>
            </a:r>
            <a:r>
              <a:rPr lang="pl-PL" dirty="0"/>
              <a:t>mają interpretować prawo krajowe zgodnie z prawej UE;</a:t>
            </a:r>
          </a:p>
          <a:p>
            <a:pPr marL="342900" indent="-342900" algn="just">
              <a:buFont typeface="Arial" panose="020B0604020202020204" pitchFamily="34" charset="0"/>
              <a:buChar char="•"/>
            </a:pPr>
            <a:r>
              <a:rPr lang="pl-PL" b="1" dirty="0"/>
              <a:t>Pośrednia skuteczność prawa UE- </a:t>
            </a:r>
            <a:r>
              <a:rPr lang="pl-PL" dirty="0"/>
              <a:t>bo zapewnienie skuteczności prawa UE zapewniona jest przez normy prawa krajowego; wykładnia </a:t>
            </a:r>
            <a:r>
              <a:rPr lang="pl-PL" dirty="0" err="1"/>
              <a:t>prounijna</a:t>
            </a:r>
            <a:r>
              <a:rPr lang="pl-PL" dirty="0"/>
              <a:t> prowadzi do tego, że podstawą wydawanego rozstrzygnięcia pozostaje norma krajowa, ale interpretowana zgodnie z prawem UE (a nie norma unijna zastosowana wprost) </a:t>
            </a:r>
          </a:p>
          <a:p>
            <a:pPr marL="342900" indent="-342900" algn="just">
              <a:buFont typeface="Arial" panose="020B0604020202020204" pitchFamily="34" charset="0"/>
              <a:buChar char="•"/>
            </a:pPr>
            <a:r>
              <a:rPr lang="pl-PL" b="1" dirty="0"/>
              <a:t>Cel</a:t>
            </a:r>
            <a:r>
              <a:rPr lang="pl-PL" dirty="0"/>
              <a:t>: wzmocnienie ochrony prawnej jednostek osłabionych z powodu braku bezpośredniej skuteczności horyzontalnej dyrektyw lub ich nieprawidłowej implementacji;</a:t>
            </a:r>
          </a:p>
          <a:p>
            <a:pPr marL="342900" indent="-342900" algn="just">
              <a:buFont typeface="Arial" panose="020B0604020202020204" pitchFamily="34" charset="0"/>
              <a:buChar char="•"/>
            </a:pPr>
            <a:r>
              <a:rPr lang="pl-PL" b="1" dirty="0"/>
              <a:t>Uzasadnienie</a:t>
            </a:r>
            <a:r>
              <a:rPr lang="pl-PL" dirty="0"/>
              <a:t>: zasada lojalnej współpracy - art. 4 ust. 3 TUE (</a:t>
            </a:r>
            <a:r>
              <a:rPr lang="pl-PL" dirty="0" err="1"/>
              <a:t>p.cz</a:t>
            </a:r>
            <a:r>
              <a:rPr lang="pl-PL" dirty="0"/>
              <a:t>. zobowiązane są solidarnie wykonywać zobowiązania wynikające z prawa UE oraz do zapewnienia skuteczności prawa unijnego w krajowym porządku prawnym).</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595E016A-ABE9-404B-8350-35B865430524}"/>
              </a:ext>
            </a:extLst>
          </p:cNvPr>
          <p:cNvSpPr>
            <a:spLocks noGrp="1"/>
          </p:cNvSpPr>
          <p:nvPr>
            <p:ph type="title"/>
          </p:nvPr>
        </p:nvSpPr>
        <p:spPr/>
        <p:txBody>
          <a:bodyPr/>
          <a:lstStyle/>
          <a:p>
            <a:r>
              <a:rPr lang="pl-PL" dirty="0"/>
              <a:t>Zasada skutku pośredniego</a:t>
            </a:r>
          </a:p>
        </p:txBody>
      </p:sp>
    </p:spTree>
    <p:extLst>
      <p:ext uri="{BB962C8B-B14F-4D97-AF65-F5344CB8AC3E}">
        <p14:creationId xmlns:p14="http://schemas.microsoft.com/office/powerpoint/2010/main" val="378572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2F6F28D-E2DC-2B4A-8358-C65C2FE4F421}"/>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 Zawidzka- Łojek, A. Łazowski, </a:t>
            </a:r>
            <a:r>
              <a:rPr lang="pl-PL" i="1" dirty="0"/>
              <a:t>Nowy Podręcznik Prawa UE. Instytucje i porządek prawny. Prawo materialne</a:t>
            </a:r>
            <a:r>
              <a:rPr lang="pl-PL" dirty="0"/>
              <a:t>, Instytut Wyd. Euro Prawo, Warszawa 2025. </a:t>
            </a:r>
          </a:p>
          <a:p>
            <a:pPr marL="342900" indent="-342900">
              <a:buFont typeface="Arial" panose="020B0604020202020204" pitchFamily="34" charset="0"/>
              <a:buChar char="•"/>
            </a:pPr>
            <a:r>
              <a:rPr lang="pl-PL" dirty="0"/>
              <a:t>R. Grzeszczak, J. Barcik, </a:t>
            </a:r>
            <a:r>
              <a:rPr lang="pl-PL" i="1" dirty="0"/>
              <a:t>Prawo Unii Europejskiej</a:t>
            </a:r>
            <a:r>
              <a:rPr lang="pl-PL" dirty="0"/>
              <a:t>, CH Beck, Warszawa 2025.</a:t>
            </a:r>
          </a:p>
          <a:p>
            <a:pPr marL="342900" indent="-342900">
              <a:buFont typeface="Arial" panose="020B0604020202020204" pitchFamily="34" charset="0"/>
              <a:buChar char="•"/>
            </a:pPr>
            <a:endParaRPr lang="pl-PL" dirty="0"/>
          </a:p>
          <a:p>
            <a:pPr marL="342900" indent="-342900">
              <a:buFont typeface="Arial" panose="020B0604020202020204" pitchFamily="34" charset="0"/>
              <a:buChar char="•"/>
            </a:pPr>
            <a:r>
              <a:rPr lang="pl-PL" dirty="0">
                <a:hlinkClick r:id="rId2">
                  <a:extLst>
                    <a:ext uri="{A12FA001-AC4F-418D-AE19-62706E023703}">
                      <ahyp:hlinkClr xmlns:ahyp="http://schemas.microsoft.com/office/drawing/2018/hyperlinkcolor" val="tx"/>
                    </a:ext>
                  </a:extLst>
                </a:hlinkClick>
              </a:rPr>
              <a:t>Orzecznictwo TSUE:</a:t>
            </a:r>
          </a:p>
          <a:p>
            <a:r>
              <a:rPr lang="pl-PL" dirty="0">
                <a:hlinkClick r:id="rId2"/>
              </a:rPr>
              <a:t>https://curia.europa.eu/jcms/jcms/Jo1_6308/</a:t>
            </a:r>
            <a:endParaRPr lang="pl-PL" dirty="0"/>
          </a:p>
          <a:p>
            <a:r>
              <a:rPr lang="pl-PL" dirty="0">
                <a:sym typeface="Wingdings" pitchFamily="2" charset="2"/>
              </a:rPr>
              <a:t> Orzecznictwo  formularz wyszukiwania  np. sygn. 26/62</a:t>
            </a:r>
            <a:endParaRPr lang="pl-PL" dirty="0"/>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6E4F5137-8F44-F745-9CC4-2CB7495A33D6}"/>
              </a:ext>
            </a:extLst>
          </p:cNvPr>
          <p:cNvSpPr>
            <a:spLocks noGrp="1"/>
          </p:cNvSpPr>
          <p:nvPr>
            <p:ph type="title"/>
          </p:nvPr>
        </p:nvSpPr>
        <p:spPr/>
        <p:txBody>
          <a:bodyPr/>
          <a:lstStyle/>
          <a:p>
            <a:r>
              <a:rPr lang="pl-PL" dirty="0"/>
              <a:t>Literatura i orzecznictwo</a:t>
            </a:r>
          </a:p>
        </p:txBody>
      </p:sp>
    </p:spTree>
    <p:extLst>
      <p:ext uri="{BB962C8B-B14F-4D97-AF65-F5344CB8AC3E}">
        <p14:creationId xmlns:p14="http://schemas.microsoft.com/office/powerpoint/2010/main" val="308761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E06EFCA-20F9-0343-B93A-9850055D736B}"/>
              </a:ext>
            </a:extLst>
          </p:cNvPr>
          <p:cNvSpPr>
            <a:spLocks noGrp="1"/>
          </p:cNvSpPr>
          <p:nvPr>
            <p:ph type="body" sz="quarter" idx="16"/>
          </p:nvPr>
        </p:nvSpPr>
        <p:spPr/>
        <p:txBody>
          <a:bodyPr/>
          <a:lstStyle/>
          <a:p>
            <a:pPr marL="285750" indent="-285750">
              <a:buFont typeface="Arial" panose="020B0604020202020204" pitchFamily="34" charset="0"/>
              <a:buChar char="•"/>
            </a:pPr>
            <a:r>
              <a:rPr lang="pl-PL" sz="1600" dirty="0"/>
              <a:t>Zasadniczy cel UE- </a:t>
            </a:r>
            <a:r>
              <a:rPr lang="pl-PL" sz="1600" b="1" dirty="0"/>
              <a:t>wspieranie pokoju, wartości UE oraz dobrobytu jej narodów;</a:t>
            </a:r>
          </a:p>
          <a:p>
            <a:pPr marL="342900" indent="-342900">
              <a:buFont typeface="Arial" panose="020B0604020202020204" pitchFamily="34" charset="0"/>
              <a:buChar char="•"/>
            </a:pPr>
            <a:r>
              <a:rPr lang="pl-PL" sz="1600" dirty="0"/>
              <a:t>Pozostałe cele- pogrupowane wg. polityk:</a:t>
            </a:r>
          </a:p>
          <a:p>
            <a:pPr marL="342900" indent="-342900">
              <a:buFontTx/>
              <a:buChar char="-"/>
            </a:pPr>
            <a:r>
              <a:rPr lang="pl-PL" sz="1600" dirty="0"/>
              <a:t>Zapewnienie obywatelom UE </a:t>
            </a:r>
            <a:r>
              <a:rPr lang="pl-PL" sz="1600" b="1" dirty="0"/>
              <a:t>przestrzeni wolności, bezpieczeństwa i sprawiedliwości </a:t>
            </a:r>
            <a:r>
              <a:rPr lang="pl-PL" sz="1600" dirty="0"/>
              <a:t>bez granic wewnętrznych ( w ramach tej przestrzeni- swoboda przepływu os. w powiązaniu z kontrolą granic zewnętrznych, azylem, imigracją oraz zapobieganiem i zwalczaniem przestępczości);</a:t>
            </a:r>
          </a:p>
          <a:p>
            <a:pPr marL="342900" indent="-342900">
              <a:buFontTx/>
              <a:buChar char="-"/>
            </a:pPr>
            <a:r>
              <a:rPr lang="pl-PL" sz="1600" b="1" dirty="0"/>
              <a:t>Ustanowienie rynku wewnętrznego- </a:t>
            </a:r>
            <a:r>
              <a:rPr lang="pl-PL" sz="1600" dirty="0"/>
              <a:t>trwały rozwój Europy, którego podstawą jest zrównoważony wzrost gospodarczy oraz stabilność cen, społeczna gospodarka rynkowa o wysokiej konkurencyjności zmierzająca do pełnego zatrudnienia i postępu społecznego, środowisko naturalne…, wspieranie postępu naukowo- technicznego, zwalczanie dyskryminacji, wspieranie sprawiedliwości, poszanowanie bogatej różnorodności kulturowej i językowej</a:t>
            </a:r>
          </a:p>
          <a:p>
            <a:pPr marL="342900" indent="-342900">
              <a:buFontTx/>
              <a:buChar char="-"/>
            </a:pPr>
            <a:r>
              <a:rPr lang="pl-PL" sz="1600" b="1" dirty="0"/>
              <a:t>Ustanowienie unii gospodarczej i walutowej; </a:t>
            </a:r>
          </a:p>
          <a:p>
            <a:pPr marL="342900" indent="-342900">
              <a:buFontTx/>
              <a:buChar char="-"/>
            </a:pPr>
            <a:r>
              <a:rPr lang="pl-PL" sz="1600" dirty="0"/>
              <a:t>Cele ogólne: umacnianie i propagowanie wartości UE. </a:t>
            </a:r>
          </a:p>
          <a:p>
            <a:r>
              <a:rPr lang="pl-PL" sz="1600" dirty="0"/>
              <a:t>UE realizuje swoje cele </a:t>
            </a:r>
            <a:r>
              <a:rPr lang="pl-PL" sz="1600" b="1" dirty="0"/>
              <a:t>w zakresie swoich kompetencji</a:t>
            </a:r>
            <a:r>
              <a:rPr lang="pl-PL" sz="1600" dirty="0"/>
              <a:t>. </a:t>
            </a:r>
          </a:p>
          <a:p>
            <a:pPr marL="342900" indent="-342900">
              <a:buFontTx/>
              <a:buChar char="-"/>
            </a:pPr>
            <a:endParaRPr lang="pl-PL" dirty="0"/>
          </a:p>
          <a:p>
            <a:pPr marL="342900" indent="-342900">
              <a:buFontTx/>
              <a:buChar char="-"/>
            </a:pPr>
            <a:endParaRPr lang="pl-PL" dirty="0"/>
          </a:p>
        </p:txBody>
      </p:sp>
      <p:sp>
        <p:nvSpPr>
          <p:cNvPr id="3" name="Tytuł 2">
            <a:extLst>
              <a:ext uri="{FF2B5EF4-FFF2-40B4-BE49-F238E27FC236}">
                <a16:creationId xmlns:a16="http://schemas.microsoft.com/office/drawing/2014/main" id="{F51BC192-7F1C-F64D-B072-27A0AF641E55}"/>
              </a:ext>
            </a:extLst>
          </p:cNvPr>
          <p:cNvSpPr>
            <a:spLocks noGrp="1"/>
          </p:cNvSpPr>
          <p:nvPr>
            <p:ph type="title"/>
          </p:nvPr>
        </p:nvSpPr>
        <p:spPr/>
        <p:txBody>
          <a:bodyPr/>
          <a:lstStyle/>
          <a:p>
            <a:r>
              <a:rPr lang="pl-PL" dirty="0"/>
              <a:t>Cele UE- art. 3 TUE</a:t>
            </a:r>
          </a:p>
        </p:txBody>
      </p:sp>
    </p:spTree>
    <p:extLst>
      <p:ext uri="{BB962C8B-B14F-4D97-AF65-F5344CB8AC3E}">
        <p14:creationId xmlns:p14="http://schemas.microsoft.com/office/powerpoint/2010/main" val="272891135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2498DAF-F13F-8443-9AFA-0F4E620B9EB8}"/>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Dyrektywa 76/207 zakazująca dyskryminacji ze względu na płeć (zasada równego traktowania w zakresie dostępu do zatrudnienia, kształcenia, awansu i warunków pracy) wprowadziła wymóg, aby </a:t>
            </a:r>
            <a:r>
              <a:rPr lang="pl-PL" dirty="0" err="1"/>
              <a:t>PCz</a:t>
            </a:r>
            <a:r>
              <a:rPr lang="pl-PL" dirty="0"/>
              <a:t> ustaliły skuteczne sankcje za jej naruszenie;</a:t>
            </a:r>
          </a:p>
          <a:p>
            <a:pPr marL="342900" indent="-342900" algn="just">
              <a:buFont typeface="Arial" panose="020B0604020202020204" pitchFamily="34" charset="0"/>
              <a:buChar char="•"/>
            </a:pPr>
            <a:r>
              <a:rPr lang="pl-PL" dirty="0"/>
              <a:t>Przepisy niemieckie implementujące dyrektywę były bardzo ograniczone;</a:t>
            </a:r>
          </a:p>
          <a:p>
            <a:pPr marL="342900" indent="-342900" algn="just">
              <a:buFont typeface="Arial" panose="020B0604020202020204" pitchFamily="34" charset="0"/>
              <a:buChar char="•"/>
            </a:pPr>
            <a:r>
              <a:rPr lang="pl-PL" dirty="0"/>
              <a:t>TSUE udzielił odpowiedzi o obowiązku ustalenia odszkodowania (sankcji), które powinno: </a:t>
            </a:r>
          </a:p>
          <a:p>
            <a:pPr marL="457200" lvl="1" indent="0" algn="just">
              <a:buNone/>
            </a:pPr>
            <a:r>
              <a:rPr lang="pl-PL" sz="2000" dirty="0"/>
              <a:t>- być skuteczne i mieć skutek prewencyjny oraz,</a:t>
            </a:r>
          </a:p>
          <a:p>
            <a:pPr lvl="1" algn="just">
              <a:buFontTx/>
              <a:buChar char="-"/>
            </a:pPr>
            <a:r>
              <a:rPr lang="pl-PL" sz="2000" dirty="0"/>
              <a:t>być adekwatne do poniesionej szkody, </a:t>
            </a:r>
          </a:p>
          <a:p>
            <a:pPr lvl="1" algn="just">
              <a:buFontTx/>
              <a:buChar char="-"/>
            </a:pPr>
            <a:r>
              <a:rPr lang="pl-PL" sz="2000" dirty="0"/>
              <a:t>a nie mieć charakter jedynie symboliczny (np. polegający na zwrocie wydatków kandydata w związku z ubieganiem się o pracę)</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B1973894-9C6F-044C-8612-875D78440FC1}"/>
              </a:ext>
            </a:extLst>
          </p:cNvPr>
          <p:cNvSpPr>
            <a:spLocks noGrp="1"/>
          </p:cNvSpPr>
          <p:nvPr>
            <p:ph type="title"/>
          </p:nvPr>
        </p:nvSpPr>
        <p:spPr/>
        <p:txBody>
          <a:bodyPr/>
          <a:lstStyle/>
          <a:p>
            <a:r>
              <a:rPr lang="pl-PL" dirty="0">
                <a:solidFill>
                  <a:srgbClr val="C00000"/>
                </a:solidFill>
              </a:rPr>
              <a:t>14/83- Von Colson </a:t>
            </a:r>
          </a:p>
        </p:txBody>
      </p:sp>
    </p:spTree>
    <p:extLst>
      <p:ext uri="{BB962C8B-B14F-4D97-AF65-F5344CB8AC3E}">
        <p14:creationId xmlns:p14="http://schemas.microsoft.com/office/powerpoint/2010/main" val="4542051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202CB25-0F10-7144-8ED1-5CB5E4C3552E}"/>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W stosowaniu prawa krajowego, a zwłaszcza regulacji wprowadzonych w celu implementowania dyrektywy </a:t>
            </a:r>
            <a:r>
              <a:rPr lang="pl-PL" u="sng" dirty="0"/>
              <a:t>sąd krajowy </a:t>
            </a:r>
            <a:r>
              <a:rPr lang="pl-PL" dirty="0"/>
              <a:t>powinien intepretować prawo krajowe </a:t>
            </a:r>
            <a:r>
              <a:rPr lang="pl-PL" u="sng" dirty="0"/>
              <a:t>w świetle przedmiotu i celu dyrektywy </a:t>
            </a:r>
            <a:r>
              <a:rPr lang="pl-PL" dirty="0"/>
              <a:t>tak, aby zrealizować zobowiązania w niej zawarte. </a:t>
            </a:r>
          </a:p>
          <a:p>
            <a:pPr marL="342900" indent="-342900" algn="just">
              <a:buFont typeface="Arial" panose="020B0604020202020204" pitchFamily="34" charset="0"/>
              <a:buChar char="•"/>
            </a:pPr>
            <a:r>
              <a:rPr lang="pl-PL" dirty="0"/>
              <a:t>Konieczność zapewnienia efektywności prawa UE,</a:t>
            </a:r>
          </a:p>
          <a:p>
            <a:pPr marL="342900" indent="-342900" algn="just">
              <a:buFont typeface="Arial" panose="020B0604020202020204" pitchFamily="34" charset="0"/>
              <a:buChar char="•"/>
            </a:pPr>
            <a:r>
              <a:rPr lang="pl-PL" dirty="0"/>
              <a:t>Przedmiotem interpretacji </a:t>
            </a:r>
            <a:r>
              <a:rPr lang="pl-PL" dirty="0" err="1"/>
              <a:t>prounijnej</a:t>
            </a:r>
            <a:r>
              <a:rPr lang="pl-PL" dirty="0"/>
              <a:t> pozostaje prawo krajowe, które służy wykonaniu zobowiązań unijnych  </a:t>
            </a:r>
          </a:p>
          <a:p>
            <a:pPr marL="342900" indent="-342900" algn="just">
              <a:buFont typeface="Arial" panose="020B0604020202020204" pitchFamily="34" charset="0"/>
              <a:buChar char="•"/>
            </a:pPr>
            <a:r>
              <a:rPr lang="pl-PL" dirty="0"/>
              <a:t>Konieczność zapewnienia ochrony jednostki osłabionej:</a:t>
            </a:r>
          </a:p>
          <a:p>
            <a:pPr lvl="1" algn="just">
              <a:buFontTx/>
              <a:buChar char="-"/>
            </a:pPr>
            <a:r>
              <a:rPr lang="pl-PL" sz="1800" dirty="0"/>
              <a:t>brakiem bezpośredniej skuteczności dyrektyw w ujęciu horyzontalnym,</a:t>
            </a:r>
          </a:p>
          <a:p>
            <a:pPr lvl="1" algn="just">
              <a:buFontTx/>
              <a:buChar char="-"/>
            </a:pPr>
            <a:r>
              <a:rPr lang="pl-PL" sz="1800" dirty="0"/>
              <a:t>wadliwą implementacją.</a:t>
            </a:r>
          </a:p>
          <a:p>
            <a:pPr lvl="1" algn="just"/>
            <a:endParaRPr lang="pl-PL" sz="1800" dirty="0"/>
          </a:p>
          <a:p>
            <a:endParaRPr lang="pl-PL" dirty="0"/>
          </a:p>
        </p:txBody>
      </p:sp>
      <p:sp>
        <p:nvSpPr>
          <p:cNvPr id="3" name="Tytuł 2">
            <a:extLst>
              <a:ext uri="{FF2B5EF4-FFF2-40B4-BE49-F238E27FC236}">
                <a16:creationId xmlns:a16="http://schemas.microsoft.com/office/drawing/2014/main" id="{2FA4E36B-4C5C-9743-933D-00975AB4AFBC}"/>
              </a:ext>
            </a:extLst>
          </p:cNvPr>
          <p:cNvSpPr>
            <a:spLocks noGrp="1"/>
          </p:cNvSpPr>
          <p:nvPr>
            <p:ph type="title"/>
          </p:nvPr>
        </p:nvSpPr>
        <p:spPr/>
        <p:txBody>
          <a:bodyPr/>
          <a:lstStyle/>
          <a:p>
            <a:r>
              <a:rPr lang="pl-PL" dirty="0">
                <a:solidFill>
                  <a:srgbClr val="C00000"/>
                </a:solidFill>
              </a:rPr>
              <a:t>14/83- Von Colson </a:t>
            </a:r>
            <a:endParaRPr lang="pl-PL" dirty="0"/>
          </a:p>
        </p:txBody>
      </p:sp>
    </p:spTree>
    <p:extLst>
      <p:ext uri="{BB962C8B-B14F-4D97-AF65-F5344CB8AC3E}">
        <p14:creationId xmlns:p14="http://schemas.microsoft.com/office/powerpoint/2010/main" val="37275179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5C6DE89-2E5F-E848-8F91-52044E675B48}"/>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W kolejnych orzeczeniach rozszerzona na kolejne akty prawa unijnego</a:t>
            </a:r>
          </a:p>
          <a:p>
            <a:pPr marL="342900" indent="-342900" algn="just">
              <a:buFont typeface="Arial" panose="020B0604020202020204" pitchFamily="34" charset="0"/>
              <a:buChar char="•"/>
            </a:pPr>
            <a:r>
              <a:rPr lang="pl-PL" dirty="0"/>
              <a:t>Dot. interpretacji </a:t>
            </a:r>
            <a:r>
              <a:rPr lang="pl-PL" u="sng" dirty="0"/>
              <a:t>wszystkich norm krajowych</a:t>
            </a:r>
            <a:r>
              <a:rPr lang="pl-PL" dirty="0"/>
              <a:t>, przyjętych czy to przed wejściem w życie danej normy unijnej, czy po tym fakcie (a nie tylko regulacji wprowadzonych w celu implementowania dyrektywy)</a:t>
            </a:r>
          </a:p>
          <a:p>
            <a:pPr marL="342900" indent="-342900" algn="just">
              <a:buFont typeface="Arial" panose="020B0604020202020204" pitchFamily="34" charset="0"/>
              <a:buChar char="•"/>
            </a:pPr>
            <a:r>
              <a:rPr lang="pl-PL" dirty="0"/>
              <a:t>Wyrok 157/86 </a:t>
            </a:r>
            <a:r>
              <a:rPr lang="pl-PL" i="1" dirty="0"/>
              <a:t>Murphy</a:t>
            </a:r>
            <a:r>
              <a:rPr lang="pl-PL" dirty="0"/>
              <a:t>- równość wynagrodzeń kobiet i mężczyzn, art. 157 TFUE</a:t>
            </a:r>
          </a:p>
          <a:p>
            <a:pPr marL="342900" indent="-342900" algn="just">
              <a:buFont typeface="Arial" panose="020B0604020202020204" pitchFamily="34" charset="0"/>
              <a:buChar char="•"/>
            </a:pPr>
            <a:r>
              <a:rPr lang="pl-PL" dirty="0"/>
              <a:t>322/88 </a:t>
            </a:r>
            <a:r>
              <a:rPr lang="pl-PL" i="1" dirty="0"/>
              <a:t>Grimaldi</a:t>
            </a:r>
            <a:r>
              <a:rPr lang="pl-PL" dirty="0"/>
              <a:t> – obowiązek wzięcia pod uwagę zaleceń przy wykładni prawa krajowego</a:t>
            </a:r>
          </a:p>
          <a:p>
            <a:pPr marL="342900" indent="-342900" algn="just">
              <a:buFont typeface="Arial" panose="020B0604020202020204" pitchFamily="34" charset="0"/>
              <a:buChar char="•"/>
            </a:pPr>
            <a:r>
              <a:rPr lang="pl-PL" dirty="0"/>
              <a:t>C-397/01 </a:t>
            </a:r>
            <a:r>
              <a:rPr lang="pl-PL" i="1" dirty="0"/>
              <a:t>Pfeiffer</a:t>
            </a:r>
            <a:r>
              <a:rPr lang="pl-PL" dirty="0"/>
              <a:t>- konieczność pro-unijnej wykładni prawa krajowego jako całości</a:t>
            </a:r>
          </a:p>
          <a:p>
            <a:endParaRPr lang="pl-PL" dirty="0"/>
          </a:p>
        </p:txBody>
      </p:sp>
      <p:sp>
        <p:nvSpPr>
          <p:cNvPr id="3" name="Tytuł 2">
            <a:extLst>
              <a:ext uri="{FF2B5EF4-FFF2-40B4-BE49-F238E27FC236}">
                <a16:creationId xmlns:a16="http://schemas.microsoft.com/office/drawing/2014/main" id="{94B721F4-1F25-8646-B8A2-2387ED21A5C6}"/>
              </a:ext>
            </a:extLst>
          </p:cNvPr>
          <p:cNvSpPr>
            <a:spLocks noGrp="1"/>
          </p:cNvSpPr>
          <p:nvPr>
            <p:ph type="title"/>
          </p:nvPr>
        </p:nvSpPr>
        <p:spPr/>
        <p:txBody>
          <a:bodyPr/>
          <a:lstStyle/>
          <a:p>
            <a:r>
              <a:rPr lang="pl-PL" dirty="0" err="1"/>
              <a:t>Prounijna</a:t>
            </a:r>
            <a:r>
              <a:rPr lang="pl-PL" dirty="0"/>
              <a:t> wykładnia</a:t>
            </a:r>
          </a:p>
        </p:txBody>
      </p:sp>
    </p:spTree>
    <p:extLst>
      <p:ext uri="{BB962C8B-B14F-4D97-AF65-F5344CB8AC3E}">
        <p14:creationId xmlns:p14="http://schemas.microsoft.com/office/powerpoint/2010/main" val="376578804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7FC28D3-C7CA-8A44-874C-DC00B8703825}"/>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Kiedy powstaje obowiązek interpretacji prawa krajowego w zgodzie z dyrektywą?</a:t>
            </a:r>
          </a:p>
          <a:p>
            <a:endParaRPr lang="pl-PL" dirty="0"/>
          </a:p>
          <a:p>
            <a:pPr>
              <a:buFont typeface="Wingdings" pitchFamily="2" charset="2"/>
              <a:buChar char="à"/>
            </a:pPr>
            <a:r>
              <a:rPr lang="pl-PL" dirty="0"/>
              <a:t>Brak bezpośredniej skuteczności dyrektywy, bo:</a:t>
            </a:r>
          </a:p>
          <a:p>
            <a:pPr>
              <a:buFontTx/>
              <a:buChar char="-"/>
            </a:pPr>
            <a:r>
              <a:rPr lang="pl-PL" dirty="0"/>
              <a:t> odpowiedni przepis dyrektywy </a:t>
            </a:r>
            <a:r>
              <a:rPr lang="pl-PL" u="sng" dirty="0"/>
              <a:t>nie jest wystarczająco jasny, precyzyjny i bezwarunkowy </a:t>
            </a:r>
            <a:r>
              <a:rPr lang="pl-PL" dirty="0"/>
              <a:t>dla bezpośredniej skuteczności lub</a:t>
            </a:r>
          </a:p>
          <a:p>
            <a:pPr>
              <a:buFontTx/>
              <a:buChar char="-"/>
            </a:pPr>
            <a:r>
              <a:rPr lang="pl-PL" dirty="0"/>
              <a:t> stronami sporu są jednostki (</a:t>
            </a:r>
            <a:r>
              <a:rPr lang="pl-PL" u="sng" dirty="0"/>
              <a:t>układ horyzontalny</a:t>
            </a:r>
            <a:r>
              <a:rPr lang="pl-PL" dirty="0"/>
              <a:t>).</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DB8E4196-777B-9F47-8126-AB796AA1ACC7}"/>
              </a:ext>
            </a:extLst>
          </p:cNvPr>
          <p:cNvSpPr>
            <a:spLocks noGrp="1"/>
          </p:cNvSpPr>
          <p:nvPr>
            <p:ph type="title"/>
          </p:nvPr>
        </p:nvSpPr>
        <p:spPr/>
        <p:txBody>
          <a:bodyPr/>
          <a:lstStyle/>
          <a:p>
            <a:r>
              <a:rPr lang="pl-PL" i="1" dirty="0">
                <a:solidFill>
                  <a:srgbClr val="C00000"/>
                </a:solidFill>
              </a:rPr>
              <a:t>C-212/04- </a:t>
            </a:r>
            <a:r>
              <a:rPr lang="pl-PL" i="1" dirty="0" err="1">
                <a:solidFill>
                  <a:srgbClr val="C00000"/>
                </a:solidFill>
              </a:rPr>
              <a:t>Adeneler</a:t>
            </a:r>
            <a:endParaRPr lang="pl-PL" i="1" dirty="0">
              <a:solidFill>
                <a:srgbClr val="C00000"/>
              </a:solidFill>
            </a:endParaRPr>
          </a:p>
        </p:txBody>
      </p:sp>
    </p:spTree>
    <p:extLst>
      <p:ext uri="{BB962C8B-B14F-4D97-AF65-F5344CB8AC3E}">
        <p14:creationId xmlns:p14="http://schemas.microsoft.com/office/powerpoint/2010/main" val="268569985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8BD3AF5-6C30-4048-A02E-AC60CC3ACB45}"/>
              </a:ext>
            </a:extLst>
          </p:cNvPr>
          <p:cNvSpPr>
            <a:spLocks noGrp="1"/>
          </p:cNvSpPr>
          <p:nvPr>
            <p:ph type="body" sz="quarter" idx="16"/>
          </p:nvPr>
        </p:nvSpPr>
        <p:spPr/>
        <p:txBody>
          <a:bodyPr/>
          <a:lstStyle/>
          <a:p>
            <a:pPr marL="285750" indent="-285750">
              <a:buFont typeface="Arial" panose="020B0604020202020204" pitchFamily="34" charset="0"/>
              <a:buChar char="•"/>
            </a:pPr>
            <a:r>
              <a:rPr lang="pl-PL" sz="1800" dirty="0"/>
              <a:t>Kiedy powstaje obowiązek pro-unijnej wykładni?</a:t>
            </a:r>
          </a:p>
          <a:p>
            <a:r>
              <a:rPr lang="pl-PL" sz="1800" dirty="0"/>
              <a:t>_____</a:t>
            </a:r>
            <a:r>
              <a:rPr lang="pl-PL" sz="1800" b="1" dirty="0">
                <a:solidFill>
                  <a:srgbClr val="00B050"/>
                </a:solidFill>
              </a:rPr>
              <a:t>I</a:t>
            </a:r>
            <a:r>
              <a:rPr lang="pl-PL" sz="1800" b="1" dirty="0"/>
              <a:t>_________________________</a:t>
            </a:r>
            <a:r>
              <a:rPr lang="pl-PL" sz="1800" dirty="0">
                <a:solidFill>
                  <a:srgbClr val="00B0F0"/>
                </a:solidFill>
              </a:rPr>
              <a:t>I</a:t>
            </a:r>
            <a:r>
              <a:rPr lang="pl-PL" sz="1800" dirty="0"/>
              <a:t>__________________</a:t>
            </a:r>
          </a:p>
          <a:p>
            <a:r>
              <a:rPr lang="pl-PL" sz="1800" dirty="0"/>
              <a:t>          </a:t>
            </a:r>
            <a:r>
              <a:rPr lang="pl-PL" sz="1800" b="1" dirty="0">
                <a:solidFill>
                  <a:srgbClr val="00B050"/>
                </a:solidFill>
              </a:rPr>
              <a:t>I </a:t>
            </a:r>
            <a:r>
              <a:rPr lang="pl-PL" sz="1800" dirty="0">
                <a:solidFill>
                  <a:srgbClr val="00B050"/>
                </a:solidFill>
              </a:rPr>
              <a:t>                                                 </a:t>
            </a:r>
            <a:r>
              <a:rPr lang="pl-PL" sz="1800" dirty="0">
                <a:solidFill>
                  <a:srgbClr val="00B0F0"/>
                </a:solidFill>
              </a:rPr>
              <a:t>I                                        </a:t>
            </a:r>
          </a:p>
          <a:p>
            <a:r>
              <a:rPr lang="pl-PL" sz="1800" dirty="0">
                <a:solidFill>
                  <a:srgbClr val="00B050"/>
                </a:solidFill>
              </a:rPr>
              <a:t>Wejście w życie dyrektywy</a:t>
            </a:r>
            <a:r>
              <a:rPr lang="pl-PL" sz="1800" dirty="0"/>
              <a:t>               </a:t>
            </a:r>
            <a:r>
              <a:rPr lang="pl-PL" sz="1800" dirty="0">
                <a:solidFill>
                  <a:srgbClr val="00B0F0"/>
                </a:solidFill>
              </a:rPr>
              <a:t>Transpozycja</a:t>
            </a:r>
          </a:p>
          <a:p>
            <a:r>
              <a:rPr lang="pl-PL" sz="1800" dirty="0"/>
              <a:t>(po opublikowaniu w </a:t>
            </a:r>
            <a:r>
              <a:rPr lang="pl-PL" sz="1800" dirty="0" err="1"/>
              <a:t>Dz.Urz.EU</a:t>
            </a:r>
            <a:r>
              <a:rPr lang="pl-PL" sz="1800" dirty="0"/>
              <a:t>)</a:t>
            </a:r>
          </a:p>
          <a:p>
            <a:endParaRPr lang="pl-PL" sz="1800" dirty="0"/>
          </a:p>
          <a:p>
            <a:r>
              <a:rPr lang="pl-PL" sz="1800" dirty="0"/>
              <a:t>W razie spóźnionej transpozycji </a:t>
            </a:r>
            <a:r>
              <a:rPr lang="pl-PL" sz="1800" dirty="0">
                <a:solidFill>
                  <a:srgbClr val="00B0F0"/>
                </a:solidFill>
              </a:rPr>
              <a:t>sądy</a:t>
            </a:r>
            <a:r>
              <a:rPr lang="pl-PL" sz="1800" dirty="0"/>
              <a:t> mają </a:t>
            </a:r>
            <a:r>
              <a:rPr lang="pl-PL" sz="1800" u="sng" dirty="0">
                <a:solidFill>
                  <a:srgbClr val="00B0F0"/>
                </a:solidFill>
              </a:rPr>
              <a:t>obowiązek dokonywać wykładni </a:t>
            </a:r>
            <a:r>
              <a:rPr lang="pl-PL" sz="1800" dirty="0">
                <a:solidFill>
                  <a:srgbClr val="00B0F0"/>
                </a:solidFill>
              </a:rPr>
              <a:t>prawa krajowego w zgodzie z dyrektywą </a:t>
            </a:r>
            <a:r>
              <a:rPr lang="pl-PL" sz="1800" b="1" dirty="0">
                <a:solidFill>
                  <a:srgbClr val="00B0F0"/>
                </a:solidFill>
              </a:rPr>
              <a:t>z chwilą upływu terminu na transpozycję</a:t>
            </a:r>
          </a:p>
          <a:p>
            <a:r>
              <a:rPr lang="pl-PL" sz="1800" b="1" dirty="0">
                <a:solidFill>
                  <a:srgbClr val="00B050"/>
                </a:solidFill>
              </a:rPr>
              <a:t>Od daty wejścia w życie- </a:t>
            </a:r>
            <a:r>
              <a:rPr lang="pl-PL" sz="1800" dirty="0">
                <a:solidFill>
                  <a:srgbClr val="00B050"/>
                </a:solidFill>
              </a:rPr>
              <a:t>sądy</a:t>
            </a:r>
            <a:r>
              <a:rPr lang="pl-PL" sz="1800" dirty="0"/>
              <a:t> mają obowiązek </a:t>
            </a:r>
            <a:r>
              <a:rPr lang="pl-PL" sz="1800" u="sng" dirty="0">
                <a:solidFill>
                  <a:srgbClr val="00B050"/>
                </a:solidFill>
              </a:rPr>
              <a:t>powstrzymać się dokonywania wykładni </a:t>
            </a:r>
            <a:r>
              <a:rPr lang="pl-PL" sz="1800" dirty="0"/>
              <a:t>w sposób, który po upływie terminu transpozycji dyrektywy </a:t>
            </a:r>
            <a:r>
              <a:rPr lang="pl-PL" sz="1800" u="sng" dirty="0">
                <a:solidFill>
                  <a:srgbClr val="00B050"/>
                </a:solidFill>
              </a:rPr>
              <a:t>poważnie zagrażałby osiągnięcia rezultatu </a:t>
            </a:r>
            <a:r>
              <a:rPr lang="pl-PL" sz="1800" dirty="0"/>
              <a:t>w niej zawartego</a:t>
            </a:r>
          </a:p>
          <a:p>
            <a:endParaRPr lang="pl-PL" dirty="0"/>
          </a:p>
        </p:txBody>
      </p:sp>
      <p:sp>
        <p:nvSpPr>
          <p:cNvPr id="3" name="Tytuł 2">
            <a:extLst>
              <a:ext uri="{FF2B5EF4-FFF2-40B4-BE49-F238E27FC236}">
                <a16:creationId xmlns:a16="http://schemas.microsoft.com/office/drawing/2014/main" id="{45815AAA-C6AE-0E44-85B8-444F67600E25}"/>
              </a:ext>
            </a:extLst>
          </p:cNvPr>
          <p:cNvSpPr>
            <a:spLocks noGrp="1"/>
          </p:cNvSpPr>
          <p:nvPr>
            <p:ph type="title"/>
          </p:nvPr>
        </p:nvSpPr>
        <p:spPr/>
        <p:txBody>
          <a:bodyPr/>
          <a:lstStyle/>
          <a:p>
            <a:r>
              <a:rPr lang="pl-PL" i="1" dirty="0">
                <a:solidFill>
                  <a:srgbClr val="C00000"/>
                </a:solidFill>
              </a:rPr>
              <a:t>C-212/04- </a:t>
            </a:r>
            <a:r>
              <a:rPr lang="pl-PL" i="1" dirty="0" err="1">
                <a:solidFill>
                  <a:srgbClr val="C00000"/>
                </a:solidFill>
              </a:rPr>
              <a:t>Adeneler</a:t>
            </a:r>
            <a:endParaRPr lang="pl-PL" dirty="0"/>
          </a:p>
        </p:txBody>
      </p:sp>
    </p:spTree>
    <p:extLst>
      <p:ext uri="{BB962C8B-B14F-4D97-AF65-F5344CB8AC3E}">
        <p14:creationId xmlns:p14="http://schemas.microsoft.com/office/powerpoint/2010/main" val="191906477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0444F70-C7BA-8A49-BA35-4265E0AB2477}"/>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sz="1600" dirty="0"/>
              <a:t>Jak daleko ma sięgać obowiązek interpretacji prawa unijnego?</a:t>
            </a:r>
          </a:p>
          <a:p>
            <a:pPr lvl="1" algn="just">
              <a:buFontTx/>
              <a:buChar char="-"/>
            </a:pPr>
            <a:r>
              <a:rPr lang="pl-PL" sz="1600" b="1" i="1" dirty="0">
                <a:solidFill>
                  <a:srgbClr val="FF0000"/>
                </a:solidFill>
              </a:rPr>
              <a:t>Von Colson- </a:t>
            </a:r>
            <a:r>
              <a:rPr lang="pl-PL" sz="1600" dirty="0"/>
              <a:t>tak dalece, jak to wynika z kompetencji sądu krajowego przyznanych w prawie krajowym, stosującego uznane w danym porządku prawnym metody wykładni</a:t>
            </a:r>
          </a:p>
          <a:p>
            <a:pPr lvl="1" algn="just">
              <a:buFontTx/>
              <a:buChar char="-"/>
            </a:pPr>
            <a:r>
              <a:rPr lang="pl-PL" sz="1600" i="1" dirty="0" err="1">
                <a:solidFill>
                  <a:srgbClr val="FF0000"/>
                </a:solidFill>
              </a:rPr>
              <a:t>Marleasing</a:t>
            </a:r>
            <a:r>
              <a:rPr lang="pl-PL" sz="1600" dirty="0"/>
              <a:t>- „tak dalece, jak jest to możliwe”- </a:t>
            </a:r>
            <a:r>
              <a:rPr lang="pl-PL" sz="1600" i="1" dirty="0"/>
              <a:t>as far as </a:t>
            </a:r>
            <a:r>
              <a:rPr lang="pl-PL" sz="1600" i="1" dirty="0" err="1"/>
              <a:t>possible</a:t>
            </a:r>
            <a:endParaRPr lang="pl-PL" sz="1600" i="1" dirty="0"/>
          </a:p>
          <a:p>
            <a:pPr marL="342900" lvl="1" indent="0" algn="just">
              <a:buNone/>
            </a:pPr>
            <a:r>
              <a:rPr lang="pl-PL" sz="1600" i="1" dirty="0"/>
              <a:t>„Stosując prawo krajowe, niezależnie czy dane przepisy zostały przyjęte przed czy po dyrektywie, sąd krajowy wezwany do przeprowadzenia ich wykładni zobowiązany jest zrobić to, tak daleko jak jest to możliwe, w świetle brzmienia i celu dyrektywy, dla osiągnięcia jej rezultatu i przez to uzyskania zgodności z [art. 288 akapit 3 TFUE].”</a:t>
            </a:r>
          </a:p>
          <a:p>
            <a:pPr marL="342900" lvl="1" indent="-342900" algn="just">
              <a:lnSpc>
                <a:spcPct val="110000"/>
              </a:lnSpc>
              <a:spcBef>
                <a:spcPts val="750"/>
              </a:spcBef>
            </a:pPr>
            <a:r>
              <a:rPr lang="pl-PL" sz="1600" dirty="0">
                <a:solidFill>
                  <a:srgbClr val="162D54"/>
                </a:solidFill>
              </a:rPr>
              <a:t>Obowiązek </a:t>
            </a:r>
            <a:r>
              <a:rPr lang="pl-PL" sz="1600" dirty="0" err="1">
                <a:solidFill>
                  <a:srgbClr val="162D54"/>
                </a:solidFill>
              </a:rPr>
              <a:t>prounijnej</a:t>
            </a:r>
            <a:r>
              <a:rPr lang="pl-PL" sz="1600" dirty="0">
                <a:solidFill>
                  <a:srgbClr val="162D54"/>
                </a:solidFill>
              </a:rPr>
              <a:t> wykładni sprowadza się do wyboru rozwiązania w granicach uznania dopuszczalnego przez prawo krajowe</a:t>
            </a:r>
          </a:p>
          <a:p>
            <a:pPr marL="342900" lvl="1" indent="-342900" algn="just">
              <a:lnSpc>
                <a:spcPct val="110000"/>
              </a:lnSpc>
              <a:spcBef>
                <a:spcPts val="750"/>
              </a:spcBef>
            </a:pPr>
            <a:r>
              <a:rPr lang="pl-PL" sz="1600" dirty="0">
                <a:solidFill>
                  <a:srgbClr val="162D54"/>
                </a:solidFill>
              </a:rPr>
              <a:t>Sądy krajowe muszą uczynić wszystko, co leży w zakresie ich kompetencji, stosując uznane  w porządku krajowym metody wykładni, aby zapewnić pełną skuteczność normy unijnej </a:t>
            </a:r>
          </a:p>
          <a:p>
            <a:pPr marL="342900" lvl="1" indent="-342900" algn="just">
              <a:lnSpc>
                <a:spcPct val="110000"/>
              </a:lnSpc>
              <a:spcBef>
                <a:spcPts val="750"/>
              </a:spcBef>
            </a:pPr>
            <a:r>
              <a:rPr lang="pl-PL" sz="1600" dirty="0">
                <a:solidFill>
                  <a:srgbClr val="162D54"/>
                </a:solidFill>
              </a:rPr>
              <a:t>Niezastosowanie przez sąd wykładni </a:t>
            </a:r>
            <a:r>
              <a:rPr lang="pl-PL" sz="1600" dirty="0" err="1">
                <a:solidFill>
                  <a:srgbClr val="162D54"/>
                </a:solidFill>
              </a:rPr>
              <a:t>prounijnej</a:t>
            </a:r>
            <a:r>
              <a:rPr lang="pl-PL" sz="1600" dirty="0">
                <a:solidFill>
                  <a:srgbClr val="162D54"/>
                </a:solidFill>
              </a:rPr>
              <a:t> powoduje odp. odszkodowawczą państwa za wyroki sądowe naruszające prawo unijne, przy spełnieniu przesłanek odpowiedzialności</a:t>
            </a:r>
          </a:p>
          <a:p>
            <a:endParaRPr lang="pl-PL" dirty="0"/>
          </a:p>
        </p:txBody>
      </p:sp>
      <p:sp>
        <p:nvSpPr>
          <p:cNvPr id="3" name="Tytuł 2">
            <a:extLst>
              <a:ext uri="{FF2B5EF4-FFF2-40B4-BE49-F238E27FC236}">
                <a16:creationId xmlns:a16="http://schemas.microsoft.com/office/drawing/2014/main" id="{1E252711-1871-E540-AD8B-AF0DF1221018}"/>
              </a:ext>
            </a:extLst>
          </p:cNvPr>
          <p:cNvSpPr>
            <a:spLocks noGrp="1"/>
          </p:cNvSpPr>
          <p:nvPr>
            <p:ph type="title"/>
          </p:nvPr>
        </p:nvSpPr>
        <p:spPr/>
        <p:txBody>
          <a:bodyPr/>
          <a:lstStyle/>
          <a:p>
            <a:r>
              <a:rPr lang="pl-PL" dirty="0"/>
              <a:t>Granice skutku pośredniego</a:t>
            </a:r>
          </a:p>
        </p:txBody>
      </p:sp>
    </p:spTree>
    <p:extLst>
      <p:ext uri="{BB962C8B-B14F-4D97-AF65-F5344CB8AC3E}">
        <p14:creationId xmlns:p14="http://schemas.microsoft.com/office/powerpoint/2010/main" val="387805954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B75A92A-66F0-8A44-A502-9E080F5F7179}"/>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Obowiązek interpretacyjny </a:t>
            </a:r>
            <a:r>
              <a:rPr lang="pl-PL" u="sng" dirty="0"/>
              <a:t>nie może naruszać ogólnych zasad prawa </a:t>
            </a:r>
            <a:r>
              <a:rPr lang="pl-PL" dirty="0"/>
              <a:t>(zasada pewności prawa, zakaz retroaktywności);</a:t>
            </a:r>
          </a:p>
          <a:p>
            <a:pPr marL="342900" indent="-342900" algn="just">
              <a:buFont typeface="Arial" panose="020B0604020202020204" pitchFamily="34" charset="0"/>
              <a:buChar char="•"/>
            </a:pPr>
            <a:r>
              <a:rPr lang="pl-PL" dirty="0"/>
              <a:t>Nie może służyć do wykładni prawa krajowego </a:t>
            </a:r>
            <a:r>
              <a:rPr lang="pl-PL" i="1" dirty="0"/>
              <a:t>contra legem; (</a:t>
            </a:r>
            <a:r>
              <a:rPr lang="pl-PL" i="1" dirty="0">
                <a:solidFill>
                  <a:srgbClr val="C00000"/>
                </a:solidFill>
              </a:rPr>
              <a:t>Dominguez</a:t>
            </a:r>
            <a:r>
              <a:rPr lang="pl-PL" i="1" dirty="0"/>
              <a:t>)</a:t>
            </a:r>
          </a:p>
          <a:p>
            <a:pPr marL="342900" indent="-342900" algn="just">
              <a:buFont typeface="Arial" panose="020B0604020202020204" pitchFamily="34" charset="0"/>
              <a:buChar char="•"/>
            </a:pPr>
            <a:r>
              <a:rPr lang="pl-PL" dirty="0"/>
              <a:t>Nie może prowadzić do zaprzeczenia literalnego brzmienia przepisu krajowego;</a:t>
            </a:r>
          </a:p>
          <a:p>
            <a:pPr marL="342900" indent="-342900" algn="just">
              <a:buFont typeface="Arial" panose="020B0604020202020204" pitchFamily="34" charset="0"/>
              <a:buChar char="•"/>
            </a:pPr>
            <a:r>
              <a:rPr lang="pl-PL" dirty="0"/>
              <a:t>Wykładnia pro-unijna </a:t>
            </a:r>
            <a:r>
              <a:rPr lang="pl-PL" u="sng" dirty="0"/>
              <a:t>nie może tworzyć nowej bądź pogłębiać już istniejącej odpowiedzialności karnej</a:t>
            </a:r>
            <a:r>
              <a:rPr lang="pl-PL" dirty="0"/>
              <a:t>, która by nie zaistniała inaczej niż przez dyrektywę.</a:t>
            </a:r>
          </a:p>
          <a:p>
            <a:endParaRPr lang="pl-PL" dirty="0"/>
          </a:p>
        </p:txBody>
      </p:sp>
      <p:sp>
        <p:nvSpPr>
          <p:cNvPr id="3" name="Tytuł 2">
            <a:extLst>
              <a:ext uri="{FF2B5EF4-FFF2-40B4-BE49-F238E27FC236}">
                <a16:creationId xmlns:a16="http://schemas.microsoft.com/office/drawing/2014/main" id="{D64DF412-C08E-714C-A222-FCDDE9C69503}"/>
              </a:ext>
            </a:extLst>
          </p:cNvPr>
          <p:cNvSpPr>
            <a:spLocks noGrp="1"/>
          </p:cNvSpPr>
          <p:nvPr>
            <p:ph type="title"/>
          </p:nvPr>
        </p:nvSpPr>
        <p:spPr/>
        <p:txBody>
          <a:bodyPr/>
          <a:lstStyle/>
          <a:p>
            <a:r>
              <a:rPr lang="pl-PL" dirty="0"/>
              <a:t>Granice skutku pośredniego</a:t>
            </a:r>
          </a:p>
        </p:txBody>
      </p:sp>
    </p:spTree>
    <p:extLst>
      <p:ext uri="{BB962C8B-B14F-4D97-AF65-F5344CB8AC3E}">
        <p14:creationId xmlns:p14="http://schemas.microsoft.com/office/powerpoint/2010/main" val="265795258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D398B8A-222C-E84E-91C7-FAD011D85E6E}"/>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„obowiązek odniesienia się przez sąd krajowy do treści dyrektywy przy dokonywaniu wykładni i stosowaniu odpowiednich przepisów prawa krajowego jest ograniczony przez ogólne zasady prawa i nie może służyć jako podstawa do dokonywania wykładni prawa krajowego </a:t>
            </a:r>
            <a:r>
              <a:rPr lang="pl-PL" i="1" dirty="0"/>
              <a:t>contra legem</a:t>
            </a:r>
            <a:r>
              <a:rPr lang="pl-PL" dirty="0"/>
              <a:t>”</a:t>
            </a:r>
          </a:p>
          <a:p>
            <a:pPr marL="342900" indent="-342900" algn="just">
              <a:buFont typeface="Arial" panose="020B0604020202020204" pitchFamily="34" charset="0"/>
              <a:buChar char="•"/>
            </a:pPr>
            <a:r>
              <a:rPr lang="pl-PL" dirty="0"/>
              <a:t>„kwestia konieczności niestosowania przepisu prawa krajowego w zakresie, w jakim jest on sprzeczny z prawem Unii [zasada pierwszeństwa], pojawia się dopiero z chwilą, gdy okaże się że nie jest możliwa żadna wykładnia zgodna tego przepisu”</a:t>
            </a:r>
          </a:p>
          <a:p>
            <a:pPr algn="just"/>
            <a:endParaRPr lang="pl-PL" dirty="0"/>
          </a:p>
        </p:txBody>
      </p:sp>
      <p:sp>
        <p:nvSpPr>
          <p:cNvPr id="3" name="Tytuł 2">
            <a:extLst>
              <a:ext uri="{FF2B5EF4-FFF2-40B4-BE49-F238E27FC236}">
                <a16:creationId xmlns:a16="http://schemas.microsoft.com/office/drawing/2014/main" id="{C57D01EE-3802-D94C-8E84-479B08A780EC}"/>
              </a:ext>
            </a:extLst>
          </p:cNvPr>
          <p:cNvSpPr>
            <a:spLocks noGrp="1"/>
          </p:cNvSpPr>
          <p:nvPr>
            <p:ph type="title"/>
          </p:nvPr>
        </p:nvSpPr>
        <p:spPr/>
        <p:txBody>
          <a:bodyPr/>
          <a:lstStyle/>
          <a:p>
            <a:r>
              <a:rPr lang="pl-PL" b="1" i="1" dirty="0">
                <a:solidFill>
                  <a:srgbClr val="C00000"/>
                </a:solidFill>
              </a:rPr>
              <a:t>Dominguez</a:t>
            </a:r>
            <a:endParaRPr lang="pl-PL" b="1" dirty="0"/>
          </a:p>
        </p:txBody>
      </p:sp>
    </p:spTree>
    <p:extLst>
      <p:ext uri="{BB962C8B-B14F-4D97-AF65-F5344CB8AC3E}">
        <p14:creationId xmlns:p14="http://schemas.microsoft.com/office/powerpoint/2010/main" val="291495526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E05E566-6952-E64F-9E2B-3BFE1AFE5968}"/>
              </a:ext>
            </a:extLst>
          </p:cNvPr>
          <p:cNvSpPr>
            <a:spLocks noGrp="1"/>
          </p:cNvSpPr>
          <p:nvPr>
            <p:ph type="body" sz="quarter" idx="16"/>
          </p:nvPr>
        </p:nvSpPr>
        <p:spPr/>
        <p:txBody>
          <a:bodyPr/>
          <a:lstStyle/>
          <a:p>
            <a:r>
              <a:rPr lang="pl-PL" dirty="0"/>
              <a:t>Sekwencja działania sądu krajowego orzekającego w sprawie unijnej:</a:t>
            </a:r>
          </a:p>
          <a:p>
            <a:pPr marL="457200" indent="-457200">
              <a:buAutoNum type="arabicPeriod"/>
            </a:pPr>
            <a:r>
              <a:rPr lang="pl-PL" dirty="0" err="1"/>
              <a:t>Prounijna</a:t>
            </a:r>
            <a:r>
              <a:rPr lang="pl-PL" dirty="0"/>
              <a:t> wykładnia- pierwsza powinność sądu krajowego. Jeśli wynik tej wykładni pozwala zapewnić skuteczność prawa unijnego, czyli jeśli </a:t>
            </a:r>
            <a:r>
              <a:rPr lang="pl-PL" dirty="0" err="1"/>
              <a:t>rezutat</a:t>
            </a:r>
            <a:r>
              <a:rPr lang="pl-PL" dirty="0"/>
              <a:t> przewidziany w dyrektywie został osiągnięty, wówczas uruchamianie przez sąd kolejnych mechanizmów nie jest koniecznej. Jeśli nie, to uruchamiamy:</a:t>
            </a:r>
          </a:p>
          <a:p>
            <a:pPr marL="457200" indent="-457200">
              <a:buAutoNum type="arabicPeriod"/>
            </a:pPr>
            <a:r>
              <a:rPr lang="pl-PL" dirty="0"/>
              <a:t>Zasadę pierwszeństwa i zasadę skutku bezpośredniego (jeśli możliwa)</a:t>
            </a:r>
          </a:p>
          <a:p>
            <a:pPr algn="ctr"/>
            <a:r>
              <a:rPr lang="pl-PL" dirty="0"/>
              <a:t>***</a:t>
            </a:r>
          </a:p>
          <a:p>
            <a:r>
              <a:rPr lang="pl-PL" dirty="0"/>
              <a:t>3.   Strona poszkodowana w wyniku niezgodności prawa krajowego z prawem UE może dochodzić naprawienia szkody w trybie odpowiedzialności państwa za naruszenie prawa UE wobec jedności (</a:t>
            </a:r>
            <a:r>
              <a:rPr lang="pl-PL" i="1" dirty="0">
                <a:solidFill>
                  <a:srgbClr val="C00000"/>
                </a:solidFill>
              </a:rPr>
              <a:t>sprawa </a:t>
            </a:r>
            <a:r>
              <a:rPr lang="pl-PL" i="1" dirty="0" err="1">
                <a:solidFill>
                  <a:srgbClr val="C00000"/>
                </a:solidFill>
              </a:rPr>
              <a:t>Frankowich</a:t>
            </a:r>
            <a:r>
              <a:rPr lang="pl-PL" dirty="0"/>
              <a:t>) </a:t>
            </a:r>
          </a:p>
        </p:txBody>
      </p:sp>
      <p:sp>
        <p:nvSpPr>
          <p:cNvPr id="3" name="Tytuł 2">
            <a:extLst>
              <a:ext uri="{FF2B5EF4-FFF2-40B4-BE49-F238E27FC236}">
                <a16:creationId xmlns:a16="http://schemas.microsoft.com/office/drawing/2014/main" id="{87372EA9-D7EC-AF4B-B638-4A3853AD6002}"/>
              </a:ext>
            </a:extLst>
          </p:cNvPr>
          <p:cNvSpPr>
            <a:spLocks noGrp="1"/>
          </p:cNvSpPr>
          <p:nvPr>
            <p:ph type="title"/>
          </p:nvPr>
        </p:nvSpPr>
        <p:spPr/>
        <p:txBody>
          <a:bodyPr/>
          <a:lstStyle/>
          <a:p>
            <a:r>
              <a:rPr lang="pl-PL" b="1" i="1" dirty="0">
                <a:solidFill>
                  <a:srgbClr val="C00000"/>
                </a:solidFill>
              </a:rPr>
              <a:t>Dominguez</a:t>
            </a:r>
            <a:endParaRPr lang="pl-PL" dirty="0"/>
          </a:p>
        </p:txBody>
      </p:sp>
    </p:spTree>
    <p:extLst>
      <p:ext uri="{BB962C8B-B14F-4D97-AF65-F5344CB8AC3E}">
        <p14:creationId xmlns:p14="http://schemas.microsoft.com/office/powerpoint/2010/main" val="15621934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2616797-04F5-3749-87F5-1D9432330DB0}"/>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Wykładnia pro-unijna </a:t>
            </a:r>
            <a:r>
              <a:rPr lang="pl-PL" u="sng" dirty="0"/>
              <a:t>dot. całości prawa wewnętrznego PCZ</a:t>
            </a:r>
          </a:p>
          <a:p>
            <a:pPr marL="342900" indent="-342900" algn="just">
              <a:buFont typeface="Arial" panose="020B0604020202020204" pitchFamily="34" charset="0"/>
              <a:buChar char="•"/>
            </a:pPr>
            <a:r>
              <a:rPr lang="pl-PL" dirty="0"/>
              <a:t>Sądy i org. admin. są zobowiązane do </a:t>
            </a:r>
            <a:r>
              <a:rPr lang="pl-PL" u="sng" dirty="0"/>
              <a:t>wykładni </a:t>
            </a:r>
            <a:r>
              <a:rPr lang="pl-PL" dirty="0"/>
              <a:t>prawa krajowego </a:t>
            </a:r>
            <a:r>
              <a:rPr lang="pl-PL" u="sng" dirty="0"/>
              <a:t>w zgodzie z treścią i celem prawa UE</a:t>
            </a:r>
          </a:p>
          <a:p>
            <a:pPr marL="342900" indent="-342900" algn="just">
              <a:buFont typeface="Arial" panose="020B0604020202020204" pitchFamily="34" charset="0"/>
              <a:buChar char="•"/>
            </a:pPr>
            <a:r>
              <a:rPr lang="pl-PL" dirty="0"/>
              <a:t>Sąd krajowy działa </a:t>
            </a:r>
            <a:r>
              <a:rPr lang="pl-PL" u="sng" dirty="0"/>
              <a:t>w granicach swoich kompetencji,</a:t>
            </a:r>
            <a:r>
              <a:rPr lang="pl-PL" dirty="0"/>
              <a:t> stosując metody wykładni uznane w porządku krajowym</a:t>
            </a:r>
          </a:p>
          <a:p>
            <a:pPr marL="342900" indent="-342900" algn="just">
              <a:buFont typeface="Arial" panose="020B0604020202020204" pitchFamily="34" charset="0"/>
              <a:buChar char="•"/>
            </a:pPr>
            <a:r>
              <a:rPr lang="pl-PL" dirty="0"/>
              <a:t>Celem wykładni pro-unijnej jest </a:t>
            </a:r>
            <a:r>
              <a:rPr lang="pl-PL" u="sng" dirty="0"/>
              <a:t>osiągnięcie rezultatu </a:t>
            </a:r>
            <a:r>
              <a:rPr lang="pl-PL" dirty="0"/>
              <a:t>przez prawo UE w sytuacji, </a:t>
            </a:r>
            <a:r>
              <a:rPr lang="pl-PL" u="sng" dirty="0"/>
              <a:t>gdy norma prawa UE nie jest bezpośrednio skuteczna</a:t>
            </a:r>
          </a:p>
          <a:p>
            <a:pPr marL="342900" indent="-342900" algn="just">
              <a:buFont typeface="Arial" panose="020B0604020202020204" pitchFamily="34" charset="0"/>
              <a:buChar char="•"/>
            </a:pPr>
            <a:r>
              <a:rPr lang="pl-PL" dirty="0"/>
              <a:t>Wykładnia pro-unijna powstaje </a:t>
            </a:r>
            <a:r>
              <a:rPr lang="pl-PL" u="sng" dirty="0"/>
              <a:t>głównie w związku z dyrektywą</a:t>
            </a:r>
            <a:r>
              <a:rPr lang="pl-PL" dirty="0"/>
              <a:t>, która wywiera w prawie krajowym skutek pośredni polegający na tym, że prawo to powinno być interpretowane </a:t>
            </a:r>
            <a:r>
              <a:rPr lang="pl-PL" b="1" dirty="0"/>
              <a:t>tak dalece, jak to możliwe</a:t>
            </a:r>
            <a:r>
              <a:rPr lang="pl-PL" dirty="0"/>
              <a:t>, w świetle brzmienia i celu dyrektywy, dla osiągnięcia przewidzianego w niej rezultatu</a:t>
            </a:r>
          </a:p>
          <a:p>
            <a:endParaRPr lang="pl-PL" dirty="0"/>
          </a:p>
        </p:txBody>
      </p:sp>
      <p:sp>
        <p:nvSpPr>
          <p:cNvPr id="3" name="Tytuł 2">
            <a:extLst>
              <a:ext uri="{FF2B5EF4-FFF2-40B4-BE49-F238E27FC236}">
                <a16:creationId xmlns:a16="http://schemas.microsoft.com/office/drawing/2014/main" id="{6D28DA81-A822-8D46-85B1-5BB7354A5947}"/>
              </a:ext>
            </a:extLst>
          </p:cNvPr>
          <p:cNvSpPr>
            <a:spLocks noGrp="1"/>
          </p:cNvSpPr>
          <p:nvPr>
            <p:ph type="title"/>
          </p:nvPr>
        </p:nvSpPr>
        <p:spPr/>
        <p:txBody>
          <a:bodyPr/>
          <a:lstStyle/>
          <a:p>
            <a:r>
              <a:rPr lang="pl-PL" dirty="0"/>
              <a:t>Wnioski</a:t>
            </a:r>
          </a:p>
        </p:txBody>
      </p:sp>
    </p:spTree>
    <p:extLst>
      <p:ext uri="{BB962C8B-B14F-4D97-AF65-F5344CB8AC3E}">
        <p14:creationId xmlns:p14="http://schemas.microsoft.com/office/powerpoint/2010/main" val="1621107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25B339E-4AC7-1440-A872-3E560120EB0C}"/>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Prawo UE głównym instrumentem integracji UE</a:t>
            </a:r>
          </a:p>
          <a:p>
            <a:pPr marL="342900" indent="-342900" algn="just">
              <a:buFont typeface="Arial" panose="020B0604020202020204" pitchFamily="34" charset="0"/>
              <a:buChar char="•"/>
            </a:pPr>
            <a:r>
              <a:rPr lang="pl-PL" dirty="0"/>
              <a:t>Ujednolica/harmonizuje określone gałęzie praw krajowych, usuwa przeszkody w swobodnym przepływie</a:t>
            </a:r>
          </a:p>
          <a:p>
            <a:pPr marL="342900" indent="-342900" algn="just">
              <a:buFont typeface="Arial" panose="020B0604020202020204" pitchFamily="34" charset="0"/>
              <a:buChar char="•"/>
            </a:pPr>
            <a:r>
              <a:rPr lang="pl-PL" dirty="0"/>
              <a:t>Szczególny, odmienny charakter od prawa międzynarodowego</a:t>
            </a:r>
          </a:p>
          <a:p>
            <a:pPr marL="342900" indent="-342900" algn="just">
              <a:buFont typeface="Arial" panose="020B0604020202020204" pitchFamily="34" charset="0"/>
              <a:buChar char="•"/>
            </a:pPr>
            <a:r>
              <a:rPr lang="pl-PL" dirty="0"/>
              <a:t>Bezpośrednia skuteczność</a:t>
            </a:r>
          </a:p>
          <a:p>
            <a:pPr marL="342900" indent="-342900" algn="just">
              <a:buFont typeface="Arial" panose="020B0604020202020204" pitchFamily="34" charset="0"/>
              <a:buChar char="•"/>
            </a:pPr>
            <a:r>
              <a:rPr lang="pl-PL" dirty="0"/>
              <a:t>Pierwszeństwo </a:t>
            </a:r>
          </a:p>
          <a:p>
            <a:pPr lvl="1" indent="0">
              <a:buNone/>
            </a:pPr>
            <a:endParaRPr lang="pl-PL" dirty="0"/>
          </a:p>
        </p:txBody>
      </p:sp>
      <p:sp>
        <p:nvSpPr>
          <p:cNvPr id="3" name="Tytuł 2">
            <a:extLst>
              <a:ext uri="{FF2B5EF4-FFF2-40B4-BE49-F238E27FC236}">
                <a16:creationId xmlns:a16="http://schemas.microsoft.com/office/drawing/2014/main" id="{D6ACA9E7-3355-644B-9E0F-D32BA166040D}"/>
              </a:ext>
            </a:extLst>
          </p:cNvPr>
          <p:cNvSpPr>
            <a:spLocks noGrp="1"/>
          </p:cNvSpPr>
          <p:nvPr>
            <p:ph type="title"/>
          </p:nvPr>
        </p:nvSpPr>
        <p:spPr/>
        <p:txBody>
          <a:bodyPr/>
          <a:lstStyle/>
          <a:p>
            <a:r>
              <a:rPr lang="pl-PL" dirty="0"/>
              <a:t>Autonomia porządku prawnego UE</a:t>
            </a:r>
          </a:p>
        </p:txBody>
      </p:sp>
    </p:spTree>
    <p:extLst>
      <p:ext uri="{BB962C8B-B14F-4D97-AF65-F5344CB8AC3E}">
        <p14:creationId xmlns:p14="http://schemas.microsoft.com/office/powerpoint/2010/main" val="408813032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4AA1555-41F5-DF49-862D-F1D560E40A2C}"/>
              </a:ext>
            </a:extLst>
          </p:cNvPr>
          <p:cNvSpPr>
            <a:spLocks noGrp="1"/>
          </p:cNvSpPr>
          <p:nvPr>
            <p:ph type="body" sz="quarter" idx="16"/>
          </p:nvPr>
        </p:nvSpPr>
        <p:spPr/>
        <p:txBody>
          <a:bodyPr/>
          <a:lstStyle/>
          <a:p>
            <a:pPr algn="ctr"/>
            <a:r>
              <a:rPr lang="pl-PL" sz="5400" b="1" dirty="0"/>
              <a:t>ODPOWIEDZIALNOŚĆ ODSZKODOWAWCZA </a:t>
            </a:r>
            <a:r>
              <a:rPr lang="pl-PL" sz="5400" b="1" dirty="0" err="1"/>
              <a:t>P.Cz</a:t>
            </a:r>
            <a:r>
              <a:rPr lang="pl-PL" sz="5400" b="1" dirty="0"/>
              <a:t>. </a:t>
            </a:r>
          </a:p>
          <a:p>
            <a:pPr algn="ctr"/>
            <a:r>
              <a:rPr lang="pl-PL" sz="5400" b="1" dirty="0"/>
              <a:t>za naruszenie prawa UE</a:t>
            </a:r>
          </a:p>
        </p:txBody>
      </p:sp>
      <p:sp>
        <p:nvSpPr>
          <p:cNvPr id="3" name="Tytuł 2">
            <a:extLst>
              <a:ext uri="{FF2B5EF4-FFF2-40B4-BE49-F238E27FC236}">
                <a16:creationId xmlns:a16="http://schemas.microsoft.com/office/drawing/2014/main" id="{42D68DD8-CFC7-0541-B79A-8C9702E1D37A}"/>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340370793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4B1D93-6F95-4148-8113-33829DDED7FA}"/>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Jednostki (os. fiz. i prawne) mają uprawnienie do dochodzenia roszczeń od </a:t>
            </a:r>
            <a:r>
              <a:rPr lang="pl-PL" dirty="0" err="1"/>
              <a:t>PCz</a:t>
            </a:r>
            <a:r>
              <a:rPr lang="pl-PL" dirty="0"/>
              <a:t>, które swym </a:t>
            </a:r>
            <a:r>
              <a:rPr lang="pl-PL" u="sng" dirty="0"/>
              <a:t>bezprawnym działaniem lub zaniechaniem </a:t>
            </a:r>
            <a:r>
              <a:rPr lang="pl-PL" dirty="0"/>
              <a:t>spowoduje szkodę po stronie tej jednostki;</a:t>
            </a:r>
          </a:p>
          <a:p>
            <a:pPr marL="342900" indent="-342900" algn="just">
              <a:buFont typeface="Arial" panose="020B0604020202020204" pitchFamily="34" charset="0"/>
              <a:buChar char="•"/>
            </a:pPr>
            <a:r>
              <a:rPr lang="pl-PL" dirty="0"/>
              <a:t>W praktyce w PL: powództwo odszkodowawcze do sądu rejonowego- pozew przeciwko Skarbowi Państwa (</a:t>
            </a:r>
            <a:r>
              <a:rPr lang="pl-PL" i="1" dirty="0" err="1"/>
              <a:t>case</a:t>
            </a:r>
            <a:r>
              <a:rPr lang="pl-PL" i="1" dirty="0"/>
              <a:t> </a:t>
            </a:r>
            <a:r>
              <a:rPr lang="pl-PL" i="1" dirty="0" err="1"/>
              <a:t>study</a:t>
            </a:r>
            <a:r>
              <a:rPr lang="pl-PL" dirty="0"/>
              <a:t>)</a:t>
            </a:r>
          </a:p>
          <a:p>
            <a:endParaRPr lang="pl-PL" dirty="0"/>
          </a:p>
        </p:txBody>
      </p:sp>
      <p:sp>
        <p:nvSpPr>
          <p:cNvPr id="3" name="Tytuł 2">
            <a:extLst>
              <a:ext uri="{FF2B5EF4-FFF2-40B4-BE49-F238E27FC236}">
                <a16:creationId xmlns:a16="http://schemas.microsoft.com/office/drawing/2014/main" id="{8046EA03-96AA-D341-A68A-4AE2B62E739B}"/>
              </a:ext>
            </a:extLst>
          </p:cNvPr>
          <p:cNvSpPr>
            <a:spLocks noGrp="1"/>
          </p:cNvSpPr>
          <p:nvPr>
            <p:ph type="title"/>
          </p:nvPr>
        </p:nvSpPr>
        <p:spPr/>
        <p:txBody>
          <a:bodyPr/>
          <a:lstStyle/>
          <a:p>
            <a:r>
              <a:rPr lang="pl-PL" dirty="0"/>
              <a:t>Zasada odp. odszkodowawczej</a:t>
            </a:r>
          </a:p>
        </p:txBody>
      </p:sp>
    </p:spTree>
    <p:extLst>
      <p:ext uri="{BB962C8B-B14F-4D97-AF65-F5344CB8AC3E}">
        <p14:creationId xmlns:p14="http://schemas.microsoft.com/office/powerpoint/2010/main" val="99586115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9AC71E2-3A2F-9349-BA03-CA3843CBD43E}"/>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Włochy nie dopełniły we właściwym czasie obowiązku implementacji dyrektywy dot. ochrony pracowników w razie niewypłacalności pracodawcy;</a:t>
            </a:r>
          </a:p>
          <a:p>
            <a:pPr marL="342900" indent="-342900" algn="just">
              <a:buFont typeface="Arial" panose="020B0604020202020204" pitchFamily="34" charset="0"/>
              <a:buChar char="•"/>
            </a:pPr>
            <a:r>
              <a:rPr lang="pl-PL" dirty="0"/>
              <a:t>Nie przyjęto żadnych regulacji gwarantujących wypłatę przez państwo świadczeń dla pracowników;</a:t>
            </a:r>
          </a:p>
          <a:p>
            <a:pPr marL="342900" indent="-342900" algn="just">
              <a:buFont typeface="Arial" panose="020B0604020202020204" pitchFamily="34" charset="0"/>
              <a:buChar char="•"/>
            </a:pPr>
            <a:r>
              <a:rPr lang="pl-PL" dirty="0"/>
              <a:t>Skarżący domagali się wypłaty odszkodowania, ale:</a:t>
            </a:r>
          </a:p>
          <a:p>
            <a:pPr algn="just"/>
            <a:r>
              <a:rPr lang="pl-PL" dirty="0">
                <a:sym typeface="Wingdings" pitchFamily="2" charset="2"/>
              </a:rPr>
              <a:t> </a:t>
            </a:r>
            <a:r>
              <a:rPr lang="pl-PL" dirty="0"/>
              <a:t>Zdaniem TSUE przepisy dyrektywy </a:t>
            </a:r>
            <a:r>
              <a:rPr lang="pl-PL" b="1" dirty="0"/>
              <a:t>nie były wystarczająco jasne i precyzyjne</a:t>
            </a:r>
            <a:r>
              <a:rPr lang="pl-PL" dirty="0"/>
              <a:t>, by skorzystać z </a:t>
            </a:r>
            <a:r>
              <a:rPr lang="pl-PL" u="sng" dirty="0"/>
              <a:t>bezpośredniej skuteczności- </a:t>
            </a:r>
            <a:r>
              <a:rPr lang="pl-PL" dirty="0"/>
              <a:t>z dyrektywy wynikało, że pracownicy nie mogą dochodzić swych praw przez sądami krajowymi w razie nieprzyjęcia środków transponujących.</a:t>
            </a:r>
          </a:p>
          <a:p>
            <a:endParaRPr lang="pl-PL" dirty="0"/>
          </a:p>
        </p:txBody>
      </p:sp>
      <p:sp>
        <p:nvSpPr>
          <p:cNvPr id="3" name="Tytuł 2">
            <a:extLst>
              <a:ext uri="{FF2B5EF4-FFF2-40B4-BE49-F238E27FC236}">
                <a16:creationId xmlns:a16="http://schemas.microsoft.com/office/drawing/2014/main" id="{9BFEFCF7-8205-6949-BF10-77533CE5DDA0}"/>
              </a:ext>
            </a:extLst>
          </p:cNvPr>
          <p:cNvSpPr>
            <a:spLocks noGrp="1"/>
          </p:cNvSpPr>
          <p:nvPr>
            <p:ph type="title"/>
          </p:nvPr>
        </p:nvSpPr>
        <p:spPr/>
        <p:txBody>
          <a:bodyPr/>
          <a:lstStyle/>
          <a:p>
            <a:r>
              <a:rPr lang="pl-PL" b="1" dirty="0">
                <a:solidFill>
                  <a:srgbClr val="FF0000"/>
                </a:solidFill>
              </a:rPr>
              <a:t>C-6/90 </a:t>
            </a:r>
            <a:r>
              <a:rPr lang="pl-PL" b="1" i="1" dirty="0" err="1">
                <a:solidFill>
                  <a:srgbClr val="FF0000"/>
                </a:solidFill>
              </a:rPr>
              <a:t>Francovich</a:t>
            </a:r>
            <a:endParaRPr lang="pl-PL" dirty="0"/>
          </a:p>
        </p:txBody>
      </p:sp>
    </p:spTree>
    <p:extLst>
      <p:ext uri="{BB962C8B-B14F-4D97-AF65-F5344CB8AC3E}">
        <p14:creationId xmlns:p14="http://schemas.microsoft.com/office/powerpoint/2010/main" val="411275417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B475252-BDD6-C443-9130-DE62D644C435}"/>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TWE stworzył nowy porządek prawny, którego podmiotami są </a:t>
            </a:r>
            <a:r>
              <a:rPr lang="pl-PL" dirty="0" err="1"/>
              <a:t>PCz</a:t>
            </a:r>
            <a:r>
              <a:rPr lang="pl-PL" dirty="0"/>
              <a:t> i jednostki, wyposażone w uprawnienia, jakich mogą dochodzić przed sądami i organami krajowymi (</a:t>
            </a:r>
            <a:r>
              <a:rPr lang="pl-PL" i="1" dirty="0"/>
              <a:t>van </a:t>
            </a:r>
            <a:r>
              <a:rPr lang="pl-PL" i="1" dirty="0" err="1"/>
              <a:t>Gend</a:t>
            </a:r>
            <a:r>
              <a:rPr lang="pl-PL" i="1" dirty="0"/>
              <a:t> </a:t>
            </a:r>
            <a:r>
              <a:rPr lang="pl-PL" i="1" dirty="0" err="1"/>
              <a:t>Loos</a:t>
            </a:r>
            <a:r>
              <a:rPr lang="pl-PL" i="1" dirty="0"/>
              <a:t> i Costa </a:t>
            </a:r>
            <a:r>
              <a:rPr lang="pl-PL" i="1" dirty="0" err="1"/>
              <a:t>Enel</a:t>
            </a:r>
            <a:r>
              <a:rPr lang="pl-PL" dirty="0"/>
              <a:t>);</a:t>
            </a:r>
          </a:p>
          <a:p>
            <a:pPr marL="342900" indent="-342900" algn="just">
              <a:buFont typeface="Arial" panose="020B0604020202020204" pitchFamily="34" charset="0"/>
              <a:buChar char="•"/>
            </a:pPr>
            <a:r>
              <a:rPr lang="pl-PL" dirty="0"/>
              <a:t>Obowiązkiem sądów krajowych jest ochrona uprawnień jednostek oraz zapewnienia pełnej skuteczności ich uprawnień w krajowym porządku prawnym (</a:t>
            </a:r>
            <a:r>
              <a:rPr lang="pl-PL" i="1" dirty="0" err="1"/>
              <a:t>Simmental</a:t>
            </a:r>
            <a:r>
              <a:rPr lang="pl-PL" i="1" dirty="0"/>
              <a:t> i </a:t>
            </a:r>
            <a:r>
              <a:rPr lang="pl-PL" i="1" dirty="0" err="1"/>
              <a:t>Factortame</a:t>
            </a:r>
            <a:r>
              <a:rPr lang="pl-PL" dirty="0"/>
              <a:t>);</a:t>
            </a:r>
          </a:p>
          <a:p>
            <a:pPr marL="342900" indent="-342900" algn="just">
              <a:buFont typeface="Arial" panose="020B0604020202020204" pitchFamily="34" charset="0"/>
              <a:buChar char="•"/>
            </a:pPr>
            <a:r>
              <a:rPr lang="pl-PL" b="1" dirty="0"/>
              <a:t>Pełna skuteczność prawa unijnego byłaby ograniczona, a ochrona wynikających z niego praw osłabiona, gdyby jednostki nie mogły uzyskać odszkodowania, gdy ich prawa zostałyby naruszone w wyniku złamania prawa unijnego, za które odpowiedzialność można przypisać państwu;</a:t>
            </a:r>
          </a:p>
          <a:p>
            <a:pPr marL="342900" indent="-342900" algn="just">
              <a:buFont typeface="Arial" panose="020B0604020202020204" pitchFamily="34" charset="0"/>
              <a:buChar char="•"/>
            </a:pPr>
            <a:r>
              <a:rPr lang="pl-PL" dirty="0" err="1"/>
              <a:t>PCz</a:t>
            </a:r>
            <a:r>
              <a:rPr lang="pl-PL" dirty="0"/>
              <a:t>. powinny ponieść konsekwencje nie tylko wobec UE ale też wobec jednostek.</a:t>
            </a:r>
          </a:p>
          <a:p>
            <a:endParaRPr lang="pl-PL" dirty="0"/>
          </a:p>
        </p:txBody>
      </p:sp>
      <p:sp>
        <p:nvSpPr>
          <p:cNvPr id="3" name="Tytuł 2">
            <a:extLst>
              <a:ext uri="{FF2B5EF4-FFF2-40B4-BE49-F238E27FC236}">
                <a16:creationId xmlns:a16="http://schemas.microsoft.com/office/drawing/2014/main" id="{CE07094B-3459-A047-A1A8-6B8ADAA83821}"/>
              </a:ext>
            </a:extLst>
          </p:cNvPr>
          <p:cNvSpPr>
            <a:spLocks noGrp="1"/>
          </p:cNvSpPr>
          <p:nvPr>
            <p:ph type="title"/>
          </p:nvPr>
        </p:nvSpPr>
        <p:spPr/>
        <p:txBody>
          <a:bodyPr/>
          <a:lstStyle/>
          <a:p>
            <a:r>
              <a:rPr lang="pl-PL" b="1" dirty="0">
                <a:solidFill>
                  <a:srgbClr val="FF0000"/>
                </a:solidFill>
              </a:rPr>
              <a:t>C-6/90 </a:t>
            </a:r>
            <a:r>
              <a:rPr lang="pl-PL" b="1" i="1" dirty="0" err="1">
                <a:solidFill>
                  <a:srgbClr val="FF0000"/>
                </a:solidFill>
              </a:rPr>
              <a:t>Francovich</a:t>
            </a:r>
            <a:endParaRPr lang="pl-PL" dirty="0"/>
          </a:p>
        </p:txBody>
      </p:sp>
    </p:spTree>
    <p:extLst>
      <p:ext uri="{BB962C8B-B14F-4D97-AF65-F5344CB8AC3E}">
        <p14:creationId xmlns:p14="http://schemas.microsoft.com/office/powerpoint/2010/main" val="418285424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05D50C-F5EB-6942-8271-C697DABCFF83}"/>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Normatywna podstawa do sformułowania zasady odp. odszkodowawczej </a:t>
            </a:r>
            <a:r>
              <a:rPr lang="pl-PL" dirty="0" err="1"/>
              <a:t>PCz</a:t>
            </a:r>
            <a:r>
              <a:rPr lang="pl-PL" dirty="0"/>
              <a:t>- </a:t>
            </a:r>
            <a:r>
              <a:rPr lang="pl-PL" dirty="0">
                <a:solidFill>
                  <a:srgbClr val="00B050"/>
                </a:solidFill>
              </a:rPr>
              <a:t>art. 4 ust. 3 TUE- zasada lojalnej współpracy</a:t>
            </a:r>
            <a:r>
              <a:rPr lang="pl-PL" dirty="0"/>
              <a:t>:</a:t>
            </a:r>
          </a:p>
          <a:p>
            <a:pPr algn="just"/>
            <a:r>
              <a:rPr lang="pl-PL" dirty="0"/>
              <a:t>„ Zgodnie z zasadą lojalnej współpracy </a:t>
            </a:r>
            <a:r>
              <a:rPr lang="pl-PL" u="sng" dirty="0"/>
              <a:t>Unia i Państwa Członkowskie wzajemnie się szanują i udzielają sobie wzajemnego wsparcia w wykonywaniu zadań wynikających z Traktatów</a:t>
            </a:r>
            <a:r>
              <a:rPr lang="pl-PL" dirty="0"/>
              <a:t>.</a:t>
            </a:r>
          </a:p>
          <a:p>
            <a:pPr algn="just"/>
            <a:br>
              <a:rPr lang="pl-PL" dirty="0"/>
            </a:br>
            <a:r>
              <a:rPr lang="pl-PL" u="sng" dirty="0"/>
              <a:t>Państwa Członkowskie podejmują wszelkie środki ogólne lub szczególne właściwe dla zapewnienia wykonania zobowiązań wynikających z Traktatów lub aktów instytucji Unii.</a:t>
            </a:r>
          </a:p>
          <a:p>
            <a:pPr marL="342900" indent="-342900" algn="just">
              <a:buFont typeface="Arial" panose="020B0604020202020204" pitchFamily="34" charset="0"/>
              <a:buChar char="•"/>
            </a:pPr>
            <a:br>
              <a:rPr lang="pl-PL" dirty="0"/>
            </a:br>
            <a:r>
              <a:rPr lang="pl-PL" dirty="0"/>
              <a:t>Państwa Członkowskie ułatwiają wypełnianie przez Unię jej zadań i powstrzymują się od podejmowania wszelkich środków, które mogłyby zagrażać urzeczywistnieniu celów Unii.”</a:t>
            </a:r>
          </a:p>
          <a:p>
            <a:endParaRPr lang="pl-PL" dirty="0"/>
          </a:p>
        </p:txBody>
      </p:sp>
      <p:sp>
        <p:nvSpPr>
          <p:cNvPr id="3" name="Tytuł 2">
            <a:extLst>
              <a:ext uri="{FF2B5EF4-FFF2-40B4-BE49-F238E27FC236}">
                <a16:creationId xmlns:a16="http://schemas.microsoft.com/office/drawing/2014/main" id="{D81EB382-E90B-F64C-AE89-2218442B3D9C}"/>
              </a:ext>
            </a:extLst>
          </p:cNvPr>
          <p:cNvSpPr>
            <a:spLocks noGrp="1"/>
          </p:cNvSpPr>
          <p:nvPr>
            <p:ph type="title"/>
          </p:nvPr>
        </p:nvSpPr>
        <p:spPr/>
        <p:txBody>
          <a:bodyPr/>
          <a:lstStyle/>
          <a:p>
            <a:r>
              <a:rPr lang="pl-PL" b="1" dirty="0">
                <a:solidFill>
                  <a:srgbClr val="FF0000"/>
                </a:solidFill>
              </a:rPr>
              <a:t>C-6/90 </a:t>
            </a:r>
            <a:r>
              <a:rPr lang="pl-PL" b="1" i="1" dirty="0" err="1">
                <a:solidFill>
                  <a:srgbClr val="FF0000"/>
                </a:solidFill>
              </a:rPr>
              <a:t>Francovich</a:t>
            </a:r>
            <a:endParaRPr lang="pl-PL" dirty="0"/>
          </a:p>
        </p:txBody>
      </p:sp>
    </p:spTree>
    <p:extLst>
      <p:ext uri="{BB962C8B-B14F-4D97-AF65-F5344CB8AC3E}">
        <p14:creationId xmlns:p14="http://schemas.microsoft.com/office/powerpoint/2010/main" val="35915942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2F0E3FF-D0D8-964D-A5A1-3F2099CC9E72}"/>
              </a:ext>
            </a:extLst>
          </p:cNvPr>
          <p:cNvSpPr>
            <a:spLocks noGrp="1"/>
          </p:cNvSpPr>
          <p:nvPr>
            <p:ph type="body" sz="quarter" idx="16"/>
          </p:nvPr>
        </p:nvSpPr>
        <p:spPr/>
        <p:txBody>
          <a:bodyPr/>
          <a:lstStyle/>
          <a:p>
            <a:r>
              <a:rPr lang="pl-PL" dirty="0"/>
              <a:t>Przesłanki odpowiedzialności (wobec naruszenia- braku transpozycji D.)</a:t>
            </a:r>
          </a:p>
          <a:p>
            <a:pPr marL="514350" indent="-514350">
              <a:buAutoNum type="arabicPeriod"/>
            </a:pPr>
            <a:r>
              <a:rPr lang="pl-PL" dirty="0"/>
              <a:t>Cel dyrektywy pociąga za sobą </a:t>
            </a:r>
            <a:r>
              <a:rPr lang="pl-PL" u="sng" dirty="0"/>
              <a:t>przyznanie praw jednostkom</a:t>
            </a:r>
            <a:r>
              <a:rPr lang="pl-PL" dirty="0"/>
              <a:t>;</a:t>
            </a:r>
          </a:p>
          <a:p>
            <a:pPr marL="514350" indent="-514350">
              <a:buAutoNum type="arabicPeriod"/>
            </a:pPr>
            <a:r>
              <a:rPr lang="pl-PL" u="sng" dirty="0"/>
              <a:t>Ustalenie treści </a:t>
            </a:r>
            <a:r>
              <a:rPr lang="pl-PL" dirty="0"/>
              <a:t>tych uprawnień </a:t>
            </a:r>
            <a:r>
              <a:rPr lang="pl-PL" u="sng" dirty="0"/>
              <a:t>jest możliwe </a:t>
            </a:r>
            <a:r>
              <a:rPr lang="pl-PL" dirty="0"/>
              <a:t>na podstawie przepisów dyrektywy;</a:t>
            </a:r>
          </a:p>
          <a:p>
            <a:pPr marL="514350" indent="-514350">
              <a:buAutoNum type="arabicPeriod"/>
            </a:pPr>
            <a:r>
              <a:rPr lang="pl-PL" u="sng" dirty="0"/>
              <a:t>Wystąpienie szkody </a:t>
            </a:r>
            <a:r>
              <a:rPr lang="pl-PL" dirty="0"/>
              <a:t>wynikającej z </a:t>
            </a:r>
            <a:r>
              <a:rPr lang="pl-PL" u="sng" dirty="0"/>
              <a:t>naruszenia</a:t>
            </a:r>
            <a:r>
              <a:rPr lang="pl-PL" dirty="0"/>
              <a:t> prawa UE</a:t>
            </a:r>
          </a:p>
          <a:p>
            <a:pPr marL="514350" indent="-514350">
              <a:buAutoNum type="arabicPeriod"/>
            </a:pPr>
            <a:r>
              <a:rPr lang="pl-PL" u="sng" dirty="0"/>
              <a:t>Związek przyczynowy </a:t>
            </a:r>
            <a:r>
              <a:rPr lang="pl-PL" dirty="0"/>
              <a:t>między naruszeniem, a szkodą.</a:t>
            </a:r>
          </a:p>
          <a:p>
            <a:endParaRPr lang="pl-PL" dirty="0"/>
          </a:p>
        </p:txBody>
      </p:sp>
      <p:sp>
        <p:nvSpPr>
          <p:cNvPr id="3" name="Tytuł 2">
            <a:extLst>
              <a:ext uri="{FF2B5EF4-FFF2-40B4-BE49-F238E27FC236}">
                <a16:creationId xmlns:a16="http://schemas.microsoft.com/office/drawing/2014/main" id="{D2975379-2A4D-3647-A6C4-D8D168597789}"/>
              </a:ext>
            </a:extLst>
          </p:cNvPr>
          <p:cNvSpPr>
            <a:spLocks noGrp="1"/>
          </p:cNvSpPr>
          <p:nvPr>
            <p:ph type="title"/>
          </p:nvPr>
        </p:nvSpPr>
        <p:spPr/>
        <p:txBody>
          <a:bodyPr/>
          <a:lstStyle/>
          <a:p>
            <a:r>
              <a:rPr lang="pl-PL" b="1" dirty="0">
                <a:solidFill>
                  <a:srgbClr val="FF0000"/>
                </a:solidFill>
              </a:rPr>
              <a:t>C-6/90 </a:t>
            </a:r>
            <a:r>
              <a:rPr lang="pl-PL" b="1" i="1" dirty="0" err="1">
                <a:solidFill>
                  <a:srgbClr val="FF0000"/>
                </a:solidFill>
              </a:rPr>
              <a:t>Francovich</a:t>
            </a:r>
            <a:endParaRPr lang="pl-PL" dirty="0"/>
          </a:p>
        </p:txBody>
      </p:sp>
    </p:spTree>
    <p:extLst>
      <p:ext uri="{BB962C8B-B14F-4D97-AF65-F5344CB8AC3E}">
        <p14:creationId xmlns:p14="http://schemas.microsoft.com/office/powerpoint/2010/main" val="323203215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C6CF95C-B6AE-3E45-A533-132B6BD3C6D0}"/>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Naruszenie prawa unijnego:</a:t>
            </a:r>
          </a:p>
          <a:p>
            <a:pPr lvl="1">
              <a:buFontTx/>
              <a:buChar char="-"/>
            </a:pPr>
            <a:r>
              <a:rPr lang="pl-PL" sz="2400" dirty="0"/>
              <a:t>Brak transpozycji w terminie (</a:t>
            </a:r>
            <a:r>
              <a:rPr lang="pl-PL" sz="2400" i="1" dirty="0" err="1">
                <a:solidFill>
                  <a:srgbClr val="FF0000"/>
                </a:solidFill>
              </a:rPr>
              <a:t>Francovich</a:t>
            </a:r>
            <a:r>
              <a:rPr lang="pl-PL" sz="2400" dirty="0"/>
              <a:t>)</a:t>
            </a:r>
          </a:p>
          <a:p>
            <a:pPr lvl="1">
              <a:buFontTx/>
              <a:buChar char="-"/>
            </a:pPr>
            <a:r>
              <a:rPr lang="pl-PL" sz="2400" dirty="0"/>
              <a:t>Wadliwa lub niepełna transpozycja (</a:t>
            </a:r>
            <a:r>
              <a:rPr lang="pl-PL" sz="2400" i="1" dirty="0" err="1"/>
              <a:t>Dillenkofer</a:t>
            </a:r>
            <a:r>
              <a:rPr lang="pl-PL" sz="2400" dirty="0"/>
              <a:t>)</a:t>
            </a:r>
          </a:p>
          <a:p>
            <a:pPr lvl="1">
              <a:buFontTx/>
              <a:buChar char="-"/>
            </a:pPr>
            <a:r>
              <a:rPr lang="pl-PL" sz="2400" dirty="0"/>
              <a:t>Naruszenie innych norm prawa pochodnego oraz postanowień traktatowych (</a:t>
            </a:r>
            <a:r>
              <a:rPr lang="pl-PL" sz="2400" i="1" dirty="0" err="1">
                <a:solidFill>
                  <a:srgbClr val="FF0000"/>
                </a:solidFill>
              </a:rPr>
              <a:t>Brasserie</a:t>
            </a:r>
            <a:r>
              <a:rPr lang="pl-PL" sz="2400" i="1" dirty="0">
                <a:solidFill>
                  <a:srgbClr val="FF0000"/>
                </a:solidFill>
              </a:rPr>
              <a:t> de </a:t>
            </a:r>
            <a:r>
              <a:rPr lang="pl-PL" sz="2400" i="1" dirty="0" err="1">
                <a:solidFill>
                  <a:srgbClr val="FF0000"/>
                </a:solidFill>
              </a:rPr>
              <a:t>Pechur</a:t>
            </a:r>
            <a:r>
              <a:rPr lang="pl-PL" sz="2400" dirty="0"/>
              <a:t>)</a:t>
            </a:r>
          </a:p>
          <a:p>
            <a:pPr marL="342900" indent="-342900">
              <a:buFont typeface="Arial" panose="020B0604020202020204" pitchFamily="34" charset="0"/>
              <a:buChar char="•"/>
            </a:pPr>
            <a:r>
              <a:rPr lang="pl-PL" dirty="0"/>
              <a:t>Odpowiedzialność powstaje niezależnie od tego jaki organ państwowy  dokonał naruszenia (ustawodawczy, wykonawczy czy sądowniczy)</a:t>
            </a:r>
          </a:p>
          <a:p>
            <a:endParaRPr lang="pl-PL" dirty="0"/>
          </a:p>
        </p:txBody>
      </p:sp>
      <p:sp>
        <p:nvSpPr>
          <p:cNvPr id="3" name="Tytuł 2">
            <a:extLst>
              <a:ext uri="{FF2B5EF4-FFF2-40B4-BE49-F238E27FC236}">
                <a16:creationId xmlns:a16="http://schemas.microsoft.com/office/drawing/2014/main" id="{7DAD90BD-9BA8-624F-B3B4-28F216F48F9F}"/>
              </a:ext>
            </a:extLst>
          </p:cNvPr>
          <p:cNvSpPr>
            <a:spLocks noGrp="1"/>
          </p:cNvSpPr>
          <p:nvPr>
            <p:ph type="title"/>
          </p:nvPr>
        </p:nvSpPr>
        <p:spPr/>
        <p:txBody>
          <a:bodyPr/>
          <a:lstStyle/>
          <a:p>
            <a:r>
              <a:rPr lang="pl-PL" sz="3600" dirty="0"/>
              <a:t>Rozwinięcie zasady odp. odszkodowawczej </a:t>
            </a:r>
          </a:p>
        </p:txBody>
      </p:sp>
    </p:spTree>
    <p:extLst>
      <p:ext uri="{BB962C8B-B14F-4D97-AF65-F5344CB8AC3E}">
        <p14:creationId xmlns:p14="http://schemas.microsoft.com/office/powerpoint/2010/main" val="425063243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73B62A5-F601-A747-874B-2861B4A0D110}"/>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Naruszenie prawa UE może wynikać :</a:t>
            </a:r>
          </a:p>
          <a:p>
            <a:r>
              <a:rPr lang="pl-PL" u="sng" dirty="0"/>
              <a:t>- z działalności władz części składowych państwa federacyjnego</a:t>
            </a:r>
            <a:r>
              <a:rPr lang="pl-PL" dirty="0"/>
              <a:t>, a nie władz centralnych (</a:t>
            </a:r>
            <a:r>
              <a:rPr lang="pl-PL" i="1" dirty="0" err="1"/>
              <a:t>Konle</a:t>
            </a:r>
            <a:r>
              <a:rPr lang="pl-PL" dirty="0"/>
              <a:t>),</a:t>
            </a:r>
          </a:p>
          <a:p>
            <a:r>
              <a:rPr lang="pl-PL" dirty="0"/>
              <a:t>- z postępowania </a:t>
            </a:r>
            <a:r>
              <a:rPr lang="pl-PL" u="sng" dirty="0"/>
              <a:t>organu </a:t>
            </a:r>
            <a:r>
              <a:rPr lang="pl-PL" dirty="0"/>
              <a:t>zachowującego odrębność publicznoprawną od państwa, ale wyposażonego w kompetencje do wykonywania funkcji publicznych (np. </a:t>
            </a:r>
            <a:r>
              <a:rPr lang="pl-PL" u="sng" dirty="0"/>
              <a:t>organy samorządu zawodowego- </a:t>
            </a:r>
            <a:r>
              <a:rPr lang="pl-PL" i="1" dirty="0" err="1"/>
              <a:t>Haim</a:t>
            </a:r>
            <a:r>
              <a:rPr lang="pl-PL" dirty="0"/>
              <a:t>),</a:t>
            </a:r>
          </a:p>
          <a:p>
            <a:r>
              <a:rPr lang="pl-PL" dirty="0"/>
              <a:t>- z działalności </a:t>
            </a:r>
            <a:r>
              <a:rPr lang="pl-PL" u="sng" dirty="0"/>
              <a:t>sądu krajowego orzekającego w ostatniej instancji </a:t>
            </a:r>
            <a:r>
              <a:rPr lang="pl-PL" dirty="0"/>
              <a:t>(</a:t>
            </a:r>
            <a:r>
              <a:rPr lang="pl-PL" i="1" dirty="0" err="1">
                <a:solidFill>
                  <a:srgbClr val="FF0000"/>
                </a:solidFill>
              </a:rPr>
              <a:t>Koebler</a:t>
            </a:r>
            <a:r>
              <a:rPr lang="pl-PL" dirty="0"/>
              <a:t>),</a:t>
            </a:r>
          </a:p>
          <a:p>
            <a:endParaRPr lang="pl-PL" dirty="0"/>
          </a:p>
        </p:txBody>
      </p:sp>
      <p:sp>
        <p:nvSpPr>
          <p:cNvPr id="3" name="Tytuł 2">
            <a:extLst>
              <a:ext uri="{FF2B5EF4-FFF2-40B4-BE49-F238E27FC236}">
                <a16:creationId xmlns:a16="http://schemas.microsoft.com/office/drawing/2014/main" id="{B930E211-8CA5-3147-B9C3-65BEBCFC4D8C}"/>
              </a:ext>
            </a:extLst>
          </p:cNvPr>
          <p:cNvSpPr>
            <a:spLocks noGrp="1"/>
          </p:cNvSpPr>
          <p:nvPr>
            <p:ph type="title"/>
          </p:nvPr>
        </p:nvSpPr>
        <p:spPr/>
        <p:txBody>
          <a:bodyPr/>
          <a:lstStyle/>
          <a:p>
            <a:r>
              <a:rPr lang="pl-PL" dirty="0"/>
              <a:t>Przykłady naruszeń</a:t>
            </a:r>
          </a:p>
        </p:txBody>
      </p:sp>
    </p:spTree>
    <p:extLst>
      <p:ext uri="{BB962C8B-B14F-4D97-AF65-F5344CB8AC3E}">
        <p14:creationId xmlns:p14="http://schemas.microsoft.com/office/powerpoint/2010/main" val="422135750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90F0F23-9E2B-BC42-8219-CDC5195291F8}"/>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Zasadę odp. odszkodowawczej </a:t>
            </a:r>
            <a:r>
              <a:rPr lang="pl-PL" dirty="0" err="1"/>
              <a:t>PCz</a:t>
            </a:r>
            <a:r>
              <a:rPr lang="pl-PL" dirty="0"/>
              <a:t> można wywieść nie tylko </a:t>
            </a:r>
            <a:r>
              <a:rPr lang="pl-PL" dirty="0">
                <a:solidFill>
                  <a:srgbClr val="00B050"/>
                </a:solidFill>
              </a:rPr>
              <a:t>z art. 4 ust. 3 TUE</a:t>
            </a:r>
            <a:r>
              <a:rPr lang="pl-PL" dirty="0"/>
              <a:t> i </a:t>
            </a:r>
            <a:r>
              <a:rPr lang="pl-PL" dirty="0">
                <a:solidFill>
                  <a:srgbClr val="00B050"/>
                </a:solidFill>
              </a:rPr>
              <a:t>zasady skuteczności prawa UE</a:t>
            </a:r>
            <a:r>
              <a:rPr lang="pl-PL" dirty="0"/>
              <a:t>, ale także z zasad ogólnych, wspólnych dla systemów prawnych </a:t>
            </a:r>
            <a:r>
              <a:rPr lang="pl-PL" dirty="0" err="1"/>
              <a:t>PCz</a:t>
            </a:r>
            <a:r>
              <a:rPr lang="pl-PL" dirty="0"/>
              <a:t>, w tym z zasady odpowiedzialności odszkodowawczej Unii;</a:t>
            </a:r>
          </a:p>
          <a:p>
            <a:pPr marL="342900" indent="-342900" algn="just">
              <a:buFont typeface="Arial" panose="020B0604020202020204" pitchFamily="34" charset="0"/>
              <a:buChar char="•"/>
            </a:pPr>
            <a:r>
              <a:rPr lang="pl-PL" dirty="0"/>
              <a:t>Odpowiedzialność państwa za szkodę wyrządzoną jednostce powstaje </a:t>
            </a:r>
            <a:r>
              <a:rPr lang="pl-PL" u="sng" dirty="0"/>
              <a:t>także wskutek naruszenia bezpośrednio skutecznej normy prawa unijnego</a:t>
            </a:r>
            <a:r>
              <a:rPr lang="pl-PL" dirty="0"/>
              <a:t>;</a:t>
            </a:r>
          </a:p>
          <a:p>
            <a:pPr marL="342900" indent="-342900" algn="just">
              <a:buFont typeface="Arial" panose="020B0604020202020204" pitchFamily="34" charset="0"/>
              <a:buChar char="•"/>
            </a:pPr>
            <a:r>
              <a:rPr lang="pl-PL" dirty="0"/>
              <a:t>Ocena czy naruszenie jest „</a:t>
            </a:r>
            <a:r>
              <a:rPr lang="pl-PL" u="sng" dirty="0"/>
              <a:t>wystarczająco poważne</a:t>
            </a:r>
            <a:r>
              <a:rPr lang="pl-PL" dirty="0"/>
              <a:t>” należy do sądu krajowego:</a:t>
            </a:r>
          </a:p>
          <a:p>
            <a:pPr lvl="1" algn="just">
              <a:buFontTx/>
              <a:buChar char="-"/>
            </a:pPr>
            <a:r>
              <a:rPr lang="pl-PL" sz="2000" dirty="0"/>
              <a:t>czy państwo przekroczyło w sposób </a:t>
            </a:r>
            <a:r>
              <a:rPr lang="pl-PL" sz="2000" u="sng" dirty="0"/>
              <a:t>oczywisty i ciężki </a:t>
            </a:r>
            <a:r>
              <a:rPr lang="pl-PL" sz="2000" dirty="0"/>
              <a:t>granice swojego uznania?</a:t>
            </a:r>
          </a:p>
          <a:p>
            <a:pPr lvl="1" algn="just">
              <a:buFontTx/>
              <a:buChar char="-"/>
            </a:pPr>
            <a:r>
              <a:rPr lang="pl-PL" sz="2000" dirty="0"/>
              <a:t>okoliczności: stopień jasności i precyzyjności naruszonej normy, zakres uznania, jaki norma pozostawia organom krajowym, umyślny lub nieumyślny charakter uchybienia/spowodowanej szkody, czy popełniony błąd może być usprawiedliwiony…</a:t>
            </a:r>
          </a:p>
          <a:p>
            <a:endParaRPr lang="pl-PL" dirty="0"/>
          </a:p>
        </p:txBody>
      </p:sp>
      <p:sp>
        <p:nvSpPr>
          <p:cNvPr id="3" name="Tytuł 2">
            <a:extLst>
              <a:ext uri="{FF2B5EF4-FFF2-40B4-BE49-F238E27FC236}">
                <a16:creationId xmlns:a16="http://schemas.microsoft.com/office/drawing/2014/main" id="{0606E6D4-A14F-554D-8B09-FFD678097B14}"/>
              </a:ext>
            </a:extLst>
          </p:cNvPr>
          <p:cNvSpPr>
            <a:spLocks noGrp="1"/>
          </p:cNvSpPr>
          <p:nvPr>
            <p:ph type="title"/>
          </p:nvPr>
        </p:nvSpPr>
        <p:spPr/>
        <p:txBody>
          <a:bodyPr/>
          <a:lstStyle/>
          <a:p>
            <a:r>
              <a:rPr lang="pl-PL" b="1" dirty="0">
                <a:solidFill>
                  <a:srgbClr val="FF0000"/>
                </a:solidFill>
              </a:rPr>
              <a:t>C-46/93</a:t>
            </a:r>
            <a:r>
              <a:rPr lang="pl-PL" b="1" i="1" dirty="0">
                <a:solidFill>
                  <a:srgbClr val="FF0000"/>
                </a:solidFill>
              </a:rPr>
              <a:t> </a:t>
            </a:r>
            <a:r>
              <a:rPr lang="pl-PL" b="1" i="1" dirty="0" err="1">
                <a:solidFill>
                  <a:srgbClr val="FF0000"/>
                </a:solidFill>
              </a:rPr>
              <a:t>Brasserie</a:t>
            </a:r>
            <a:r>
              <a:rPr lang="pl-PL" b="1" i="1" dirty="0">
                <a:solidFill>
                  <a:srgbClr val="FF0000"/>
                </a:solidFill>
              </a:rPr>
              <a:t> de </a:t>
            </a:r>
            <a:r>
              <a:rPr lang="pl-PL" b="1" i="1" dirty="0" err="1">
                <a:solidFill>
                  <a:srgbClr val="FF0000"/>
                </a:solidFill>
              </a:rPr>
              <a:t>Pechur</a:t>
            </a:r>
            <a:endParaRPr lang="pl-PL" dirty="0"/>
          </a:p>
        </p:txBody>
      </p:sp>
    </p:spTree>
    <p:extLst>
      <p:ext uri="{BB962C8B-B14F-4D97-AF65-F5344CB8AC3E}">
        <p14:creationId xmlns:p14="http://schemas.microsoft.com/office/powerpoint/2010/main" val="270354252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A9ABF74-9032-7046-918A-08154D8E548E}"/>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Prawo UE nie wymaga wzruszenia prawomocnego wyroku sądowego  (C-234/04</a:t>
            </a:r>
            <a:r>
              <a:rPr lang="pl-PL" sz="1800" i="1" dirty="0"/>
              <a:t> </a:t>
            </a:r>
            <a:r>
              <a:rPr lang="pl-PL" sz="1800" i="1" dirty="0" err="1"/>
              <a:t>Kapferer</a:t>
            </a:r>
            <a:r>
              <a:rPr lang="pl-PL" sz="1800" dirty="0"/>
              <a:t>), jedynym sposobem naprawienia naruszenia są roszczenia odszkodowawcze</a:t>
            </a:r>
          </a:p>
          <a:p>
            <a:pPr marL="342900" indent="-342900">
              <a:buFont typeface="Arial" panose="020B0604020202020204" pitchFamily="34" charset="0"/>
              <a:buChar char="•"/>
            </a:pPr>
            <a:r>
              <a:rPr lang="pl-PL" sz="1800" dirty="0"/>
              <a:t>Odp. państwa z tytułu naruszenia prawa unijnego przez </a:t>
            </a:r>
            <a:r>
              <a:rPr lang="pl-PL" sz="1800" u="sng" dirty="0"/>
              <a:t>sąd krajowy orzekający w ostatniej instancji</a:t>
            </a:r>
          </a:p>
          <a:p>
            <a:pPr marL="342900" indent="-342900">
              <a:buFont typeface="Arial" panose="020B0604020202020204" pitchFamily="34" charset="0"/>
              <a:buChar char="•"/>
            </a:pPr>
            <a:r>
              <a:rPr lang="pl-PL" sz="1800" dirty="0"/>
              <a:t>Skarżący musi wykazać </a:t>
            </a:r>
            <a:r>
              <a:rPr lang="pl-PL" sz="1800" u="sng" dirty="0"/>
              <a:t>oczywiste rażące naruszenie </a:t>
            </a:r>
            <a:r>
              <a:rPr lang="pl-PL" sz="1800" dirty="0"/>
              <a:t>prawa UE przez sąd</a:t>
            </a:r>
          </a:p>
          <a:p>
            <a:pPr marL="342900" indent="-342900">
              <a:buFont typeface="Arial" panose="020B0604020202020204" pitchFamily="34" charset="0"/>
              <a:buChar char="•"/>
            </a:pPr>
            <a:r>
              <a:rPr lang="pl-PL" sz="1800" dirty="0"/>
              <a:t>Pełna skuteczność przepisów prawa UE byłaby podważona, a ochrona jednostek osłabiona, gdyby te ostatnie nie mogły </a:t>
            </a:r>
            <a:r>
              <a:rPr lang="pl-PL" sz="1800" u="sng" dirty="0"/>
              <a:t>pod pewnymi warunkami</a:t>
            </a:r>
            <a:r>
              <a:rPr lang="pl-PL" sz="1800" dirty="0"/>
              <a:t> uzyskać odszkodowania, gdy ich prawa są uszczuplone w wyniku naruszenia prawa unijnego, które jest skutkiem decyzji sądu krajowego orzekającego w ostatniej inst.</a:t>
            </a:r>
          </a:p>
          <a:p>
            <a:pPr marL="342900" indent="-342900">
              <a:buFont typeface="Arial" panose="020B0604020202020204" pitchFamily="34" charset="0"/>
              <a:buChar char="•"/>
            </a:pPr>
            <a:r>
              <a:rPr lang="pl-PL" sz="1800" dirty="0"/>
              <a:t>Naruszenie prawa UE wystąpi w każdym przypadku, jeśli decyzja organu krajowego orzekającego w ostatniej instancji polega na oczywistym zignorowaniu orzecznictwa TSUE w tej kwestii.</a:t>
            </a:r>
          </a:p>
          <a:p>
            <a:endParaRPr lang="pl-PL" dirty="0"/>
          </a:p>
        </p:txBody>
      </p:sp>
      <p:sp>
        <p:nvSpPr>
          <p:cNvPr id="3" name="Tytuł 2">
            <a:extLst>
              <a:ext uri="{FF2B5EF4-FFF2-40B4-BE49-F238E27FC236}">
                <a16:creationId xmlns:a16="http://schemas.microsoft.com/office/drawing/2014/main" id="{43E43616-476C-5B4A-B5F4-731E6B8C4631}"/>
              </a:ext>
            </a:extLst>
          </p:cNvPr>
          <p:cNvSpPr>
            <a:spLocks noGrp="1"/>
          </p:cNvSpPr>
          <p:nvPr>
            <p:ph type="title"/>
          </p:nvPr>
        </p:nvSpPr>
        <p:spPr/>
        <p:txBody>
          <a:bodyPr/>
          <a:lstStyle/>
          <a:p>
            <a:r>
              <a:rPr lang="pl-PL" b="1" dirty="0">
                <a:solidFill>
                  <a:srgbClr val="FF0000"/>
                </a:solidFill>
              </a:rPr>
              <a:t>C- 224/01 </a:t>
            </a:r>
            <a:r>
              <a:rPr lang="pl-PL" b="1" i="1" dirty="0" err="1">
                <a:solidFill>
                  <a:srgbClr val="FF0000"/>
                </a:solidFill>
              </a:rPr>
              <a:t>Koebler</a:t>
            </a:r>
            <a:endParaRPr lang="pl-PL" dirty="0"/>
          </a:p>
        </p:txBody>
      </p:sp>
    </p:spTree>
    <p:extLst>
      <p:ext uri="{BB962C8B-B14F-4D97-AF65-F5344CB8AC3E}">
        <p14:creationId xmlns:p14="http://schemas.microsoft.com/office/powerpoint/2010/main" val="419247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8881985-0864-3E43-8FC1-94ACC5B42FCC}"/>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Stan faktyczny: holenderski przedsiębiorca, który importował z Niemiec substancję chemiczną, poprzez zmianę klasyfikacji celnej tej substancji został obciążony podwyższoną opłatą celną. Zapłacił, ale chciał dochodzić jej zwrotu </a:t>
            </a:r>
          </a:p>
          <a:p>
            <a:pPr marL="342900" indent="-342900" algn="just">
              <a:buFont typeface="Arial" panose="020B0604020202020204" pitchFamily="34" charset="0"/>
              <a:buChar char="•"/>
            </a:pPr>
            <a:r>
              <a:rPr lang="pl-PL" dirty="0"/>
              <a:t>Obowiązywała wtedy </a:t>
            </a:r>
            <a:r>
              <a:rPr lang="pl-PL" b="1" dirty="0"/>
              <a:t>klauzula </a:t>
            </a:r>
            <a:r>
              <a:rPr lang="pl-PL" b="1" dirty="0" err="1"/>
              <a:t>standstill</a:t>
            </a:r>
            <a:r>
              <a:rPr lang="pl-PL" b="1" dirty="0"/>
              <a:t>- </a:t>
            </a:r>
            <a:r>
              <a:rPr lang="pl-PL" dirty="0"/>
              <a:t>zakaz nowych ceł i opłat równoważnych</a:t>
            </a:r>
          </a:p>
          <a:p>
            <a:pPr marL="342900" indent="-342900">
              <a:buFont typeface="Arial" panose="020B0604020202020204" pitchFamily="34" charset="0"/>
              <a:buChar char="•"/>
            </a:pPr>
            <a:r>
              <a:rPr lang="pl-PL" dirty="0"/>
              <a:t>Pytanie prejudycjalne sądu holenderskiego- czy przepisy traktatu (obecnie art. 34 i 35 TFUE) są bezpośrednio skuteczne?</a:t>
            </a:r>
          </a:p>
          <a:p>
            <a:r>
              <a:rPr lang="pl-PL" u="sng" dirty="0"/>
              <a:t>Zakaz: </a:t>
            </a:r>
            <a:r>
              <a:rPr lang="pl-PL" dirty="0"/>
              <a:t>”</a:t>
            </a:r>
            <a:r>
              <a:rPr lang="pl-PL" dirty="0" err="1"/>
              <a:t>PCz</a:t>
            </a:r>
            <a:r>
              <a:rPr lang="pl-PL" dirty="0"/>
              <a:t>. Powstrzymują się we wzajemnych stosunkach handlowych od wprowadzenia nowych ceł przywozowych i wywozowych lub opłat o skutku równoważnym oraz od podwyżek takich ceł i opłat między nimi obowiązujących” </a:t>
            </a:r>
          </a:p>
          <a:p>
            <a:pPr marL="342900" indent="-342900">
              <a:buFont typeface="Arial" panose="020B0604020202020204" pitchFamily="34" charset="0"/>
              <a:buChar char="•"/>
            </a:pPr>
            <a:r>
              <a:rPr lang="pl-PL" dirty="0"/>
              <a:t>Wykładnia językowa nie była wystarczająca, należało sięgnąć do wykładni celowościowej </a:t>
            </a:r>
          </a:p>
        </p:txBody>
      </p:sp>
      <p:sp>
        <p:nvSpPr>
          <p:cNvPr id="3" name="Tytuł 2">
            <a:extLst>
              <a:ext uri="{FF2B5EF4-FFF2-40B4-BE49-F238E27FC236}">
                <a16:creationId xmlns:a16="http://schemas.microsoft.com/office/drawing/2014/main" id="{67919B79-057E-5A49-B10F-1690662401AD}"/>
              </a:ext>
            </a:extLst>
          </p:cNvPr>
          <p:cNvSpPr>
            <a:spLocks noGrp="1"/>
          </p:cNvSpPr>
          <p:nvPr>
            <p:ph type="title"/>
          </p:nvPr>
        </p:nvSpPr>
        <p:spPr/>
        <p:txBody>
          <a:bodyPr/>
          <a:lstStyle/>
          <a:p>
            <a:r>
              <a:rPr lang="pl-PL" b="1" dirty="0">
                <a:solidFill>
                  <a:srgbClr val="C00000"/>
                </a:solidFill>
              </a:rPr>
              <a:t>C-26/62 van </a:t>
            </a:r>
            <a:r>
              <a:rPr lang="pl-PL" b="1" dirty="0" err="1">
                <a:solidFill>
                  <a:srgbClr val="C00000"/>
                </a:solidFill>
              </a:rPr>
              <a:t>Gend</a:t>
            </a:r>
            <a:r>
              <a:rPr lang="pl-PL" b="1" dirty="0">
                <a:solidFill>
                  <a:srgbClr val="C00000"/>
                </a:solidFill>
              </a:rPr>
              <a:t> en </a:t>
            </a:r>
            <a:r>
              <a:rPr lang="pl-PL" b="1" dirty="0" err="1">
                <a:solidFill>
                  <a:srgbClr val="C00000"/>
                </a:solidFill>
              </a:rPr>
              <a:t>Loos</a:t>
            </a:r>
            <a:endParaRPr lang="pl-PL" b="1" dirty="0">
              <a:solidFill>
                <a:srgbClr val="C00000"/>
              </a:solidFill>
            </a:endParaRPr>
          </a:p>
        </p:txBody>
      </p:sp>
    </p:spTree>
    <p:extLst>
      <p:ext uri="{BB962C8B-B14F-4D97-AF65-F5344CB8AC3E}">
        <p14:creationId xmlns:p14="http://schemas.microsoft.com/office/powerpoint/2010/main" val="261128658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2136B89-C883-ED45-8DA4-C94385D8C177}"/>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Stopień jasności i precyzyjności naruszonej normy,</a:t>
            </a:r>
          </a:p>
          <a:p>
            <a:pPr marL="342900" indent="-342900">
              <a:buFont typeface="Arial" panose="020B0604020202020204" pitchFamily="34" charset="0"/>
              <a:buChar char="•"/>
            </a:pPr>
            <a:r>
              <a:rPr lang="pl-PL" dirty="0"/>
              <a:t>Zakres uznania, jaki norma pozostawia organom krajowym,</a:t>
            </a:r>
          </a:p>
          <a:p>
            <a:pPr marL="342900" indent="-342900">
              <a:buFont typeface="Arial" panose="020B0604020202020204" pitchFamily="34" charset="0"/>
              <a:buChar char="•"/>
            </a:pPr>
            <a:r>
              <a:rPr lang="pl-PL" dirty="0"/>
              <a:t>Umyślny/nieumyślny charakter popełnionego uchybienia/spowodowanej szkody,</a:t>
            </a:r>
          </a:p>
          <a:p>
            <a:pPr marL="342900" indent="-342900">
              <a:buFont typeface="Arial" panose="020B0604020202020204" pitchFamily="34" charset="0"/>
              <a:buChar char="•"/>
            </a:pPr>
            <a:r>
              <a:rPr lang="pl-PL" dirty="0"/>
              <a:t>Czy popełniony błąd może być usprawiedliwiony?</a:t>
            </a:r>
          </a:p>
          <a:p>
            <a:pPr marL="342900" indent="-342900">
              <a:buFont typeface="Arial" panose="020B0604020202020204" pitchFamily="34" charset="0"/>
              <a:buChar char="•"/>
            </a:pPr>
            <a:r>
              <a:rPr lang="pl-PL" dirty="0"/>
              <a:t>Czy nastąpiło niewykonanie obowiązku sądu krajowego do zadania pytania prejudycjalnego z art. 267 TFUE?</a:t>
            </a:r>
          </a:p>
          <a:p>
            <a:r>
              <a:rPr lang="pl-PL" dirty="0">
                <a:sym typeface="Wingdings" pitchFamily="2" charset="2"/>
              </a:rPr>
              <a:t> Naruszenie prawa UE wystąpi w każdym przypadku gdy decyzja sądu będzie polegała na </a:t>
            </a:r>
            <a:r>
              <a:rPr lang="pl-PL" u="sng" dirty="0">
                <a:sym typeface="Wingdings" pitchFamily="2" charset="2"/>
              </a:rPr>
              <a:t>oczywistym zignorowaniu orzecznictwa TSUE</a:t>
            </a:r>
            <a:endParaRPr lang="pl-PL" u="sng" dirty="0"/>
          </a:p>
          <a:p>
            <a:endParaRPr lang="pl-PL" dirty="0"/>
          </a:p>
        </p:txBody>
      </p:sp>
      <p:sp>
        <p:nvSpPr>
          <p:cNvPr id="3" name="Tytuł 2">
            <a:extLst>
              <a:ext uri="{FF2B5EF4-FFF2-40B4-BE49-F238E27FC236}">
                <a16:creationId xmlns:a16="http://schemas.microsoft.com/office/drawing/2014/main" id="{5399D58A-80CD-684F-8B24-B739FB692F80}"/>
              </a:ext>
            </a:extLst>
          </p:cNvPr>
          <p:cNvSpPr>
            <a:spLocks noGrp="1"/>
          </p:cNvSpPr>
          <p:nvPr>
            <p:ph type="title"/>
          </p:nvPr>
        </p:nvSpPr>
        <p:spPr/>
        <p:txBody>
          <a:bodyPr/>
          <a:lstStyle/>
          <a:p>
            <a:r>
              <a:rPr lang="pl-PL" sz="4000" dirty="0"/>
              <a:t>Okoliczności odp. odszkodowawczej</a:t>
            </a:r>
          </a:p>
        </p:txBody>
      </p:sp>
    </p:spTree>
    <p:extLst>
      <p:ext uri="{BB962C8B-B14F-4D97-AF65-F5344CB8AC3E}">
        <p14:creationId xmlns:p14="http://schemas.microsoft.com/office/powerpoint/2010/main" val="122402993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4820939-7274-9B4D-8880-08FC879C0B0F}"/>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Zasada autonomii proceduralnej </a:t>
            </a:r>
            <a:r>
              <a:rPr lang="pl-PL" dirty="0" err="1"/>
              <a:t>p.cz</a:t>
            </a:r>
            <a:r>
              <a:rPr lang="pl-PL" dirty="0"/>
              <a:t>. </a:t>
            </a:r>
            <a:r>
              <a:rPr lang="pl-PL" dirty="0">
                <a:sym typeface="Wingdings" pitchFamily="2" charset="2"/>
              </a:rPr>
              <a:t> państwo zobowiązane jest do wypłaty odszkodowania na podstawie reguł określonych w przepisach krajowych dot. odp. </a:t>
            </a:r>
          </a:p>
          <a:p>
            <a:pPr marL="342900" indent="-342900">
              <a:buFont typeface="Arial" panose="020B0604020202020204" pitchFamily="34" charset="0"/>
              <a:buChar char="•"/>
            </a:pPr>
            <a:r>
              <a:rPr lang="pl-PL" dirty="0">
                <a:sym typeface="Wingdings" pitchFamily="2" charset="2"/>
              </a:rPr>
              <a:t>Skuteczność prawa UE na poziomie krajowym ma być zapewniona zgodnie z procedurą i warunkami określonymi w wewnętrznym porządku prawnym </a:t>
            </a:r>
            <a:endParaRPr lang="pl-PL" dirty="0"/>
          </a:p>
        </p:txBody>
      </p:sp>
      <p:sp>
        <p:nvSpPr>
          <p:cNvPr id="3" name="Tytuł 2">
            <a:extLst>
              <a:ext uri="{FF2B5EF4-FFF2-40B4-BE49-F238E27FC236}">
                <a16:creationId xmlns:a16="http://schemas.microsoft.com/office/drawing/2014/main" id="{D8C79F4B-AE0A-7949-89DD-C5657B638D45}"/>
              </a:ext>
            </a:extLst>
          </p:cNvPr>
          <p:cNvSpPr>
            <a:spLocks noGrp="1"/>
          </p:cNvSpPr>
          <p:nvPr>
            <p:ph type="title"/>
          </p:nvPr>
        </p:nvSpPr>
        <p:spPr/>
        <p:txBody>
          <a:bodyPr/>
          <a:lstStyle/>
          <a:p>
            <a:r>
              <a:rPr lang="pl-PL" dirty="0"/>
              <a:t>Realizacja odp. odszkodowawczej</a:t>
            </a:r>
          </a:p>
        </p:txBody>
      </p:sp>
    </p:spTree>
    <p:extLst>
      <p:ext uri="{BB962C8B-B14F-4D97-AF65-F5344CB8AC3E}">
        <p14:creationId xmlns:p14="http://schemas.microsoft.com/office/powerpoint/2010/main" val="55721508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C3D6282-B7CC-FC47-8D9D-135752CB6F40}"/>
              </a:ext>
            </a:extLst>
          </p:cNvPr>
          <p:cNvSpPr>
            <a:spLocks noGrp="1"/>
          </p:cNvSpPr>
          <p:nvPr>
            <p:ph type="body" sz="quarter" idx="16"/>
          </p:nvPr>
        </p:nvSpPr>
        <p:spPr/>
        <p:txBody>
          <a:bodyPr/>
          <a:lstStyle/>
          <a:p>
            <a:pPr algn="ctr"/>
            <a:endParaRPr lang="pl-PL" sz="4800" b="1" dirty="0"/>
          </a:p>
          <a:p>
            <a:pPr algn="ctr"/>
            <a:r>
              <a:rPr lang="pl-PL" sz="4800" b="1" dirty="0"/>
              <a:t>CASE STUDY </a:t>
            </a:r>
          </a:p>
        </p:txBody>
      </p:sp>
      <p:sp>
        <p:nvSpPr>
          <p:cNvPr id="3" name="Tytuł 2">
            <a:extLst>
              <a:ext uri="{FF2B5EF4-FFF2-40B4-BE49-F238E27FC236}">
                <a16:creationId xmlns:a16="http://schemas.microsoft.com/office/drawing/2014/main" id="{B3F3E781-8053-E14A-86DC-B2A8A2633336}"/>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170822433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181E13B-52CB-3748-B6C4-EA05A9AF0FDF}"/>
              </a:ext>
            </a:extLst>
          </p:cNvPr>
          <p:cNvSpPr>
            <a:spLocks noGrp="1"/>
          </p:cNvSpPr>
          <p:nvPr>
            <p:ph type="body" sz="quarter" idx="16"/>
          </p:nvPr>
        </p:nvSpPr>
        <p:spPr/>
        <p:txBody>
          <a:bodyPr/>
          <a:lstStyle/>
          <a:p>
            <a:pPr algn="just">
              <a:buFont typeface="Wingdings" pitchFamily="2" charset="2"/>
              <a:buChar char="à"/>
            </a:pPr>
            <a:r>
              <a:rPr lang="pl-PL" dirty="0"/>
              <a:t> W orzecznictwie polskich sądów można już wskazać przykłady przyznania odszkodowania za szkodę wyrządzoną przez państwo naruszeniem prawa UE;</a:t>
            </a:r>
          </a:p>
          <a:p>
            <a:pPr algn="just">
              <a:buFont typeface="Wingdings" pitchFamily="2" charset="2"/>
              <a:buChar char="à"/>
            </a:pPr>
            <a:r>
              <a:rPr lang="pl-PL" dirty="0"/>
              <a:t> SO przyznał podmiotowi prywatnemu odszkodowanie za szkodę wyrządzoną nieprawidłową implementacją przez Polskę nieobowiązującej już </a:t>
            </a:r>
            <a:r>
              <a:rPr lang="pl-PL" u="sng" dirty="0"/>
              <a:t>dyrektywy Rady z 13.6.1990 r. 90/314/EWG w sprawie zorganizowanych podróży, wakacji i wycieczek;</a:t>
            </a:r>
          </a:p>
          <a:p>
            <a:endParaRPr lang="pl-PL" dirty="0"/>
          </a:p>
        </p:txBody>
      </p:sp>
      <p:sp>
        <p:nvSpPr>
          <p:cNvPr id="3" name="Tytuł 2">
            <a:extLst>
              <a:ext uri="{FF2B5EF4-FFF2-40B4-BE49-F238E27FC236}">
                <a16:creationId xmlns:a16="http://schemas.microsoft.com/office/drawing/2014/main" id="{16001ECB-0A7A-454C-9B08-6D46A7638D68}"/>
              </a:ext>
            </a:extLst>
          </p:cNvPr>
          <p:cNvSpPr>
            <a:spLocks noGrp="1"/>
          </p:cNvSpPr>
          <p:nvPr>
            <p:ph type="title"/>
          </p:nvPr>
        </p:nvSpPr>
        <p:spPr/>
        <p:txBody>
          <a:bodyPr/>
          <a:lstStyle/>
          <a:p>
            <a:r>
              <a:rPr lang="pl-PL" sz="4000" dirty="0"/>
              <a:t>wyrok SO w Warszawie, sygn. V Ca 594/14</a:t>
            </a:r>
          </a:p>
        </p:txBody>
      </p:sp>
    </p:spTree>
    <p:extLst>
      <p:ext uri="{BB962C8B-B14F-4D97-AF65-F5344CB8AC3E}">
        <p14:creationId xmlns:p14="http://schemas.microsoft.com/office/powerpoint/2010/main" val="388120374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B864243-89C7-6141-98FA-D07B83BD1CD2}"/>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Turyści zawarli z biurem podróży umowę - wczasy w Bułgarii za ok 6 tys. zł;</a:t>
            </a:r>
          </a:p>
          <a:p>
            <a:pPr marL="342900" indent="-342900">
              <a:buFont typeface="Arial" panose="020B0604020202020204" pitchFamily="34" charset="0"/>
              <a:buChar char="•"/>
            </a:pPr>
            <a:r>
              <a:rPr lang="pl-PL" dirty="0"/>
              <a:t>Do wycieczki nie doszło- biuro podróży upadło, a suma gwarancji ubezpieczeniowych biura nie wystarczyła nawet na sprowadzenie do Polski tych turystów, którzy już wylecieli;</a:t>
            </a:r>
          </a:p>
          <a:p>
            <a:pPr marL="342900" indent="-342900">
              <a:buFont typeface="Arial" panose="020B0604020202020204" pitchFamily="34" charset="0"/>
              <a:buChar char="•"/>
            </a:pPr>
            <a:r>
              <a:rPr lang="pl-PL" dirty="0"/>
              <a:t>Pełnomocnik turystów wezwał SP do spełnienia roszczenia z tytułu niezrealizowanych wczasów;</a:t>
            </a:r>
          </a:p>
          <a:p>
            <a:pPr marL="342900" indent="-342900">
              <a:buFont typeface="Arial" panose="020B0604020202020204" pitchFamily="34" charset="0"/>
              <a:buChar char="•"/>
            </a:pPr>
            <a:r>
              <a:rPr lang="pl-PL" dirty="0"/>
              <a:t>Podstawa roszczenia: art. 7 (nieobowiązującej już ) dyrektywy w sprawie zorganizowanych podróży, wakacji i wycieczek, który nie został implementowany w odpowiedni sposób do prawa polskiego.</a:t>
            </a:r>
          </a:p>
          <a:p>
            <a:endParaRPr lang="pl-PL" dirty="0"/>
          </a:p>
        </p:txBody>
      </p:sp>
      <p:sp>
        <p:nvSpPr>
          <p:cNvPr id="3" name="Tytuł 2">
            <a:extLst>
              <a:ext uri="{FF2B5EF4-FFF2-40B4-BE49-F238E27FC236}">
                <a16:creationId xmlns:a16="http://schemas.microsoft.com/office/drawing/2014/main" id="{EDEC4CE0-87D0-A740-AA01-BFE9F451E38E}"/>
              </a:ext>
            </a:extLst>
          </p:cNvPr>
          <p:cNvSpPr>
            <a:spLocks noGrp="1"/>
          </p:cNvSpPr>
          <p:nvPr>
            <p:ph type="title"/>
          </p:nvPr>
        </p:nvSpPr>
        <p:spPr/>
        <p:txBody>
          <a:bodyPr/>
          <a:lstStyle/>
          <a:p>
            <a:r>
              <a:rPr lang="pl-PL" sz="4000" dirty="0"/>
              <a:t>wyrok SO w Warszawie, sygn. V Ca 594/14</a:t>
            </a:r>
          </a:p>
        </p:txBody>
      </p:sp>
    </p:spTree>
    <p:extLst>
      <p:ext uri="{BB962C8B-B14F-4D97-AF65-F5344CB8AC3E}">
        <p14:creationId xmlns:p14="http://schemas.microsoft.com/office/powerpoint/2010/main" val="145898566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0C53A1F-E087-6043-89D1-6289ADB399CC}"/>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Art. 7 dyrektywy- na wypadek swojej niewypłacalności organizator i/lub punkt sprzedaży detalicznej, będący stroną umowy, powinni zapewnić dostateczne zabezpieczenie umożliwiające zwrot nadpłaconych pieniędzy oraz powrót konsumenta z podróży.</a:t>
            </a:r>
          </a:p>
          <a:p>
            <a:pPr marL="342900" indent="-342900" algn="just">
              <a:buFont typeface="Arial" panose="020B0604020202020204" pitchFamily="34" charset="0"/>
              <a:buChar char="•"/>
            </a:pPr>
            <a:r>
              <a:rPr lang="pl-PL" dirty="0"/>
              <a:t>Obowiązek posiadania zabezpieczenia finansowego wynikający z brzmienia ww. regulacji został na gruncie prawa polskiego unormowany w ustawie o usługach turystycznych z 29.8. 1997 r. oraz w aktach wykonawczych </a:t>
            </a:r>
          </a:p>
          <a:p>
            <a:pPr marL="342900" indent="-342900" algn="just">
              <a:buFont typeface="Arial" panose="020B0604020202020204" pitchFamily="34" charset="0"/>
              <a:buChar char="•"/>
            </a:pPr>
            <a:r>
              <a:rPr lang="pl-PL" u="sng" dirty="0"/>
              <a:t>Rozporządzenie wykonawcze w sposób niewystarczający zmierzało do realizacji założeń Dyrektywy Rady z dnia 13 czerwca 1990 r., skoro suma gwarancji ubezpieczeniowej nie pokryła w pełni nawet kosztów powrotu do kraju osób pozostających za granicą. </a:t>
            </a:r>
          </a:p>
          <a:p>
            <a:endParaRPr lang="pl-PL" dirty="0"/>
          </a:p>
        </p:txBody>
      </p:sp>
      <p:sp>
        <p:nvSpPr>
          <p:cNvPr id="3" name="Tytuł 2">
            <a:extLst>
              <a:ext uri="{FF2B5EF4-FFF2-40B4-BE49-F238E27FC236}">
                <a16:creationId xmlns:a16="http://schemas.microsoft.com/office/drawing/2014/main" id="{9FFA484C-E699-7346-BD8C-AFCE2E1DE283}"/>
              </a:ext>
            </a:extLst>
          </p:cNvPr>
          <p:cNvSpPr>
            <a:spLocks noGrp="1"/>
          </p:cNvSpPr>
          <p:nvPr>
            <p:ph type="title"/>
          </p:nvPr>
        </p:nvSpPr>
        <p:spPr/>
        <p:txBody>
          <a:bodyPr/>
          <a:lstStyle/>
          <a:p>
            <a:r>
              <a:rPr lang="pl-PL" sz="4000" dirty="0"/>
              <a:t>wyrok SO w Warszawie, sygn. V Ca 594/14</a:t>
            </a:r>
          </a:p>
        </p:txBody>
      </p:sp>
    </p:spTree>
    <p:extLst>
      <p:ext uri="{BB962C8B-B14F-4D97-AF65-F5344CB8AC3E}">
        <p14:creationId xmlns:p14="http://schemas.microsoft.com/office/powerpoint/2010/main" val="59862415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8222CAC-A93A-6847-A871-77ECA657D4AB}"/>
              </a:ext>
            </a:extLst>
          </p:cNvPr>
          <p:cNvSpPr>
            <a:spLocks noGrp="1"/>
          </p:cNvSpPr>
          <p:nvPr>
            <p:ph type="body" sz="quarter" idx="16"/>
          </p:nvPr>
        </p:nvSpPr>
        <p:spPr/>
        <p:txBody>
          <a:bodyPr/>
          <a:lstStyle/>
          <a:p>
            <a:pPr algn="just"/>
            <a:r>
              <a:rPr lang="pl-PL" sz="1800" i="1" dirty="0"/>
              <a:t>„ Wadliwa transpozycja dyrektywy może uzasadniać odpowiedzialność odszkodowawczą Skarbu Państwa.(…) </a:t>
            </a:r>
          </a:p>
          <a:p>
            <a:pPr algn="just"/>
            <a:r>
              <a:rPr lang="pl-PL" sz="1800" i="1" dirty="0"/>
              <a:t>”Powyższe znajduje potwierdzenie w prawie wspólnotowym, które przyjmuje, że w sytuacji braku horyzontalnej, bezpośredniej skuteczności dyrektywy jednostka jest uprawniona do wytoczenia powództwa o odszkodowanie przeciwko państwu członkowskiemu. W takim przypadku, zgodnie z zasadami wypracowanymi przez Trybunał Sprawiedliwości (ww. orzeczenie z dnia 19 listopada 1991 r. w połączonych sprawach </a:t>
            </a:r>
            <a:r>
              <a:rPr lang="pl-PL" sz="1800" i="1" dirty="0">
                <a:solidFill>
                  <a:srgbClr val="FF0000"/>
                </a:solidFill>
              </a:rPr>
              <a:t>C-6/90 i C-9/90 </a:t>
            </a:r>
            <a:r>
              <a:rPr lang="pl-PL" sz="1800" i="1" dirty="0"/>
              <a:t>oraz orzeczenie z dnia 5 marca 1996 r. w połączonych sprawach </a:t>
            </a:r>
            <a:r>
              <a:rPr lang="pl-PL" sz="1800" i="1" dirty="0">
                <a:solidFill>
                  <a:srgbClr val="FF0000"/>
                </a:solidFill>
              </a:rPr>
              <a:t>C-46/93 i C 48/93 B. </a:t>
            </a:r>
            <a:r>
              <a:rPr lang="pl-PL" sz="1800" i="1" dirty="0" err="1">
                <a:solidFill>
                  <a:srgbClr val="FF0000"/>
                </a:solidFill>
              </a:rPr>
              <a:t>du</a:t>
            </a:r>
            <a:r>
              <a:rPr lang="pl-PL" sz="1800" i="1" dirty="0">
                <a:solidFill>
                  <a:srgbClr val="FF0000"/>
                </a:solidFill>
              </a:rPr>
              <a:t> P.</a:t>
            </a:r>
            <a:r>
              <a:rPr lang="pl-PL" sz="1800" i="1" dirty="0"/>
              <a:t> oraz </a:t>
            </a:r>
            <a:r>
              <a:rPr lang="pl-PL" sz="1800" i="1" dirty="0">
                <a:solidFill>
                  <a:srgbClr val="FF0000"/>
                </a:solidFill>
              </a:rPr>
              <a:t>F. I. i</a:t>
            </a:r>
            <a:r>
              <a:rPr lang="pl-PL" sz="1800" i="1" dirty="0"/>
              <a:t> inni, Zb. Orz. 1996, s. I- (...), pkt 51), </a:t>
            </a:r>
            <a:r>
              <a:rPr lang="pl-PL" sz="1800" i="1" u="sng" dirty="0"/>
              <a:t>jednostka musi udowodnić, że: nastąpiło naruszenie normy dyrektywy, która jest skierowana na przyznanie praw jednostkom, a treść tych praw może być zidentyfikowana, naruszenie musi być wystarczająco poważne, występuje bezpośredni związek przyczynowo – skutkowy między nieterminową lub nieprawidłową implementacją normy dyrektywy, a szkodą wyrządzoną jednostce</a:t>
            </a:r>
            <a:r>
              <a:rPr lang="pl-PL" sz="1800" i="1" dirty="0"/>
              <a:t>”</a:t>
            </a:r>
          </a:p>
          <a:p>
            <a:endParaRPr lang="pl-PL" dirty="0"/>
          </a:p>
        </p:txBody>
      </p:sp>
      <p:sp>
        <p:nvSpPr>
          <p:cNvPr id="3" name="Tytuł 2">
            <a:extLst>
              <a:ext uri="{FF2B5EF4-FFF2-40B4-BE49-F238E27FC236}">
                <a16:creationId xmlns:a16="http://schemas.microsoft.com/office/drawing/2014/main" id="{4D69A624-5623-4B45-B55F-2E95C09F0A74}"/>
              </a:ext>
            </a:extLst>
          </p:cNvPr>
          <p:cNvSpPr>
            <a:spLocks noGrp="1"/>
          </p:cNvSpPr>
          <p:nvPr>
            <p:ph type="title"/>
          </p:nvPr>
        </p:nvSpPr>
        <p:spPr/>
        <p:txBody>
          <a:bodyPr/>
          <a:lstStyle/>
          <a:p>
            <a:r>
              <a:rPr lang="pl-PL" sz="3600" dirty="0"/>
              <a:t>wyrok SO w Warszawie, sygn. V Ca 594/14</a:t>
            </a:r>
          </a:p>
        </p:txBody>
      </p:sp>
    </p:spTree>
    <p:extLst>
      <p:ext uri="{BB962C8B-B14F-4D97-AF65-F5344CB8AC3E}">
        <p14:creationId xmlns:p14="http://schemas.microsoft.com/office/powerpoint/2010/main" val="233283634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8EE0728-E1C6-B44C-8E66-1CF425A49EC4}"/>
              </a:ext>
            </a:extLst>
          </p:cNvPr>
          <p:cNvSpPr>
            <a:spLocks noGrp="1"/>
          </p:cNvSpPr>
          <p:nvPr>
            <p:ph type="body" sz="quarter" idx="16"/>
          </p:nvPr>
        </p:nvSpPr>
        <p:spPr/>
        <p:txBody>
          <a:bodyPr/>
          <a:lstStyle/>
          <a:p>
            <a:pPr marL="342900" indent="-342900">
              <a:buFont typeface="Arial" panose="020B0604020202020204" pitchFamily="34" charset="0"/>
              <a:buChar char="•"/>
            </a:pPr>
            <a:r>
              <a:rPr lang="pl-PL" i="1" dirty="0"/>
              <a:t>„Odnosząc się do wskazanych przesłanek odpowiedzialności odszkodowawczej wskazać należy, że </a:t>
            </a:r>
            <a:r>
              <a:rPr lang="pl-PL" i="1" u="sng" dirty="0"/>
              <a:t>bezsporne jest, że doszło do wadliwej implementacji uregulowań dyrektywy do prawa krajowego</a:t>
            </a:r>
            <a:r>
              <a:rPr lang="pl-PL" i="1" dirty="0"/>
              <a:t>. W tej sytuacji uznać należało, że zaistniała pierwsza z przesłanek odpowiedzialności odszkodowawczej strony pozwanej. </a:t>
            </a:r>
            <a:r>
              <a:rPr lang="pl-PL" i="1" u="sng" dirty="0"/>
              <a:t>W sprawie nie ulegało wątpliwości, że powód poniósł stratę w postaci nieodzyskania wpłaconej przez niego ceny za imprezę turystyczną organizatorowi turystyki,</a:t>
            </a:r>
            <a:r>
              <a:rPr lang="pl-PL" i="1" dirty="0"/>
              <a:t> który później ogłosił niewypłacalność, a co za tym idzie </a:t>
            </a:r>
            <a:r>
              <a:rPr lang="pl-PL" i="1" u="sng" dirty="0"/>
              <a:t>poniósł szkodę w kwocie 5487 zł</a:t>
            </a:r>
            <a:r>
              <a:rPr lang="pl-PL" i="1" dirty="0"/>
              <a:t>. W ocenie Sądu Okręgowego istniały także podstawy do przyjęcia, że pomiędzy wskazanym bezprawnym działaniem pozwanego, a wskazaną przez powoda szkodą zachodził związek przyczynowy uzasadniający twierdzenie, że powstała szkoda stanowi normalne następstwo działania pozwanego.</a:t>
            </a:r>
            <a:endParaRPr lang="pl-PL" dirty="0"/>
          </a:p>
          <a:p>
            <a:endParaRPr lang="pl-PL" dirty="0"/>
          </a:p>
        </p:txBody>
      </p:sp>
      <p:sp>
        <p:nvSpPr>
          <p:cNvPr id="3" name="Tytuł 2">
            <a:extLst>
              <a:ext uri="{FF2B5EF4-FFF2-40B4-BE49-F238E27FC236}">
                <a16:creationId xmlns:a16="http://schemas.microsoft.com/office/drawing/2014/main" id="{9F1E4B04-54BC-334B-84E4-9151194DF592}"/>
              </a:ext>
            </a:extLst>
          </p:cNvPr>
          <p:cNvSpPr>
            <a:spLocks noGrp="1"/>
          </p:cNvSpPr>
          <p:nvPr>
            <p:ph type="title"/>
          </p:nvPr>
        </p:nvSpPr>
        <p:spPr/>
        <p:txBody>
          <a:bodyPr/>
          <a:lstStyle/>
          <a:p>
            <a:r>
              <a:rPr lang="pl-PL" sz="3200" dirty="0"/>
              <a:t>wyrok SO w Warszawie, sygn. V Ca 594/14</a:t>
            </a:r>
          </a:p>
        </p:txBody>
      </p:sp>
    </p:spTree>
    <p:extLst>
      <p:ext uri="{BB962C8B-B14F-4D97-AF65-F5344CB8AC3E}">
        <p14:creationId xmlns:p14="http://schemas.microsoft.com/office/powerpoint/2010/main" val="295725772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7FECCDC-4D93-7D4A-8807-FDD1AF177019}"/>
              </a:ext>
            </a:extLst>
          </p:cNvPr>
          <p:cNvSpPr>
            <a:spLocks noGrp="1"/>
          </p:cNvSpPr>
          <p:nvPr>
            <p:ph type="body" sz="quarter" idx="16"/>
          </p:nvPr>
        </p:nvSpPr>
        <p:spPr/>
        <p:txBody>
          <a:bodyPr/>
          <a:lstStyle/>
          <a:p>
            <a:r>
              <a:rPr lang="pl-PL" i="1" dirty="0"/>
              <a:t>„(…) Powołane przez stronę powodową regulacje dyrektywy ustanawiają dla powoda </a:t>
            </a:r>
            <a:r>
              <a:rPr lang="pl-PL" i="1" u="sng" dirty="0"/>
              <a:t>prawa o charakterze majątkowym</a:t>
            </a:r>
            <a:r>
              <a:rPr lang="pl-PL" i="1" dirty="0"/>
              <a:t>, których powód nie mógł realizować na skutek ich wadliwej implementacji do systemu prawa krajowego. Dyrektywa stanowi dla powoda źródło uprawnień, których w związku z nieprawidłową transpozycją do prawa krajowego nie mógł zrealizować. </a:t>
            </a:r>
            <a:r>
              <a:rPr lang="pl-PL" i="1" u="sng" dirty="0"/>
              <a:t>Tym samym można mówić o istnieniu związku przyczynowego pomiędzy działaniem pozwanego polegającym na wadliwej transpozycji przepisów dyrektywy do prawa krajowego, a wskazaną przez powoda szkodą, co przemawia za przypisaniem pozwanemu odpowiedzialności odszkodowawczej</a:t>
            </a:r>
            <a:r>
              <a:rPr lang="pl-PL" i="1" dirty="0"/>
              <a:t>.”</a:t>
            </a:r>
            <a:endParaRPr lang="pl-PL" dirty="0"/>
          </a:p>
          <a:p>
            <a:endParaRPr lang="pl-PL" dirty="0"/>
          </a:p>
        </p:txBody>
      </p:sp>
      <p:sp>
        <p:nvSpPr>
          <p:cNvPr id="3" name="Tytuł 2">
            <a:extLst>
              <a:ext uri="{FF2B5EF4-FFF2-40B4-BE49-F238E27FC236}">
                <a16:creationId xmlns:a16="http://schemas.microsoft.com/office/drawing/2014/main" id="{6949C6FE-2612-1148-8ACD-CF854A8AAC10}"/>
              </a:ext>
            </a:extLst>
          </p:cNvPr>
          <p:cNvSpPr>
            <a:spLocks noGrp="1"/>
          </p:cNvSpPr>
          <p:nvPr>
            <p:ph type="title"/>
          </p:nvPr>
        </p:nvSpPr>
        <p:spPr/>
        <p:txBody>
          <a:bodyPr/>
          <a:lstStyle/>
          <a:p>
            <a:r>
              <a:rPr lang="pl-PL" sz="4000" dirty="0"/>
              <a:t>wyrok SO w Warszawie, sygn. V Ca 594/14</a:t>
            </a:r>
          </a:p>
        </p:txBody>
      </p:sp>
    </p:spTree>
    <p:extLst>
      <p:ext uri="{BB962C8B-B14F-4D97-AF65-F5344CB8AC3E}">
        <p14:creationId xmlns:p14="http://schemas.microsoft.com/office/powerpoint/2010/main" val="368368873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474CCCE-ABEB-D947-A4B0-E1FBF7BE5EF9}"/>
              </a:ext>
            </a:extLst>
          </p:cNvPr>
          <p:cNvSpPr>
            <a:spLocks noGrp="1"/>
          </p:cNvSpPr>
          <p:nvPr>
            <p:ph type="body" sz="quarter" idx="16"/>
          </p:nvPr>
        </p:nvSpPr>
        <p:spPr/>
        <p:txBody>
          <a:bodyPr/>
          <a:lstStyle/>
          <a:p>
            <a:pPr algn="ctr"/>
            <a:r>
              <a:rPr lang="pl-PL" sz="5400" b="1" dirty="0"/>
              <a:t>SKARGI</a:t>
            </a:r>
          </a:p>
          <a:p>
            <a:pPr marL="685800" indent="-685800">
              <a:buFontTx/>
              <a:buChar char="-"/>
            </a:pPr>
            <a:r>
              <a:rPr lang="pl-PL" sz="5400" b="1" dirty="0"/>
              <a:t>258, 259, 260 TFUE</a:t>
            </a:r>
          </a:p>
          <a:p>
            <a:pPr marL="685800" indent="-685800">
              <a:buFontTx/>
              <a:buChar char="-"/>
            </a:pPr>
            <a:r>
              <a:rPr lang="pl-PL" sz="5400" b="1" dirty="0"/>
              <a:t>263 TFUE</a:t>
            </a:r>
          </a:p>
          <a:p>
            <a:pPr algn="ctr"/>
            <a:endParaRPr lang="pl-PL" sz="5400" b="1" dirty="0"/>
          </a:p>
        </p:txBody>
      </p:sp>
      <p:sp>
        <p:nvSpPr>
          <p:cNvPr id="3" name="Tytuł 2">
            <a:extLst>
              <a:ext uri="{FF2B5EF4-FFF2-40B4-BE49-F238E27FC236}">
                <a16:creationId xmlns:a16="http://schemas.microsoft.com/office/drawing/2014/main" id="{306B0800-772A-204D-A391-229293470B41}"/>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2505587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C9F20C-1C71-3447-9D59-EF4E41CE91A9}"/>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„Cel Traktatu, jakim jest utworzenie wspólnego rynku (…) wymaga, by Traktat był </a:t>
            </a:r>
            <a:r>
              <a:rPr lang="pl-PL" u="sng" dirty="0"/>
              <a:t>czymś więcej </a:t>
            </a:r>
            <a:r>
              <a:rPr lang="pl-PL" dirty="0"/>
              <a:t>niż tylko umową międzynarodową ustanawiającą wzajemne </a:t>
            </a:r>
            <a:r>
              <a:rPr lang="pl-PL" u="sng" dirty="0"/>
              <a:t>zobowiązania państw</a:t>
            </a:r>
            <a:r>
              <a:rPr lang="pl-PL" dirty="0"/>
              <a:t>”</a:t>
            </a:r>
          </a:p>
          <a:p>
            <a:pPr marL="342900" indent="-342900">
              <a:buFont typeface="Wingdings" pitchFamily="2" charset="2"/>
              <a:buChar char="à"/>
            </a:pPr>
            <a:r>
              <a:rPr lang="pl-PL" dirty="0">
                <a:sym typeface="Wingdings" pitchFamily="2" charset="2"/>
              </a:rPr>
              <a:t>Traktaty mają na celu ustanowienie norm prawnych skierowanych </a:t>
            </a:r>
            <a:r>
              <a:rPr lang="pl-PL" u="sng" dirty="0">
                <a:sym typeface="Wingdings" pitchFamily="2" charset="2"/>
              </a:rPr>
              <a:t>nie tylko do </a:t>
            </a:r>
            <a:r>
              <a:rPr lang="pl-PL" u="sng" dirty="0" err="1">
                <a:sym typeface="Wingdings" pitchFamily="2" charset="2"/>
              </a:rPr>
              <a:t>PCz</a:t>
            </a:r>
            <a:r>
              <a:rPr lang="pl-PL" u="sng" dirty="0">
                <a:sym typeface="Wingdings" pitchFamily="2" charset="2"/>
              </a:rPr>
              <a:t>. ale też bezpośrednio do jednostek </a:t>
            </a:r>
            <a:r>
              <a:rPr lang="pl-PL" dirty="0">
                <a:sym typeface="Wingdings" pitchFamily="2" charset="2"/>
              </a:rPr>
              <a:t>(inaczej niż w klasycznym PMP)</a:t>
            </a:r>
          </a:p>
          <a:p>
            <a:pPr marL="342900" indent="-342900">
              <a:buFont typeface="Arial" panose="020B0604020202020204" pitchFamily="34" charset="0"/>
              <a:buChar char="•"/>
            </a:pPr>
            <a:r>
              <a:rPr lang="pl-PL" dirty="0"/>
              <a:t>Traktaty zmierzają do ustanowienia „organów wyposażonych w uprawnienia władcze, których wykonywanie wywiera wpływ zarówno na </a:t>
            </a:r>
            <a:r>
              <a:rPr lang="pl-PL" dirty="0" err="1"/>
              <a:t>PCz</a:t>
            </a:r>
            <a:r>
              <a:rPr lang="pl-PL" dirty="0"/>
              <a:t>. jak i obywateli”</a:t>
            </a:r>
          </a:p>
          <a:p>
            <a:pPr marL="342900" indent="-342900">
              <a:buFont typeface="Wingdings" pitchFamily="2" charset="2"/>
              <a:buChar char="à"/>
            </a:pPr>
            <a:r>
              <a:rPr lang="pl-PL" dirty="0">
                <a:sym typeface="Wingdings" pitchFamily="2" charset="2"/>
              </a:rPr>
              <a:t>Ponadnarodowe instytucje i procedury decyzyjne, dzięki którym możliwie jest tworzenie prawa pochodnego UE</a:t>
            </a:r>
          </a:p>
          <a:p>
            <a:pPr marL="342900" indent="-342900">
              <a:buFont typeface="Arial" panose="020B0604020202020204" pitchFamily="34" charset="0"/>
              <a:buChar char="•"/>
            </a:pPr>
            <a:r>
              <a:rPr lang="pl-PL" dirty="0">
                <a:sym typeface="Wingdings" pitchFamily="2" charset="2"/>
              </a:rPr>
              <a:t>Jednostki mają prawo współuczestniczyć za pośrednictwem PE w funkcjonowaniu wspólnoty</a:t>
            </a:r>
            <a:endParaRPr lang="pl-PL" dirty="0"/>
          </a:p>
        </p:txBody>
      </p:sp>
      <p:sp>
        <p:nvSpPr>
          <p:cNvPr id="3" name="Tytuł 2">
            <a:extLst>
              <a:ext uri="{FF2B5EF4-FFF2-40B4-BE49-F238E27FC236}">
                <a16:creationId xmlns:a16="http://schemas.microsoft.com/office/drawing/2014/main" id="{8A64CD3D-3597-744B-B245-28A7CCC61D50}"/>
              </a:ext>
            </a:extLst>
          </p:cNvPr>
          <p:cNvSpPr>
            <a:spLocks noGrp="1"/>
          </p:cNvSpPr>
          <p:nvPr>
            <p:ph type="title"/>
          </p:nvPr>
        </p:nvSpPr>
        <p:spPr/>
        <p:txBody>
          <a:bodyPr/>
          <a:lstStyle/>
          <a:p>
            <a:r>
              <a:rPr lang="pl-PL" b="1" dirty="0">
                <a:solidFill>
                  <a:srgbClr val="C00000"/>
                </a:solidFill>
              </a:rPr>
              <a:t>C-26/62 van </a:t>
            </a:r>
            <a:r>
              <a:rPr lang="pl-PL" b="1" dirty="0" err="1">
                <a:solidFill>
                  <a:srgbClr val="C00000"/>
                </a:solidFill>
              </a:rPr>
              <a:t>Gend</a:t>
            </a:r>
            <a:r>
              <a:rPr lang="pl-PL" b="1" dirty="0">
                <a:solidFill>
                  <a:srgbClr val="C00000"/>
                </a:solidFill>
              </a:rPr>
              <a:t> en </a:t>
            </a:r>
            <a:r>
              <a:rPr lang="pl-PL" b="1" dirty="0" err="1">
                <a:solidFill>
                  <a:srgbClr val="C00000"/>
                </a:solidFill>
              </a:rPr>
              <a:t>Loos</a:t>
            </a:r>
            <a:endParaRPr lang="pl-PL" b="1" dirty="0">
              <a:solidFill>
                <a:srgbClr val="C00000"/>
              </a:solidFill>
            </a:endParaRPr>
          </a:p>
        </p:txBody>
      </p:sp>
    </p:spTree>
    <p:extLst>
      <p:ext uri="{BB962C8B-B14F-4D97-AF65-F5344CB8AC3E}">
        <p14:creationId xmlns:p14="http://schemas.microsoft.com/office/powerpoint/2010/main" val="345783488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D20D303-8C91-7748-94DC-BEFA42E6D430}"/>
              </a:ext>
            </a:extLst>
          </p:cNvPr>
          <p:cNvSpPr>
            <a:spLocks noGrp="1"/>
          </p:cNvSpPr>
          <p:nvPr>
            <p:ph type="body" sz="quarter" idx="16"/>
          </p:nvPr>
        </p:nvSpPr>
        <p:spPr/>
        <p:txBody>
          <a:bodyPr/>
          <a:lstStyle/>
          <a:p>
            <a:r>
              <a:rPr lang="pl-PL" dirty="0"/>
              <a:t>1. Organizacja TS i Sądu</a:t>
            </a:r>
          </a:p>
          <a:p>
            <a:r>
              <a:rPr lang="pl-PL" dirty="0"/>
              <a:t>- 1 sędzia z każdego państwa członkowskiego w TS i 2 sędziów w Sądzie</a:t>
            </a:r>
          </a:p>
          <a:p>
            <a:r>
              <a:rPr lang="pl-PL" dirty="0"/>
              <a:t>- 11 rzeczników generalnych (tylko w TS)</a:t>
            </a:r>
          </a:p>
          <a:p>
            <a:r>
              <a:rPr lang="pl-PL" dirty="0"/>
              <a:t>- kadencja 6-letnia</a:t>
            </a:r>
          </a:p>
          <a:p>
            <a:r>
              <a:rPr lang="pl-PL" dirty="0"/>
              <a:t>- sądy wyspecjalizowane (art. 257) – Decyzja z 2 listopada 2004 r. ustanawiająca Sąd do</a:t>
            </a:r>
          </a:p>
          <a:p>
            <a:r>
              <a:rPr lang="pl-PL" dirty="0"/>
              <a:t>spraw Służby Publicznej Unii Europejskiej, zlikwidowany 1 września 2016 r.</a:t>
            </a:r>
          </a:p>
          <a:p>
            <a:endParaRPr lang="pl-PL" dirty="0"/>
          </a:p>
          <a:p>
            <a:endParaRPr lang="pl-PL" dirty="0"/>
          </a:p>
        </p:txBody>
      </p:sp>
      <p:sp>
        <p:nvSpPr>
          <p:cNvPr id="3" name="Tytuł 2">
            <a:extLst>
              <a:ext uri="{FF2B5EF4-FFF2-40B4-BE49-F238E27FC236}">
                <a16:creationId xmlns:a16="http://schemas.microsoft.com/office/drawing/2014/main" id="{6CBA1BDB-CF80-8248-A3D6-DD655D30B364}"/>
              </a:ext>
            </a:extLst>
          </p:cNvPr>
          <p:cNvSpPr>
            <a:spLocks noGrp="1"/>
          </p:cNvSpPr>
          <p:nvPr>
            <p:ph type="title"/>
          </p:nvPr>
        </p:nvSpPr>
        <p:spPr/>
        <p:txBody>
          <a:bodyPr/>
          <a:lstStyle/>
          <a:p>
            <a:r>
              <a:rPr lang="pl-PL" dirty="0"/>
              <a:t>TSUE</a:t>
            </a:r>
            <a:br>
              <a:rPr lang="pl-PL" dirty="0"/>
            </a:br>
            <a:endParaRPr lang="pl-PL" dirty="0"/>
          </a:p>
        </p:txBody>
      </p:sp>
    </p:spTree>
    <p:extLst>
      <p:ext uri="{BB962C8B-B14F-4D97-AF65-F5344CB8AC3E}">
        <p14:creationId xmlns:p14="http://schemas.microsoft.com/office/powerpoint/2010/main" val="129916935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D6F13EA-048B-704E-A90A-63B72D241BEB}"/>
              </a:ext>
            </a:extLst>
          </p:cNvPr>
          <p:cNvSpPr>
            <a:spLocks noGrp="1"/>
          </p:cNvSpPr>
          <p:nvPr>
            <p:ph type="body" sz="quarter" idx="16"/>
          </p:nvPr>
        </p:nvSpPr>
        <p:spPr/>
        <p:txBody>
          <a:bodyPr/>
          <a:lstStyle/>
          <a:p>
            <a:r>
              <a:rPr lang="pl-PL" dirty="0"/>
              <a:t>- faza pisemna i ustna</a:t>
            </a:r>
          </a:p>
          <a:p>
            <a:r>
              <a:rPr lang="pl-PL" dirty="0"/>
              <a:t>- zasada kontradyktoryjności postępowania</a:t>
            </a:r>
          </a:p>
          <a:p>
            <a:r>
              <a:rPr lang="pl-PL" dirty="0"/>
              <a:t>- każde państwo ma prawo przyłączyć się jako interwenient</a:t>
            </a:r>
          </a:p>
          <a:p>
            <a:r>
              <a:rPr lang="pl-PL" dirty="0"/>
              <a:t>- język postępowania – język skargi, ale każde państwo w swoim języku</a:t>
            </a:r>
          </a:p>
          <a:p>
            <a:r>
              <a:rPr lang="pl-PL" dirty="0"/>
              <a:t>- rola opinii rzecznika generalnego</a:t>
            </a:r>
          </a:p>
          <a:p>
            <a:endParaRPr lang="pl-PL" dirty="0"/>
          </a:p>
        </p:txBody>
      </p:sp>
      <p:sp>
        <p:nvSpPr>
          <p:cNvPr id="3" name="Tytuł 2">
            <a:extLst>
              <a:ext uri="{FF2B5EF4-FFF2-40B4-BE49-F238E27FC236}">
                <a16:creationId xmlns:a16="http://schemas.microsoft.com/office/drawing/2014/main" id="{D2C726BD-8747-114A-BA64-61262C9BBB35}"/>
              </a:ext>
            </a:extLst>
          </p:cNvPr>
          <p:cNvSpPr>
            <a:spLocks noGrp="1"/>
          </p:cNvSpPr>
          <p:nvPr>
            <p:ph type="title"/>
          </p:nvPr>
        </p:nvSpPr>
        <p:spPr/>
        <p:txBody>
          <a:bodyPr/>
          <a:lstStyle/>
          <a:p>
            <a:r>
              <a:rPr lang="pl-PL" dirty="0"/>
              <a:t>Procedura zwykła przed TSUE</a:t>
            </a:r>
            <a:br>
              <a:rPr lang="pl-PL" dirty="0"/>
            </a:br>
            <a:endParaRPr lang="pl-PL" dirty="0"/>
          </a:p>
        </p:txBody>
      </p:sp>
    </p:spTree>
    <p:extLst>
      <p:ext uri="{BB962C8B-B14F-4D97-AF65-F5344CB8AC3E}">
        <p14:creationId xmlns:p14="http://schemas.microsoft.com/office/powerpoint/2010/main" val="107936191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E7035D4-835D-8845-B2B9-C778E930B13E}"/>
              </a:ext>
            </a:extLst>
          </p:cNvPr>
          <p:cNvSpPr>
            <a:spLocks noGrp="1"/>
          </p:cNvSpPr>
          <p:nvPr>
            <p:ph type="body" sz="quarter" idx="16"/>
          </p:nvPr>
        </p:nvSpPr>
        <p:spPr/>
        <p:txBody>
          <a:bodyPr/>
          <a:lstStyle/>
          <a:p>
            <a:r>
              <a:rPr lang="pl-PL" dirty="0"/>
              <a:t>3. Właściwość TS</a:t>
            </a:r>
          </a:p>
          <a:p>
            <a:r>
              <a:rPr lang="pl-PL" dirty="0"/>
              <a:t>▪ skargi o stwierdzenie nieważności i bezczynność wniesione przez jedną instytucję przeciwko innej,</a:t>
            </a:r>
          </a:p>
          <a:p>
            <a:r>
              <a:rPr lang="pl-PL" dirty="0"/>
              <a:t>▪ skargi o stwierdzenie nieważności i bezczynność wniesione przez państwo członkowskie przeciwko Radzie lub Parlamentowi,</a:t>
            </a:r>
          </a:p>
          <a:p>
            <a:r>
              <a:rPr lang="pl-PL" dirty="0"/>
              <a:t>▪ skargi o niewykonanie prawa UE przez państwa członkowskie</a:t>
            </a:r>
          </a:p>
          <a:p>
            <a:r>
              <a:rPr lang="pl-PL" dirty="0"/>
              <a:t>▪ pytania prejudycjalne</a:t>
            </a:r>
          </a:p>
          <a:p>
            <a:endParaRPr lang="pl-PL" dirty="0"/>
          </a:p>
        </p:txBody>
      </p:sp>
      <p:sp>
        <p:nvSpPr>
          <p:cNvPr id="3" name="Tytuł 2">
            <a:extLst>
              <a:ext uri="{FF2B5EF4-FFF2-40B4-BE49-F238E27FC236}">
                <a16:creationId xmlns:a16="http://schemas.microsoft.com/office/drawing/2014/main" id="{0DE4AF50-3E34-E142-BABC-669607AEDC34}"/>
              </a:ext>
            </a:extLst>
          </p:cNvPr>
          <p:cNvSpPr>
            <a:spLocks noGrp="1"/>
          </p:cNvSpPr>
          <p:nvPr>
            <p:ph type="title"/>
          </p:nvPr>
        </p:nvSpPr>
        <p:spPr/>
        <p:txBody>
          <a:bodyPr/>
          <a:lstStyle/>
          <a:p>
            <a:r>
              <a:rPr lang="pl-PL" dirty="0"/>
              <a:t>Właściwość TS</a:t>
            </a:r>
          </a:p>
        </p:txBody>
      </p:sp>
    </p:spTree>
    <p:extLst>
      <p:ext uri="{BB962C8B-B14F-4D97-AF65-F5344CB8AC3E}">
        <p14:creationId xmlns:p14="http://schemas.microsoft.com/office/powerpoint/2010/main" val="19305722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34421A5-DD57-754D-9A4A-599C59CA1BDA}"/>
              </a:ext>
            </a:extLst>
          </p:cNvPr>
          <p:cNvSpPr>
            <a:spLocks noGrp="1"/>
          </p:cNvSpPr>
          <p:nvPr>
            <p:ph type="body" sz="quarter" idx="16"/>
          </p:nvPr>
        </p:nvSpPr>
        <p:spPr/>
        <p:txBody>
          <a:bodyPr/>
          <a:lstStyle/>
          <a:p>
            <a:r>
              <a:rPr lang="pl-PL" dirty="0"/>
              <a:t>▪ </a:t>
            </a:r>
            <a:r>
              <a:rPr lang="pl-PL" sz="1800" dirty="0"/>
              <a:t>skargi bezpośrednio wniesionych przez osoby fizyczne lub prawne przeciwko aktom prawnym instytucji wspólnotowych</a:t>
            </a:r>
          </a:p>
          <a:p>
            <a:r>
              <a:rPr lang="pl-PL" sz="1800" dirty="0"/>
              <a:t>▪ skargi o stwierdzenie nieważności i bezczynność wniesione przez państwo członkowskie przeciwko Komisji</a:t>
            </a:r>
          </a:p>
          <a:p>
            <a:r>
              <a:rPr lang="pl-PL" sz="1800" dirty="0"/>
              <a:t>▪ skarg wniesione przez państwa członkowskie przeciwko Radzie, dotyczące aktów</a:t>
            </a:r>
          </a:p>
          <a:p>
            <a:r>
              <a:rPr lang="pl-PL" sz="1800" dirty="0"/>
              <a:t>z dziedziny pomocy państwa, handlowych środków ochronnych („dumping”) oraz</a:t>
            </a:r>
          </a:p>
          <a:p>
            <a:r>
              <a:rPr lang="pl-PL" sz="1800" dirty="0"/>
              <a:t>aktów, za pomocą których korzysta ona z uprawnień wykonawczych;</a:t>
            </a:r>
          </a:p>
          <a:p>
            <a:r>
              <a:rPr lang="pl-PL" sz="1800" dirty="0"/>
              <a:t>▪ skargi o odszkodowanie za szkody wyrządzone przez instytucje wspólnotowe lub ich pracowników;</a:t>
            </a:r>
          </a:p>
          <a:p>
            <a:r>
              <a:rPr lang="pl-PL" sz="1800" dirty="0"/>
              <a:t>▪ skargi dotyczące umów zawartych przez Unię,</a:t>
            </a:r>
          </a:p>
          <a:p>
            <a:r>
              <a:rPr lang="pl-PL" sz="1800" dirty="0"/>
              <a:t>- odwołanie do TS w terminie 2 miesięcy ograniczone do kwestii prawnych</a:t>
            </a:r>
          </a:p>
          <a:p>
            <a:endParaRPr lang="pl-PL" dirty="0"/>
          </a:p>
        </p:txBody>
      </p:sp>
      <p:sp>
        <p:nvSpPr>
          <p:cNvPr id="3" name="Tytuł 2">
            <a:extLst>
              <a:ext uri="{FF2B5EF4-FFF2-40B4-BE49-F238E27FC236}">
                <a16:creationId xmlns:a16="http://schemas.microsoft.com/office/drawing/2014/main" id="{27481BB0-1102-904E-B167-84AB27CFEA05}"/>
              </a:ext>
            </a:extLst>
          </p:cNvPr>
          <p:cNvSpPr>
            <a:spLocks noGrp="1"/>
          </p:cNvSpPr>
          <p:nvPr>
            <p:ph type="title"/>
          </p:nvPr>
        </p:nvSpPr>
        <p:spPr/>
        <p:txBody>
          <a:bodyPr/>
          <a:lstStyle/>
          <a:p>
            <a:r>
              <a:rPr lang="pl-PL" dirty="0"/>
              <a:t>Kognicja Sądu</a:t>
            </a:r>
          </a:p>
        </p:txBody>
      </p:sp>
    </p:spTree>
    <p:extLst>
      <p:ext uri="{BB962C8B-B14F-4D97-AF65-F5344CB8AC3E}">
        <p14:creationId xmlns:p14="http://schemas.microsoft.com/office/powerpoint/2010/main" val="62507109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6D36EEC-F7B3-6943-900D-3A2CCFF4068E}"/>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Kontrola scentralizowana KE (czuwa nad stosowaniem Traktatów)</a:t>
            </a:r>
          </a:p>
          <a:p>
            <a:pPr marL="342900" indent="-342900">
              <a:buFont typeface="Arial" panose="020B0604020202020204" pitchFamily="34" charset="0"/>
              <a:buChar char="•"/>
            </a:pPr>
            <a:r>
              <a:rPr lang="pl-PL" sz="1600" dirty="0"/>
              <a:t>Cel: doprowadzenie do sytuacji, w której </a:t>
            </a:r>
            <a:r>
              <a:rPr lang="pl-PL" sz="1600" dirty="0" err="1"/>
              <a:t>p.cz</a:t>
            </a:r>
            <a:r>
              <a:rPr lang="pl-PL" sz="1600" dirty="0"/>
              <a:t>. wykona swe zobowiązania wynikające z Traktatów</a:t>
            </a:r>
          </a:p>
          <a:p>
            <a:pPr marL="342900" indent="-342900">
              <a:buFont typeface="Arial" panose="020B0604020202020204" pitchFamily="34" charset="0"/>
              <a:buChar char="•"/>
            </a:pPr>
            <a:r>
              <a:rPr lang="pl-PL" sz="1600" dirty="0"/>
              <a:t>Najbardziej radykalny i sformalizowany instrument KE</a:t>
            </a:r>
          </a:p>
          <a:p>
            <a:pPr marL="342900" indent="-342900">
              <a:buFont typeface="Arial" panose="020B0604020202020204" pitchFamily="34" charset="0"/>
              <a:buChar char="•"/>
            </a:pPr>
            <a:r>
              <a:rPr lang="pl-PL" sz="1600" dirty="0"/>
              <a:t>Uchybienia zobowiązaniom traktatowym- działania/zaniechania (przykłady):</a:t>
            </a:r>
          </a:p>
          <a:p>
            <a:pPr marL="342900" indent="-342900">
              <a:buFontTx/>
              <a:buChar char="-"/>
            </a:pPr>
            <a:r>
              <a:rPr lang="pl-PL" sz="1600" dirty="0"/>
              <a:t>spóźniona/częściowa implementacja dyrektywy do prawa krajowego</a:t>
            </a:r>
          </a:p>
          <a:p>
            <a:pPr marL="342900" indent="-342900">
              <a:buFontTx/>
              <a:buChar char="-"/>
            </a:pPr>
            <a:r>
              <a:rPr lang="pl-PL" sz="1600" dirty="0"/>
              <a:t>brak przepisów umożliwiających bezpośrednie stosowanie rozporządzenia</a:t>
            </a:r>
          </a:p>
          <a:p>
            <a:pPr marL="342900" indent="-342900">
              <a:buFontTx/>
              <a:buChar char="-"/>
            </a:pPr>
            <a:r>
              <a:rPr lang="pl-PL" sz="1600" dirty="0"/>
              <a:t>Uchwalenie przepisów krajowych naruszających prawo UE</a:t>
            </a:r>
          </a:p>
          <a:p>
            <a:pPr marL="342900" indent="-342900">
              <a:buFontTx/>
              <a:buChar char="-"/>
            </a:pPr>
            <a:r>
              <a:rPr lang="pl-PL" sz="1600" dirty="0"/>
              <a:t>Utrzymanie w mocy przepisów krajowych sprzecznych z prawem UE </a:t>
            </a:r>
          </a:p>
          <a:p>
            <a:pPr marL="342900" indent="-342900">
              <a:buFontTx/>
              <a:buChar char="-"/>
            </a:pPr>
            <a:r>
              <a:rPr lang="pl-PL" sz="1600" dirty="0"/>
              <a:t>Niezgodna z prawem praktyka administracji, trwała u powszechna </a:t>
            </a:r>
          </a:p>
          <a:p>
            <a:pPr marL="342900" indent="-342900">
              <a:buFontTx/>
              <a:buChar char="-"/>
            </a:pPr>
            <a:r>
              <a:rPr lang="pl-PL" sz="1600" dirty="0"/>
              <a:t>Utrwalona linia orzeczenia sądów krajowych niezgodna z prawem UE</a:t>
            </a:r>
          </a:p>
          <a:p>
            <a:pPr marL="342900" indent="-342900">
              <a:buFontTx/>
              <a:buChar char="-"/>
            </a:pPr>
            <a:r>
              <a:rPr lang="pl-PL" sz="1600" dirty="0"/>
              <a:t>Reformy o charakterze ustrojowym naruszające prawo do skutecznej ochrony prawnej w dziedzinach objętych prawem UE</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F123FDC4-FCCC-8F44-8CE7-B0CFEE4B379E}"/>
              </a:ext>
            </a:extLst>
          </p:cNvPr>
          <p:cNvSpPr>
            <a:spLocks noGrp="1"/>
          </p:cNvSpPr>
          <p:nvPr>
            <p:ph type="title"/>
          </p:nvPr>
        </p:nvSpPr>
        <p:spPr/>
        <p:txBody>
          <a:bodyPr/>
          <a:lstStyle/>
          <a:p>
            <a:r>
              <a:rPr lang="pl-PL" sz="3200" dirty="0"/>
              <a:t>Skargi przeciwko </a:t>
            </a:r>
            <a:r>
              <a:rPr lang="pl-PL" sz="3200" dirty="0" err="1"/>
              <a:t>p.cz</a:t>
            </a:r>
            <a:r>
              <a:rPr lang="pl-PL" sz="3200" dirty="0"/>
              <a:t>. z tyt. uchybienia zob. traktatowym- art. 258 TFUE</a:t>
            </a:r>
          </a:p>
        </p:txBody>
      </p:sp>
    </p:spTree>
    <p:extLst>
      <p:ext uri="{BB962C8B-B14F-4D97-AF65-F5344CB8AC3E}">
        <p14:creationId xmlns:p14="http://schemas.microsoft.com/office/powerpoint/2010/main" val="273026943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0EC4A5F-210C-4B4D-9B79-44F78EF16B5D}"/>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Komisja przeciwko Francji (sprawa hiszpańskich truskawek) </a:t>
            </a:r>
            <a:r>
              <a:rPr lang="pl-PL" sz="1600" dirty="0">
                <a:sym typeface="Wingdings" pitchFamily="2" charset="2"/>
              </a:rPr>
              <a:t> zaniechanie</a:t>
            </a:r>
            <a:endParaRPr lang="pl-PL" sz="1600" dirty="0"/>
          </a:p>
          <a:p>
            <a:pPr marL="342900" indent="-342900">
              <a:buFontTx/>
              <a:buChar char="-"/>
            </a:pPr>
            <a:r>
              <a:rPr lang="pl-PL" sz="1600" dirty="0"/>
              <a:t>Rolnicy robili blokady na autostradzie</a:t>
            </a:r>
          </a:p>
          <a:p>
            <a:pPr marL="342900" indent="-342900">
              <a:buFontTx/>
              <a:buChar char="-"/>
            </a:pPr>
            <a:r>
              <a:rPr lang="pl-PL" sz="1600" dirty="0"/>
              <a:t>Niszczone towary z Hiszpanii</a:t>
            </a:r>
          </a:p>
          <a:p>
            <a:pPr marL="342900" indent="-342900">
              <a:buFontTx/>
              <a:buChar char="-"/>
            </a:pPr>
            <a:r>
              <a:rPr lang="pl-PL" sz="1600" dirty="0"/>
              <a:t>Władze francuskie przymykały oko</a:t>
            </a:r>
          </a:p>
          <a:p>
            <a:pPr marL="342900" indent="-342900">
              <a:buFontTx/>
              <a:buChar char="-"/>
            </a:pPr>
            <a:endParaRPr lang="pl-PL" sz="1600" dirty="0"/>
          </a:p>
          <a:p>
            <a:pPr marL="342900" indent="-342900">
              <a:buFont typeface="Arial" panose="020B0604020202020204" pitchFamily="34" charset="0"/>
              <a:buChar char="•"/>
            </a:pPr>
            <a:r>
              <a:rPr lang="pl-PL" sz="1600" dirty="0"/>
              <a:t>Komisja przeciwko Francji (zaliczka na poczet podatku od dochodów kapitałowych)</a:t>
            </a:r>
          </a:p>
          <a:p>
            <a:pPr marL="342900" indent="-342900">
              <a:buFontTx/>
              <a:buChar char="-"/>
            </a:pPr>
            <a:r>
              <a:rPr lang="pl-PL" sz="1600" dirty="0"/>
              <a:t>Faworyzowanie spółek zależnych zarejestrowanych we Francji</a:t>
            </a:r>
          </a:p>
          <a:p>
            <a:pPr marL="342900" indent="-342900">
              <a:buFontTx/>
              <a:buChar char="-"/>
            </a:pPr>
            <a:r>
              <a:rPr lang="pl-PL" sz="1600" dirty="0"/>
              <a:t>Tylko zaliczenie podatku od dywidendy pochodzącej od spółek zależnych będących rezydentami francuskimi mogły być odliczane od podatku od dochodów kapitałowych spółki matki </a:t>
            </a:r>
          </a:p>
          <a:p>
            <a:pPr marL="342900" indent="-342900">
              <a:buFontTx/>
              <a:buChar char="-"/>
            </a:pPr>
            <a:r>
              <a:rPr lang="pl-PL" sz="1600" dirty="0"/>
              <a:t>Francuska rada stanu nie zwróciła się do TSUE z pyt. prejudycjalnym, przez co podjęto sprzeczną wykładnię z prawem UE </a:t>
            </a:r>
          </a:p>
        </p:txBody>
      </p:sp>
      <p:sp>
        <p:nvSpPr>
          <p:cNvPr id="3" name="Tytuł 2">
            <a:extLst>
              <a:ext uri="{FF2B5EF4-FFF2-40B4-BE49-F238E27FC236}">
                <a16:creationId xmlns:a16="http://schemas.microsoft.com/office/drawing/2014/main" id="{9467E2EE-D163-DB4B-A085-FF88F6F9EF8F}"/>
              </a:ext>
            </a:extLst>
          </p:cNvPr>
          <p:cNvSpPr>
            <a:spLocks noGrp="1"/>
          </p:cNvSpPr>
          <p:nvPr>
            <p:ph type="title"/>
          </p:nvPr>
        </p:nvSpPr>
        <p:spPr/>
        <p:txBody>
          <a:bodyPr/>
          <a:lstStyle/>
          <a:p>
            <a:r>
              <a:rPr lang="pl-PL" dirty="0"/>
              <a:t>Zakres odp.- przykłady</a:t>
            </a:r>
          </a:p>
        </p:txBody>
      </p:sp>
    </p:spTree>
    <p:extLst>
      <p:ext uri="{BB962C8B-B14F-4D97-AF65-F5344CB8AC3E}">
        <p14:creationId xmlns:p14="http://schemas.microsoft.com/office/powerpoint/2010/main" val="31222579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9957AE9-748A-7845-9A33-1358AF3C0004}"/>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Siła wyższa- sprawa Komisja przeciwko Włochom</a:t>
            </a:r>
          </a:p>
          <a:p>
            <a:pPr marL="342900" indent="-342900">
              <a:buFontTx/>
              <a:buChar char="-"/>
            </a:pPr>
            <a:r>
              <a:rPr lang="pl-PL" dirty="0"/>
              <a:t>We Włoszech zamach terrorystyczny, w wyniku którego zniszczono infrastrukturę niezbędną do stosowania dyrektywy</a:t>
            </a:r>
          </a:p>
          <a:p>
            <a:pPr marL="342900" indent="-342900">
              <a:buFontTx/>
              <a:buChar char="-"/>
            </a:pPr>
            <a:r>
              <a:rPr lang="pl-PL" dirty="0"/>
              <a:t>TSUE: siła wyższa tylko w okresie, w jakim niezbędne było odtworzenie utraconych dokumentów</a:t>
            </a:r>
          </a:p>
          <a:p>
            <a:pPr marL="342900" indent="-342900">
              <a:buFontTx/>
              <a:buChar char="-"/>
            </a:pPr>
            <a:r>
              <a:rPr lang="pl-PL" dirty="0" err="1"/>
              <a:t>P.cz</a:t>
            </a:r>
            <a:r>
              <a:rPr lang="pl-PL" dirty="0"/>
              <a:t>. Uzyskało dodatkowy czas na wypełnienie zobowiązań traktatowych, ale nie zostało z nich zwolnione </a:t>
            </a:r>
          </a:p>
        </p:txBody>
      </p:sp>
      <p:sp>
        <p:nvSpPr>
          <p:cNvPr id="3" name="Tytuł 2">
            <a:extLst>
              <a:ext uri="{FF2B5EF4-FFF2-40B4-BE49-F238E27FC236}">
                <a16:creationId xmlns:a16="http://schemas.microsoft.com/office/drawing/2014/main" id="{CF2DE324-DD1C-FD41-9C4B-D30D35D7EC0C}"/>
              </a:ext>
            </a:extLst>
          </p:cNvPr>
          <p:cNvSpPr>
            <a:spLocks noGrp="1"/>
          </p:cNvSpPr>
          <p:nvPr>
            <p:ph type="title"/>
          </p:nvPr>
        </p:nvSpPr>
        <p:spPr/>
        <p:txBody>
          <a:bodyPr/>
          <a:lstStyle/>
          <a:p>
            <a:r>
              <a:rPr lang="pl-PL" dirty="0"/>
              <a:t>Okoliczność wyłączająca odp.</a:t>
            </a:r>
          </a:p>
        </p:txBody>
      </p:sp>
    </p:spTree>
    <p:extLst>
      <p:ext uri="{BB962C8B-B14F-4D97-AF65-F5344CB8AC3E}">
        <p14:creationId xmlns:p14="http://schemas.microsoft.com/office/powerpoint/2010/main" val="31785703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6D0C1BB-A93C-D043-92FC-98FE28DD84F7}"/>
              </a:ext>
            </a:extLst>
          </p:cNvPr>
          <p:cNvSpPr>
            <a:spLocks noGrp="1"/>
          </p:cNvSpPr>
          <p:nvPr>
            <p:ph type="body" sz="quarter" idx="16"/>
          </p:nvPr>
        </p:nvSpPr>
        <p:spPr>
          <a:xfrm>
            <a:off x="667658" y="1771650"/>
            <a:ext cx="10856685" cy="3926506"/>
          </a:xfrm>
        </p:spPr>
        <p:txBody>
          <a:bodyPr/>
          <a:lstStyle/>
          <a:p>
            <a:r>
              <a:rPr lang="pl-PL" sz="1600" dirty="0"/>
              <a:t>Etapy postępowania:</a:t>
            </a:r>
          </a:p>
          <a:p>
            <a:pPr marL="514350" indent="-514350">
              <a:buAutoNum type="romanUcPeriod"/>
            </a:pPr>
            <a:r>
              <a:rPr lang="pl-PL" sz="1600" dirty="0"/>
              <a:t>ETAP NIEFORMALNY (powzięcie i weryfikacja </a:t>
            </a:r>
            <a:r>
              <a:rPr lang="pl-PL" sz="1600" dirty="0" err="1"/>
              <a:t>inf</a:t>
            </a:r>
            <a:r>
              <a:rPr lang="pl-PL" sz="1600" dirty="0"/>
              <a:t> dot. uchybienia, KE przedstawia swoje wątpliwości </a:t>
            </a:r>
            <a:r>
              <a:rPr lang="pl-PL" sz="1600" dirty="0" err="1"/>
              <a:t>p.cz</a:t>
            </a:r>
            <a:r>
              <a:rPr lang="pl-PL" sz="1600" dirty="0"/>
              <a:t>. )</a:t>
            </a:r>
          </a:p>
          <a:p>
            <a:pPr marL="514350" indent="-514350">
              <a:buAutoNum type="romanUcPeriod"/>
            </a:pPr>
            <a:r>
              <a:rPr lang="pl-PL" sz="1600" dirty="0"/>
              <a:t>ETAP FORMALNY </a:t>
            </a:r>
          </a:p>
          <a:p>
            <a:r>
              <a:rPr lang="pl-PL" sz="1600" u="sng" dirty="0"/>
              <a:t>	1. Administracyjny (przedsądowy) </a:t>
            </a:r>
            <a:r>
              <a:rPr lang="pl-PL" sz="1600" u="sng" dirty="0">
                <a:sym typeface="Wingdings" pitchFamily="2" charset="2"/>
              </a:rPr>
              <a:t> negocjacyjna rola KE</a:t>
            </a:r>
            <a:endParaRPr lang="pl-PL" sz="1600" u="sng" dirty="0"/>
          </a:p>
          <a:p>
            <a:r>
              <a:rPr lang="pl-PL" sz="1600" dirty="0"/>
              <a:t>1) formalne zarzuty- wezwanie do usunięcia uchybienia, wyznacza przedmiot sporu oraz określa zakres ew. skargi do TSUE, termin dla </a:t>
            </a:r>
            <a:r>
              <a:rPr lang="pl-PL" sz="1600" dirty="0" err="1"/>
              <a:t>p.cz</a:t>
            </a:r>
            <a:r>
              <a:rPr lang="pl-PL" sz="1600" dirty="0"/>
              <a:t>. na odp. a po upływie drugi etap:</a:t>
            </a:r>
          </a:p>
          <a:p>
            <a:r>
              <a:rPr lang="pl-PL" sz="1600" dirty="0"/>
              <a:t>2) </a:t>
            </a:r>
            <a:r>
              <a:rPr lang="pl-PL" sz="1600" b="1" dirty="0"/>
              <a:t>uzasadniona opinia </a:t>
            </a:r>
            <a:r>
              <a:rPr lang="pl-PL" sz="1600" dirty="0"/>
              <a:t>(znaczenie uzasadnionej opinii, C‐619/18 KE v Polska)</a:t>
            </a:r>
          </a:p>
          <a:p>
            <a:pPr marL="342900" indent="-342900">
              <a:buFontTx/>
              <a:buChar char="-"/>
            </a:pPr>
            <a:r>
              <a:rPr lang="pl-PL" sz="1600" dirty="0"/>
              <a:t>Zarzuty nie podniesione w uzasadnionej opinii nie są rozpatrywane na etapie sądowym, a skarga w tym zakresie niedopuszczalna</a:t>
            </a:r>
          </a:p>
          <a:p>
            <a:pPr marL="342900" indent="-342900">
              <a:buFontTx/>
              <a:buChar char="-"/>
            </a:pPr>
            <a:r>
              <a:rPr lang="pl-PL" sz="1600" dirty="0"/>
              <a:t>Wskazuje termin dla </a:t>
            </a:r>
            <a:r>
              <a:rPr lang="pl-PL" sz="1600" dirty="0" err="1"/>
              <a:t>p.cz</a:t>
            </a:r>
            <a:r>
              <a:rPr lang="pl-PL" sz="1600" dirty="0"/>
              <a:t>. na odp. na zarzuty (zazwyczaj 2 mies.)</a:t>
            </a:r>
          </a:p>
          <a:p>
            <a:pPr marL="342900" indent="-342900">
              <a:buFontTx/>
              <a:buChar char="-"/>
            </a:pPr>
            <a:r>
              <a:rPr lang="pl-PL" sz="1600" dirty="0"/>
              <a:t>Brak skutecznych działań w celu wykonania prawa UE we wskazanym terminie uprawnia KE do rozpoczęcia sądowej fazy postępowania </a:t>
            </a:r>
          </a:p>
          <a:p>
            <a:pPr marL="342900" indent="-342900">
              <a:buFontTx/>
              <a:buChar char="-"/>
            </a:pPr>
            <a:endParaRPr lang="pl-PL" sz="1800" dirty="0"/>
          </a:p>
          <a:p>
            <a:pPr marL="342900" indent="-342900">
              <a:buFontTx/>
              <a:buChar char="-"/>
            </a:pPr>
            <a:endParaRPr lang="pl-PL" dirty="0"/>
          </a:p>
          <a:p>
            <a:pPr marL="342900" indent="-342900">
              <a:buFontTx/>
              <a:buChar char="-"/>
            </a:pPr>
            <a:endParaRPr lang="pl-PL" dirty="0"/>
          </a:p>
        </p:txBody>
      </p:sp>
      <p:sp>
        <p:nvSpPr>
          <p:cNvPr id="3" name="Tytuł 2">
            <a:extLst>
              <a:ext uri="{FF2B5EF4-FFF2-40B4-BE49-F238E27FC236}">
                <a16:creationId xmlns:a16="http://schemas.microsoft.com/office/drawing/2014/main" id="{7AA1EBBC-2765-C247-9921-F2E23FDFE0E5}"/>
              </a:ext>
            </a:extLst>
          </p:cNvPr>
          <p:cNvSpPr>
            <a:spLocks noGrp="1"/>
          </p:cNvSpPr>
          <p:nvPr>
            <p:ph type="title"/>
          </p:nvPr>
        </p:nvSpPr>
        <p:spPr/>
        <p:txBody>
          <a:bodyPr/>
          <a:lstStyle/>
          <a:p>
            <a:r>
              <a:rPr lang="pl-PL" sz="2800" dirty="0"/>
              <a:t>Skarga przeciwko państwu członkowskiemu </a:t>
            </a:r>
            <a:br>
              <a:rPr lang="pl-PL" sz="2800" dirty="0"/>
            </a:br>
            <a:r>
              <a:rPr lang="pl-PL" sz="2800" dirty="0"/>
              <a:t>(art. 258-260 TFUE)</a:t>
            </a:r>
            <a:br>
              <a:rPr lang="pl-PL" sz="2800" dirty="0"/>
            </a:br>
            <a:endParaRPr lang="pl-PL" sz="2800" dirty="0"/>
          </a:p>
        </p:txBody>
      </p:sp>
    </p:spTree>
    <p:extLst>
      <p:ext uri="{BB962C8B-B14F-4D97-AF65-F5344CB8AC3E}">
        <p14:creationId xmlns:p14="http://schemas.microsoft.com/office/powerpoint/2010/main" val="263666977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11D1017-65CD-4C41-BB15-2838793CA235}"/>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Wniesienie skargi do TSUE</a:t>
            </a:r>
            <a:r>
              <a:rPr lang="pl-PL" sz="1600" dirty="0">
                <a:sym typeface="Wingdings" pitchFamily="2" charset="2"/>
              </a:rPr>
              <a:t> podstawą orzekania zarzuty ze skargi KE</a:t>
            </a:r>
          </a:p>
          <a:p>
            <a:pPr marL="342900" indent="-342900">
              <a:buFont typeface="Arial" panose="020B0604020202020204" pitchFamily="34" charset="0"/>
              <a:buChar char="•"/>
            </a:pPr>
            <a:r>
              <a:rPr lang="pl-PL" sz="1600" dirty="0">
                <a:sym typeface="Wingdings" pitchFamily="2" charset="2"/>
              </a:rPr>
              <a:t>Ciężar dowodu na istnienie uchybienia- KE- np. dla nieterminowej implementacji dyrektywy wystarczające jest brak zgłoszenia krajowych środków prawnych transponujących dyr.</a:t>
            </a:r>
          </a:p>
          <a:p>
            <a:pPr marL="342900" indent="-342900">
              <a:buFont typeface="Arial" panose="020B0604020202020204" pitchFamily="34" charset="0"/>
              <a:buChar char="•"/>
            </a:pPr>
            <a:r>
              <a:rPr lang="pl-PL" sz="1600" dirty="0">
                <a:sym typeface="Wingdings" pitchFamily="2" charset="2"/>
              </a:rPr>
              <a:t>KE polega w przeważającej mierze na dokumentach przekazanych jej przez </a:t>
            </a:r>
            <a:r>
              <a:rPr lang="pl-PL" sz="1600" dirty="0" err="1">
                <a:sym typeface="Wingdings" pitchFamily="2" charset="2"/>
              </a:rPr>
              <a:t>p.cz</a:t>
            </a:r>
            <a:r>
              <a:rPr lang="pl-PL" sz="1600" dirty="0">
                <a:sym typeface="Wingdings" pitchFamily="2" charset="2"/>
              </a:rPr>
              <a:t>. </a:t>
            </a:r>
          </a:p>
          <a:p>
            <a:pPr marL="342900" indent="-342900">
              <a:buFont typeface="Arial" panose="020B0604020202020204" pitchFamily="34" charset="0"/>
              <a:buChar char="•"/>
            </a:pPr>
            <a:r>
              <a:rPr lang="pl-PL" sz="1600" dirty="0">
                <a:sym typeface="Wingdings" pitchFamily="2" charset="2"/>
              </a:rPr>
              <a:t>Przebieg postępowania:</a:t>
            </a:r>
          </a:p>
          <a:p>
            <a:r>
              <a:rPr lang="pl-PL" sz="1600" dirty="0">
                <a:sym typeface="Wingdings" pitchFamily="2" charset="2"/>
              </a:rPr>
              <a:t>- Skarga KE  i odp. </a:t>
            </a:r>
            <a:r>
              <a:rPr lang="pl-PL" sz="1600" dirty="0" err="1">
                <a:sym typeface="Wingdings" pitchFamily="2" charset="2"/>
              </a:rPr>
              <a:t>P.cz</a:t>
            </a:r>
            <a:r>
              <a:rPr lang="pl-PL" sz="1600" dirty="0">
                <a:sym typeface="Wingdings" pitchFamily="2" charset="2"/>
              </a:rPr>
              <a:t>. Na skargę, dodatkowo może być replika i duplika</a:t>
            </a:r>
          </a:p>
          <a:p>
            <a:r>
              <a:rPr lang="pl-PL" sz="1600" dirty="0">
                <a:sym typeface="Wingdings" pitchFamily="2" charset="2"/>
              </a:rPr>
              <a:t>- Opcjonalna część ustna (jeśli zawnioskuje o to strona i przedstawi powody, wtedy rozprawa i przesłuchanie)</a:t>
            </a:r>
          </a:p>
          <a:p>
            <a:pPr marL="342900" indent="-342900">
              <a:buFont typeface="Arial" panose="020B0604020202020204" pitchFamily="34" charset="0"/>
              <a:buChar char="•"/>
            </a:pPr>
            <a:r>
              <a:rPr lang="pl-PL" sz="1600" dirty="0"/>
              <a:t>pierwsze orzeczenie TSUE - tylko stwierdzenie naruszenia- </a:t>
            </a:r>
            <a:r>
              <a:rPr lang="pl-PL" sz="1600" u="sng" dirty="0"/>
              <a:t>wyrok deklaratoryjny</a:t>
            </a:r>
          </a:p>
          <a:p>
            <a:pPr marL="342900" indent="-342900">
              <a:buFont typeface="Arial" panose="020B0604020202020204" pitchFamily="34" charset="0"/>
              <a:buChar char="•"/>
            </a:pPr>
            <a:r>
              <a:rPr lang="pl-PL" sz="1600" dirty="0"/>
              <a:t>TSUE ocenia uchybienie </a:t>
            </a:r>
            <a:r>
              <a:rPr lang="pl-PL" sz="1600" u="sng" dirty="0"/>
              <a:t>na dzień terminu wyznaczonego przez KE w uzasadnionej opinii – </a:t>
            </a:r>
            <a:r>
              <a:rPr lang="pl-PL" sz="1600" dirty="0"/>
              <a:t>może stanowić to przesłankę dla odp. </a:t>
            </a:r>
            <a:r>
              <a:rPr lang="pl-PL" sz="1600" dirty="0" err="1"/>
              <a:t>odszkodowawaczej</a:t>
            </a:r>
            <a:r>
              <a:rPr lang="pl-PL" sz="1600" dirty="0"/>
              <a:t> </a:t>
            </a:r>
            <a:r>
              <a:rPr lang="pl-PL" sz="1600" dirty="0" err="1"/>
              <a:t>p.cz</a:t>
            </a:r>
            <a:r>
              <a:rPr lang="pl-PL" sz="1600" dirty="0"/>
              <a:t>. w procesie cywilnym </a:t>
            </a:r>
          </a:p>
          <a:p>
            <a:pPr marL="342900" indent="-342900">
              <a:buFont typeface="Arial" panose="020B0604020202020204" pitchFamily="34" charset="0"/>
              <a:buChar char="•"/>
            </a:pPr>
            <a:r>
              <a:rPr lang="pl-PL" dirty="0"/>
              <a:t>Wyrok należy wykonać </a:t>
            </a:r>
            <a:r>
              <a:rPr lang="pl-PL" dirty="0" err="1"/>
              <a:t>niezwołocznie</a:t>
            </a:r>
            <a:r>
              <a:rPr lang="pl-PL" dirty="0"/>
              <a:t> </a:t>
            </a:r>
          </a:p>
        </p:txBody>
      </p:sp>
      <p:sp>
        <p:nvSpPr>
          <p:cNvPr id="3" name="Tytuł 2">
            <a:extLst>
              <a:ext uri="{FF2B5EF4-FFF2-40B4-BE49-F238E27FC236}">
                <a16:creationId xmlns:a16="http://schemas.microsoft.com/office/drawing/2014/main" id="{9D409F6F-B90E-A24E-9BA2-8A3F01F32B6F}"/>
              </a:ext>
            </a:extLst>
          </p:cNvPr>
          <p:cNvSpPr>
            <a:spLocks noGrp="1"/>
          </p:cNvSpPr>
          <p:nvPr>
            <p:ph type="title"/>
          </p:nvPr>
        </p:nvSpPr>
        <p:spPr/>
        <p:txBody>
          <a:bodyPr/>
          <a:lstStyle/>
          <a:p>
            <a:r>
              <a:rPr lang="pl-PL" u="sng" dirty="0"/>
              <a:t>	2. Sądowy etap </a:t>
            </a:r>
            <a:br>
              <a:rPr lang="pl-PL" u="sng" dirty="0"/>
            </a:br>
            <a:endParaRPr lang="pl-PL" dirty="0"/>
          </a:p>
        </p:txBody>
      </p:sp>
    </p:spTree>
    <p:extLst>
      <p:ext uri="{BB962C8B-B14F-4D97-AF65-F5344CB8AC3E}">
        <p14:creationId xmlns:p14="http://schemas.microsoft.com/office/powerpoint/2010/main" val="310797592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FEA96DE-A559-134C-AB07-CF38F3C72DFD}"/>
              </a:ext>
            </a:extLst>
          </p:cNvPr>
          <p:cNvSpPr>
            <a:spLocks noGrp="1"/>
          </p:cNvSpPr>
          <p:nvPr>
            <p:ph type="body" sz="quarter" idx="16"/>
          </p:nvPr>
        </p:nvSpPr>
        <p:spPr/>
        <p:txBody>
          <a:bodyPr/>
          <a:lstStyle/>
          <a:p>
            <a:r>
              <a:rPr lang="pl-PL" sz="1400" b="1" dirty="0"/>
              <a:t>Art. 260 –TFUE: – postępowanie jest podobne, jak określone w art. 258 TFUE, ale nie ma uzasadnionej opinii.</a:t>
            </a:r>
          </a:p>
          <a:p>
            <a:r>
              <a:rPr lang="pl-PL" sz="1400" b="1" dirty="0">
                <a:sym typeface="Wingdings" pitchFamily="2" charset="2"/>
              </a:rPr>
              <a:t> Niewykonanie wyroku- osobnym uchybieniem: </a:t>
            </a:r>
            <a:endParaRPr lang="pl-PL" sz="1400" b="1" dirty="0"/>
          </a:p>
          <a:p>
            <a:r>
              <a:rPr lang="pl-PL" sz="1400" dirty="0"/>
              <a:t>- kara pieniężna – ryczałt (ukaranie) lub okresowa kara (skłonienie </a:t>
            </a:r>
            <a:r>
              <a:rPr lang="pl-PL" sz="1400" dirty="0" err="1"/>
              <a:t>p.cz</a:t>
            </a:r>
            <a:r>
              <a:rPr lang="pl-PL" sz="1400" dirty="0"/>
              <a:t>. Aby jak najszybciej wykonać wyrok), przy czym TSUE nie jest związany propozycją KE</a:t>
            </a:r>
          </a:p>
          <a:p>
            <a:r>
              <a:rPr lang="pl-PL" sz="1400" dirty="0"/>
              <a:t>- Komisja może wnioskować o karę pieniężną także w przypadku procedury z art. 258 TFUE, ale jedynie w przypadku braku transpozycji</a:t>
            </a:r>
          </a:p>
          <a:p>
            <a:r>
              <a:rPr lang="pl-PL" sz="1400" dirty="0"/>
              <a:t>- naruszenie to także działania faktyczne (C-265/95 Komisja v. Francja- hiszpańskie truskawki)</a:t>
            </a:r>
          </a:p>
          <a:p>
            <a:r>
              <a:rPr lang="pl-PL" sz="1400" dirty="0"/>
              <a:t>- państwo nie może się powołać na skomplikowaną procedurę legislacyjną ani na trudności społeczne lub gospodarcze (301/81 Komisja v. Belgia)</a:t>
            </a:r>
          </a:p>
          <a:p>
            <a:r>
              <a:rPr lang="pl-PL" sz="1400" dirty="0"/>
              <a:t>- państwo odpowiada za działania swoich władz wykonawczych i ustawodawczych, władz zdecentralizowanych oraz sądów (C-20 i 28/01 Komisja v. RFN)</a:t>
            </a:r>
          </a:p>
          <a:p>
            <a:r>
              <a:rPr lang="pl-PL" sz="1400" dirty="0"/>
              <a:t>- państwo nie może powołać się na późniejsze wydanie odpowiednich przepisów, C- 311/09 Komisja v. Polska),</a:t>
            </a:r>
          </a:p>
          <a:p>
            <a:r>
              <a:rPr lang="pl-PL" sz="1400" dirty="0"/>
              <a:t>- środki tymczasowe, C-441/17 R Komisja Europejska przeciwko Rzeczypospolitej Polskiej (postanowienie w sprawie Puszczy Białowieskiej</a:t>
            </a:r>
          </a:p>
        </p:txBody>
      </p:sp>
      <p:sp>
        <p:nvSpPr>
          <p:cNvPr id="3" name="Tytuł 2">
            <a:extLst>
              <a:ext uri="{FF2B5EF4-FFF2-40B4-BE49-F238E27FC236}">
                <a16:creationId xmlns:a16="http://schemas.microsoft.com/office/drawing/2014/main" id="{ABC6871E-1397-2347-9DD3-692D40D0B506}"/>
              </a:ext>
            </a:extLst>
          </p:cNvPr>
          <p:cNvSpPr>
            <a:spLocks noGrp="1"/>
          </p:cNvSpPr>
          <p:nvPr>
            <p:ph type="title"/>
          </p:nvPr>
        </p:nvSpPr>
        <p:spPr/>
        <p:txBody>
          <a:bodyPr/>
          <a:lstStyle/>
          <a:p>
            <a:r>
              <a:rPr lang="pl-PL" sz="3600" dirty="0"/>
              <a:t>Niewykonywanie przez państwo wyroku TSUE</a:t>
            </a:r>
          </a:p>
        </p:txBody>
      </p:sp>
    </p:spTree>
    <p:extLst>
      <p:ext uri="{BB962C8B-B14F-4D97-AF65-F5344CB8AC3E}">
        <p14:creationId xmlns:p14="http://schemas.microsoft.com/office/powerpoint/2010/main" val="310516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19709CF-8143-8640-B4C0-63B7C856D0F0}"/>
              </a:ext>
            </a:extLst>
          </p:cNvPr>
          <p:cNvSpPr>
            <a:spLocks noGrp="1"/>
          </p:cNvSpPr>
          <p:nvPr>
            <p:ph type="body" sz="quarter" idx="16"/>
          </p:nvPr>
        </p:nvSpPr>
        <p:spPr/>
        <p:txBody>
          <a:bodyPr/>
          <a:lstStyle/>
          <a:p>
            <a:r>
              <a:rPr lang="pl-PL" b="1" dirty="0"/>
              <a:t>ZASADA SKUTKU BEZPOŚREDNIEGO</a:t>
            </a:r>
          </a:p>
          <a:p>
            <a:pPr algn="just"/>
            <a:r>
              <a:rPr lang="pl-PL" sz="1800" dirty="0"/>
              <a:t>“11. Powierzone Trybunałowi na mocy art. 177 [234] TWE zadanie, polegające na zapewnieniu jednolitej interpretacji Traktatu przez sądy i trybunały krajowe potwierdza, że państwa uznały, że </a:t>
            </a:r>
            <a:r>
              <a:rPr lang="pl-PL" sz="1800" b="1" dirty="0"/>
              <a:t>prawo wspólnotowe może być powoływane przez podmioty indywidualne przed sądami krajowymi</a:t>
            </a:r>
            <a:r>
              <a:rPr lang="pl-PL" sz="1800" dirty="0"/>
              <a:t>. Można z tego wyciągnąć wniosek, że </a:t>
            </a:r>
            <a:r>
              <a:rPr lang="pl-PL" sz="1800" b="1" dirty="0"/>
              <a:t>Wspólnota stanowi nowy porządek prawa międzynarodowego</a:t>
            </a:r>
            <a:r>
              <a:rPr lang="pl-PL" sz="1800" dirty="0"/>
              <a:t>, na rzecz którego państwa członkowskie ograniczyły, choć w ograniczonym zakresie, swoje suwerenne prawa, i którego treść wiąże nie tylko państwa członkowskie, ale i ich obywateli. </a:t>
            </a:r>
            <a:r>
              <a:rPr lang="pl-PL" sz="1800" b="1" dirty="0"/>
              <a:t>Niezależnie od ustawodawstwa państw członkowskich, prawo wspólnotowe nie tylko nakłada na podmioty indywidualne obowiązki, ale także może przyznawać im prawa, które stają się elementem ich dorobku prawnego. </a:t>
            </a:r>
            <a:r>
              <a:rPr lang="pl-PL" sz="1800" dirty="0"/>
              <a:t>Prawa te powstają nie tylko wtedy, gdy zostają przyznane wprost przez Traktat, ale również wynikają z jasno sformułowanych obowiązków, jakie Traktat nakłada na podmioty indywidualne, państwa członkowskie oraz instytucje Wspólnoty.”</a:t>
            </a:r>
          </a:p>
        </p:txBody>
      </p:sp>
      <p:sp>
        <p:nvSpPr>
          <p:cNvPr id="3" name="Tytuł 2">
            <a:extLst>
              <a:ext uri="{FF2B5EF4-FFF2-40B4-BE49-F238E27FC236}">
                <a16:creationId xmlns:a16="http://schemas.microsoft.com/office/drawing/2014/main" id="{5ABFBFE9-5CBA-944A-8602-C3C5791A3D13}"/>
              </a:ext>
            </a:extLst>
          </p:cNvPr>
          <p:cNvSpPr>
            <a:spLocks noGrp="1"/>
          </p:cNvSpPr>
          <p:nvPr>
            <p:ph type="title"/>
          </p:nvPr>
        </p:nvSpPr>
        <p:spPr/>
        <p:txBody>
          <a:bodyPr/>
          <a:lstStyle/>
          <a:p>
            <a:r>
              <a:rPr lang="pl-PL" b="1" dirty="0">
                <a:solidFill>
                  <a:srgbClr val="C00000"/>
                </a:solidFill>
              </a:rPr>
              <a:t>C-26/62 van </a:t>
            </a:r>
            <a:r>
              <a:rPr lang="pl-PL" b="1" dirty="0" err="1">
                <a:solidFill>
                  <a:srgbClr val="C00000"/>
                </a:solidFill>
              </a:rPr>
              <a:t>Gend</a:t>
            </a:r>
            <a:r>
              <a:rPr lang="pl-PL" b="1" dirty="0">
                <a:solidFill>
                  <a:srgbClr val="C00000"/>
                </a:solidFill>
              </a:rPr>
              <a:t> en </a:t>
            </a:r>
            <a:r>
              <a:rPr lang="pl-PL" b="1" dirty="0" err="1">
                <a:solidFill>
                  <a:srgbClr val="C00000"/>
                </a:solidFill>
              </a:rPr>
              <a:t>Loos</a:t>
            </a:r>
            <a:endParaRPr lang="pl-PL" b="1" dirty="0">
              <a:solidFill>
                <a:srgbClr val="C00000"/>
              </a:solidFill>
            </a:endParaRPr>
          </a:p>
        </p:txBody>
      </p:sp>
    </p:spTree>
    <p:extLst>
      <p:ext uri="{BB962C8B-B14F-4D97-AF65-F5344CB8AC3E}">
        <p14:creationId xmlns:p14="http://schemas.microsoft.com/office/powerpoint/2010/main" val="158567375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44E527B-A922-FA46-BFD0-E4888EBF35BE}"/>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Wzajemne kontrolowanie wykonywania zobowiązań traktatowych- zawiadomienie do KE</a:t>
            </a:r>
          </a:p>
          <a:p>
            <a:pPr marL="342900" indent="-342900">
              <a:buFont typeface="Arial" panose="020B0604020202020204" pitchFamily="34" charset="0"/>
              <a:buChar char="•"/>
            </a:pPr>
            <a:r>
              <a:rPr lang="pl-PL" dirty="0"/>
              <a:t>może być przejęta przez Komisję (wtedy procedura z art. 258 TFUE), KE prowadzi procedurę wyjaśniającą i wydaje uzasadnioną opinię </a:t>
            </a:r>
          </a:p>
          <a:p>
            <a:pPr marL="342900" indent="-342900">
              <a:buFont typeface="Arial" panose="020B0604020202020204" pitchFamily="34" charset="0"/>
              <a:buChar char="•"/>
            </a:pPr>
            <a:r>
              <a:rPr lang="pl-PL" dirty="0"/>
              <a:t>Po upływie 3 mies. </a:t>
            </a:r>
            <a:r>
              <a:rPr lang="pl-PL" dirty="0" err="1"/>
              <a:t>P.cz</a:t>
            </a:r>
            <a:r>
              <a:rPr lang="pl-PL" dirty="0"/>
              <a:t>. Może wnieść skargę samodzielnie do TSUE</a:t>
            </a:r>
          </a:p>
          <a:p>
            <a:pPr marL="342900" indent="-342900">
              <a:buFont typeface="Arial" panose="020B0604020202020204" pitchFamily="34" charset="0"/>
              <a:buChar char="•"/>
            </a:pPr>
            <a:r>
              <a:rPr lang="pl-PL" dirty="0"/>
              <a:t>Dotychczas nieliczne wyroki, m.in.:</a:t>
            </a:r>
          </a:p>
          <a:p>
            <a:pPr marL="342900" indent="-342900">
              <a:buFontTx/>
              <a:buChar char="-"/>
            </a:pPr>
            <a:r>
              <a:rPr lang="pl-PL" dirty="0"/>
              <a:t>Węgry przeciwko Słowacji (niewpuszczenie prezydenta Węgier na terytorium Słowacji)</a:t>
            </a:r>
          </a:p>
          <a:p>
            <a:pPr marL="342900" indent="-342900">
              <a:buFontTx/>
              <a:buChar char="-"/>
            </a:pPr>
            <a:r>
              <a:rPr lang="pl-PL" dirty="0"/>
              <a:t>Słowenia przeciwko Chorwacji (wykonanie rozstrzygnięcia dot. sporu granicznego dot. granicy morskiej na podstawie wyroku trybunału arbitrażowego)</a:t>
            </a:r>
          </a:p>
          <a:p>
            <a:endParaRPr lang="pl-PL" dirty="0"/>
          </a:p>
        </p:txBody>
      </p:sp>
      <p:sp>
        <p:nvSpPr>
          <p:cNvPr id="3" name="Tytuł 2">
            <a:extLst>
              <a:ext uri="{FF2B5EF4-FFF2-40B4-BE49-F238E27FC236}">
                <a16:creationId xmlns:a16="http://schemas.microsoft.com/office/drawing/2014/main" id="{25B0927D-2D55-B249-87E9-B97489CAF835}"/>
              </a:ext>
            </a:extLst>
          </p:cNvPr>
          <p:cNvSpPr>
            <a:spLocks noGrp="1"/>
          </p:cNvSpPr>
          <p:nvPr>
            <p:ph type="title"/>
          </p:nvPr>
        </p:nvSpPr>
        <p:spPr/>
        <p:txBody>
          <a:bodyPr/>
          <a:lstStyle/>
          <a:p>
            <a:r>
              <a:rPr lang="pl-PL" sz="3200" dirty="0"/>
              <a:t>art. 259 TFUE – skarga państwa członkowskiego</a:t>
            </a:r>
          </a:p>
        </p:txBody>
      </p:sp>
    </p:spTree>
    <p:extLst>
      <p:ext uri="{BB962C8B-B14F-4D97-AF65-F5344CB8AC3E}">
        <p14:creationId xmlns:p14="http://schemas.microsoft.com/office/powerpoint/2010/main" val="299698767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FA150FE-C404-3740-87CC-0EA502B12869}"/>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Instrument akcesoryjny wobec postępowania głównego </a:t>
            </a:r>
          </a:p>
          <a:p>
            <a:pPr marL="342900" indent="-342900">
              <a:buFont typeface="Arial" panose="020B0604020202020204" pitchFamily="34" charset="0"/>
              <a:buChar char="•"/>
            </a:pPr>
            <a:r>
              <a:rPr lang="pl-PL" sz="1600" dirty="0"/>
              <a:t>Nie przysługuje odwołanie </a:t>
            </a:r>
          </a:p>
          <a:p>
            <a:pPr marL="342900" indent="-342900">
              <a:buFont typeface="Arial" panose="020B0604020202020204" pitchFamily="34" charset="0"/>
              <a:buChar char="•"/>
            </a:pPr>
            <a:r>
              <a:rPr lang="pl-PL" sz="1600" dirty="0"/>
              <a:t>Zastosowanie musi być uzasadnione a sprawa pilna </a:t>
            </a:r>
          </a:p>
          <a:p>
            <a:pPr marL="342900" indent="-342900">
              <a:buFont typeface="Arial" panose="020B0604020202020204" pitchFamily="34" charset="0"/>
              <a:buChar char="•"/>
            </a:pPr>
            <a:r>
              <a:rPr lang="pl-PL" sz="1600" dirty="0"/>
              <a:t>Przykłady (sprawy przeciwko PL)</a:t>
            </a:r>
          </a:p>
          <a:p>
            <a:pPr marL="342900" indent="-342900">
              <a:buFontTx/>
              <a:buChar char="-"/>
            </a:pPr>
            <a:r>
              <a:rPr lang="pl-PL" sz="1600" dirty="0"/>
              <a:t>Natychmiastowe zaprzestanie wydobycia węgla brunatnego- Turów- sankcja 500 tys. euro za każdy dzień braku wykonania postanowienia dot. wstrzymania wydobycia</a:t>
            </a:r>
          </a:p>
          <a:p>
            <a:pPr marL="342900" indent="-342900">
              <a:buFontTx/>
              <a:buChar char="-"/>
            </a:pPr>
            <a:r>
              <a:rPr lang="pl-PL" sz="1600" dirty="0"/>
              <a:t>Zawieszenie stosowania przepisów dot. funkcjonowania Izby Dyscyplinarnej SN- najwyższa dzienna kara finansowa- 1 mln euro za każdy dzień braku wykonania uprzedniego post. </a:t>
            </a:r>
          </a:p>
          <a:p>
            <a:pPr marL="342900" indent="-342900">
              <a:buFontTx/>
              <a:buChar char="-"/>
            </a:pPr>
            <a:r>
              <a:rPr lang="pl-PL" sz="1600" dirty="0"/>
              <a:t>Zawieszenie stosowania i oraz przywrócenia stanu prawnego sprzed wejścia w życie spornych przepisów krajowych- </a:t>
            </a:r>
            <a:r>
              <a:rPr lang="pl-PL" sz="1600" dirty="0" err="1"/>
              <a:t>dot</a:t>
            </a:r>
            <a:r>
              <a:rPr lang="pl-PL" sz="1600" dirty="0"/>
              <a:t> .wieku emerytalnego sędziów SN</a:t>
            </a:r>
          </a:p>
          <a:p>
            <a:pPr marL="342900" indent="-342900">
              <a:buFontTx/>
              <a:buChar char="-"/>
            </a:pPr>
            <a:r>
              <a:rPr lang="pl-PL" sz="1600" dirty="0"/>
              <a:t>Wstrzymanie wycinki drzew w Puszczy Białowieskiej – w przypadku braku realizacji środka- kara 100 tys. euro za każdy dzień naruszenia </a:t>
            </a:r>
          </a:p>
        </p:txBody>
      </p:sp>
      <p:sp>
        <p:nvSpPr>
          <p:cNvPr id="3" name="Tytuł 2">
            <a:extLst>
              <a:ext uri="{FF2B5EF4-FFF2-40B4-BE49-F238E27FC236}">
                <a16:creationId xmlns:a16="http://schemas.microsoft.com/office/drawing/2014/main" id="{27E5A260-9B19-F14E-AE1C-449678BBF2F5}"/>
              </a:ext>
            </a:extLst>
          </p:cNvPr>
          <p:cNvSpPr>
            <a:spLocks noGrp="1"/>
          </p:cNvSpPr>
          <p:nvPr>
            <p:ph type="title"/>
          </p:nvPr>
        </p:nvSpPr>
        <p:spPr/>
        <p:txBody>
          <a:bodyPr/>
          <a:lstStyle/>
          <a:p>
            <a:r>
              <a:rPr lang="pl-PL" dirty="0"/>
              <a:t>Środki tymczasowe</a:t>
            </a:r>
          </a:p>
        </p:txBody>
      </p:sp>
    </p:spTree>
    <p:extLst>
      <p:ext uri="{BB962C8B-B14F-4D97-AF65-F5344CB8AC3E}">
        <p14:creationId xmlns:p14="http://schemas.microsoft.com/office/powerpoint/2010/main" val="254847743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48BACE1-7B04-334E-85DD-B2E2819693F4}"/>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Obniżenie obowiązkowego wieku emerytalnego sędziów SN +</a:t>
            </a:r>
          </a:p>
          <a:p>
            <a:pPr marL="342900" indent="-342900">
              <a:buFont typeface="Arial" panose="020B0604020202020204" pitchFamily="34" charset="0"/>
              <a:buChar char="•"/>
            </a:pPr>
            <a:r>
              <a:rPr lang="pl-PL" sz="1600" dirty="0"/>
              <a:t>powierzenie Prezydentowi RP dyskrecjonalnej kompetencji do przedłużania wybranym sędziom kadencji wg znanych sobie tylko kryteriów,</a:t>
            </a:r>
          </a:p>
          <a:p>
            <a:pPr marL="342900" indent="-342900">
              <a:buFont typeface="Arial" panose="020B0604020202020204" pitchFamily="34" charset="0"/>
              <a:buChar char="•"/>
            </a:pPr>
            <a:r>
              <a:rPr lang="pl-PL" sz="1600" dirty="0"/>
              <a:t>Po uzyskaniu opinii Krajowej Rady Sądownictwa (której członkowie wybierani przez Sejm, a nie przez sędziów)</a:t>
            </a:r>
          </a:p>
          <a:p>
            <a:pPr marL="342900" indent="-342900">
              <a:buFont typeface="Arial" panose="020B0604020202020204" pitchFamily="34" charset="0"/>
              <a:buChar char="•"/>
            </a:pPr>
            <a:r>
              <a:rPr lang="pl-PL" sz="1600" dirty="0"/>
              <a:t>TSUE: skrócenie kadencji stanowi ograniczenie zasady niezawisłości sędziowskiej wynikającej z art. 19 ust. 1 </a:t>
            </a:r>
            <a:r>
              <a:rPr lang="pl-PL" sz="1600" dirty="0" err="1"/>
              <a:t>zd</a:t>
            </a:r>
            <a:r>
              <a:rPr lang="pl-PL" sz="1600" dirty="0"/>
              <a:t>. 2 TUE, a zatem wymaga uzasadnienia i zapewnienia zgodności z zasadą proporcjonalności. </a:t>
            </a:r>
          </a:p>
          <a:p>
            <a:pPr marL="342900" indent="-342900">
              <a:buFont typeface="Arial" panose="020B0604020202020204" pitchFamily="34" charset="0"/>
              <a:buChar char="•"/>
            </a:pPr>
            <a:r>
              <a:rPr lang="pl-PL" sz="1600" dirty="0"/>
              <a:t>TSUE: brak uzasadnienia dla kwestionowanego środka prawnego: </a:t>
            </a:r>
          </a:p>
          <a:p>
            <a:pPr marL="342900" indent="-342900">
              <a:buFontTx/>
              <a:buChar char="-"/>
            </a:pPr>
            <a:r>
              <a:rPr lang="pl-PL" sz="1600" dirty="0"/>
              <a:t>nie było nim zrównanie wieku emerytalnego sędziów i innych pracowników, gdyż inny pracownicy mieli prawo, a nie obowiązek, przejścia na emeryturę w określonym wieku</a:t>
            </a:r>
          </a:p>
          <a:p>
            <a:pPr marL="342900" indent="-342900">
              <a:buFontTx/>
              <a:buChar char="-"/>
            </a:pPr>
            <a:r>
              <a:rPr lang="pl-PL" sz="1600" dirty="0"/>
              <a:t>Prezydent ma kompetencje do dowolnego przedłużania kadencji dowolnej liczby sędziów, którzy osiągnęli już wiek emerytalny </a:t>
            </a:r>
          </a:p>
          <a:p>
            <a:endParaRPr lang="pl-PL" dirty="0"/>
          </a:p>
        </p:txBody>
      </p:sp>
      <p:sp>
        <p:nvSpPr>
          <p:cNvPr id="3" name="Tytuł 2">
            <a:extLst>
              <a:ext uri="{FF2B5EF4-FFF2-40B4-BE49-F238E27FC236}">
                <a16:creationId xmlns:a16="http://schemas.microsoft.com/office/drawing/2014/main" id="{5D049B36-6637-3541-B699-38A4D59F919B}"/>
              </a:ext>
            </a:extLst>
          </p:cNvPr>
          <p:cNvSpPr>
            <a:spLocks noGrp="1"/>
          </p:cNvSpPr>
          <p:nvPr>
            <p:ph type="title"/>
          </p:nvPr>
        </p:nvSpPr>
        <p:spPr/>
        <p:txBody>
          <a:bodyPr/>
          <a:lstStyle/>
          <a:p>
            <a:r>
              <a:rPr lang="pl-PL" sz="3200" b="1" dirty="0">
                <a:solidFill>
                  <a:srgbClr val="C00000"/>
                </a:solidFill>
              </a:rPr>
              <a:t>C-619/18 R- Komisja przeciwko Polsce</a:t>
            </a:r>
          </a:p>
        </p:txBody>
      </p:sp>
    </p:spTree>
    <p:extLst>
      <p:ext uri="{BB962C8B-B14F-4D97-AF65-F5344CB8AC3E}">
        <p14:creationId xmlns:p14="http://schemas.microsoft.com/office/powerpoint/2010/main" val="215551106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B44EA01-67DB-6E4B-857F-F7B3F34A33F8}"/>
              </a:ext>
            </a:extLst>
          </p:cNvPr>
          <p:cNvSpPr>
            <a:spLocks noGrp="1"/>
          </p:cNvSpPr>
          <p:nvPr>
            <p:ph type="body" sz="quarter" idx="16"/>
          </p:nvPr>
        </p:nvSpPr>
        <p:spPr/>
        <p:txBody>
          <a:bodyPr/>
          <a:lstStyle/>
          <a:p>
            <a:pPr marL="342900" indent="-342900">
              <a:buFont typeface="Arial" panose="020B0604020202020204" pitchFamily="34" charset="0"/>
              <a:buChar char="•"/>
            </a:pPr>
            <a:r>
              <a:rPr lang="pl-PL" sz="1400" dirty="0"/>
              <a:t>Ocena powołań na stanowiska sędziowskie do nowoutworzonej Izby Dyscyplinarnej SN</a:t>
            </a:r>
          </a:p>
          <a:p>
            <a:r>
              <a:rPr lang="pl-PL" sz="1400" dirty="0"/>
              <a:t>	(kluczowa rola KRS powoływana w większości przez Sejm)</a:t>
            </a:r>
          </a:p>
          <a:p>
            <a:pPr marL="342900" indent="-342900">
              <a:buFont typeface="Arial" panose="020B0604020202020204" pitchFamily="34" charset="0"/>
              <a:buChar char="•"/>
            </a:pPr>
            <a:r>
              <a:rPr lang="pl-PL" sz="1400" dirty="0"/>
              <a:t>Czy spełniona przesłanka niezawisłości Izby? </a:t>
            </a:r>
          </a:p>
          <a:p>
            <a:pPr marL="342900" indent="-342900">
              <a:buFont typeface="Arial" panose="020B0604020202020204" pitchFamily="34" charset="0"/>
              <a:buChar char="•"/>
            </a:pPr>
            <a:r>
              <a:rPr lang="pl-PL" sz="1400" dirty="0"/>
              <a:t>TSUE nie dokonał oceny samodzielnie, lecz delegował dokonanie oceny do SN, podając okoliczności, które sąd odsyłający powinien wziąć pod uwagę (tzw. test oznak niezawisłości):</a:t>
            </a:r>
          </a:p>
          <a:p>
            <a:pPr marL="342900" indent="-342900">
              <a:buFontTx/>
              <a:buChar char="-"/>
            </a:pPr>
            <a:r>
              <a:rPr lang="pl-PL" sz="1400" dirty="0"/>
              <a:t>zakres autonomii (ogromny)</a:t>
            </a:r>
          </a:p>
          <a:p>
            <a:pPr marL="342900" indent="-342900">
              <a:buFontTx/>
              <a:buChar char="-"/>
            </a:pPr>
            <a:r>
              <a:rPr lang="pl-PL" sz="1400" dirty="0"/>
              <a:t>jurysdykcja (delikatna sprawa) </a:t>
            </a:r>
          </a:p>
          <a:p>
            <a:pPr marL="342900" indent="-342900">
              <a:buFontTx/>
              <a:buChar char="-"/>
            </a:pPr>
            <a:r>
              <a:rPr lang="pl-PL" sz="1400" dirty="0"/>
              <a:t>członkowie Izby (wyłącznie nowy osoby spoza SN, powiązane z MS)</a:t>
            </a:r>
          </a:p>
          <a:p>
            <a:pPr marL="342900" indent="-342900">
              <a:buFontTx/>
              <a:buChar char="-"/>
            </a:pPr>
            <a:r>
              <a:rPr lang="pl-PL" sz="1400" dirty="0"/>
              <a:t>powołanie (przez nową KRS, wybraną przez większość sejmową)</a:t>
            </a:r>
          </a:p>
          <a:p>
            <a:pPr marL="285750" indent="-285750">
              <a:buFont typeface="Arial" panose="020B0604020202020204" pitchFamily="34" charset="0"/>
              <a:buChar char="•"/>
            </a:pPr>
            <a:r>
              <a:rPr lang="pl-PL" sz="1400" dirty="0"/>
              <a:t>Sam czynnik polityczny nie jest problematyczny o ile występuje szereg dodatkowych elementów poddających w wątpliwość oznak niezawisłości sędziów w oczach racjonalnego obserwatora</a:t>
            </a:r>
          </a:p>
          <a:p>
            <a:pPr marL="285750" indent="-285750">
              <a:buFont typeface="Arial" panose="020B0604020202020204" pitchFamily="34" charset="0"/>
              <a:buChar char="•"/>
            </a:pPr>
            <a:r>
              <a:rPr lang="pl-PL" sz="1400" dirty="0"/>
              <a:t>SN</a:t>
            </a:r>
            <a:r>
              <a:rPr lang="pl-PL" sz="1400" dirty="0">
                <a:sym typeface="Wingdings" pitchFamily="2" charset="2"/>
              </a:rPr>
              <a:t> nowa Izba Dyscyplinarna nie jest niezawisła </a:t>
            </a:r>
            <a:endParaRPr lang="pl-PL" sz="1400" dirty="0"/>
          </a:p>
          <a:p>
            <a:endParaRPr lang="pl-PL" dirty="0"/>
          </a:p>
        </p:txBody>
      </p:sp>
      <p:sp>
        <p:nvSpPr>
          <p:cNvPr id="3" name="Tytuł 2">
            <a:extLst>
              <a:ext uri="{FF2B5EF4-FFF2-40B4-BE49-F238E27FC236}">
                <a16:creationId xmlns:a16="http://schemas.microsoft.com/office/drawing/2014/main" id="{47206C4A-FB90-B24B-B705-E5E0A3F11C9A}"/>
              </a:ext>
            </a:extLst>
          </p:cNvPr>
          <p:cNvSpPr>
            <a:spLocks noGrp="1"/>
          </p:cNvSpPr>
          <p:nvPr>
            <p:ph type="title"/>
          </p:nvPr>
        </p:nvSpPr>
        <p:spPr/>
        <p:txBody>
          <a:bodyPr/>
          <a:lstStyle/>
          <a:p>
            <a:r>
              <a:rPr lang="pl-PL" sz="3200" dirty="0"/>
              <a:t>C-585/18 A.K. -niezależność Izby Dyscyplinarnej SN</a:t>
            </a:r>
          </a:p>
        </p:txBody>
      </p:sp>
    </p:spTree>
    <p:extLst>
      <p:ext uri="{BB962C8B-B14F-4D97-AF65-F5344CB8AC3E}">
        <p14:creationId xmlns:p14="http://schemas.microsoft.com/office/powerpoint/2010/main" val="158899272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08789E7-62E9-1046-B1A2-8A9222D5C6EC}"/>
              </a:ext>
            </a:extLst>
          </p:cNvPr>
          <p:cNvSpPr>
            <a:spLocks noGrp="1"/>
          </p:cNvSpPr>
          <p:nvPr>
            <p:ph type="body" sz="quarter" idx="16"/>
          </p:nvPr>
        </p:nvSpPr>
        <p:spPr/>
        <p:txBody>
          <a:bodyPr/>
          <a:lstStyle/>
          <a:p>
            <a:pPr marL="342900" indent="-342900">
              <a:buFont typeface="Arial" panose="020B0604020202020204" pitchFamily="34" charset="0"/>
              <a:buChar char="•"/>
            </a:pPr>
            <a:r>
              <a:rPr lang="pl-PL" sz="1400" dirty="0"/>
              <a:t>Naruszenia zarzucane przez KE:</a:t>
            </a:r>
          </a:p>
          <a:p>
            <a:pPr marL="342900" indent="-342900">
              <a:buFontTx/>
              <a:buChar char="-"/>
            </a:pPr>
            <a:r>
              <a:rPr lang="pl-PL" sz="1400" dirty="0">
                <a:solidFill>
                  <a:srgbClr val="C00000"/>
                </a:solidFill>
              </a:rPr>
              <a:t>Działalność Izby Dyscyplinarnej</a:t>
            </a:r>
          </a:p>
          <a:p>
            <a:pPr marL="342900" indent="-342900">
              <a:buFontTx/>
              <a:buChar char="-"/>
            </a:pPr>
            <a:r>
              <a:rPr lang="pl-PL" sz="1400" dirty="0"/>
              <a:t>Naruszenie „prawa do sądu ustanowionego ustawą”- art. 47 KPP- jurysdykcja sądu nie może wynikać z decyzji dyskrecjonalnej Prezesa Izby Dyscyplinarnej </a:t>
            </a:r>
          </a:p>
          <a:p>
            <a:pPr marL="342900" indent="-342900">
              <a:buFont typeface="Arial" panose="020B0604020202020204" pitchFamily="34" charset="0"/>
              <a:buChar char="•"/>
            </a:pPr>
            <a:r>
              <a:rPr lang="pl-PL" sz="1400" dirty="0"/>
              <a:t>Konsekwencja naruszenia- sędzia nie zostaje powołany zgodnie z przepisami prawa krajowego, nie może więc gwarantować skutecznej ochrony sądowej</a:t>
            </a:r>
          </a:p>
          <a:p>
            <a:pPr marL="342900" indent="-342900">
              <a:buFont typeface="Arial" panose="020B0604020202020204" pitchFamily="34" charset="0"/>
              <a:buChar char="•"/>
            </a:pPr>
            <a:r>
              <a:rPr lang="pl-PL" sz="1400" dirty="0"/>
              <a:t>Test oznak niezawisłości: </a:t>
            </a:r>
          </a:p>
          <a:p>
            <a:pPr marL="342900" indent="-342900">
              <a:buFontTx/>
              <a:buChar char="-"/>
            </a:pPr>
            <a:r>
              <a:rPr lang="pl-PL" sz="1400" dirty="0"/>
              <a:t>Czy naruszenie prawa przy powołaniu sędziego jest oczywiste</a:t>
            </a:r>
          </a:p>
          <a:p>
            <a:pPr marL="342900" indent="-342900">
              <a:buFontTx/>
              <a:buChar char="-"/>
            </a:pPr>
            <a:r>
              <a:rPr lang="pl-PL" sz="1400" dirty="0"/>
              <a:t>Czy naruszenie dot. fundamentalnych norm regulujących proces nominacji</a:t>
            </a:r>
          </a:p>
          <a:p>
            <a:pPr marL="342900" indent="-342900">
              <a:buFontTx/>
              <a:buChar char="-"/>
            </a:pPr>
            <a:r>
              <a:rPr lang="pl-PL" sz="1400" dirty="0"/>
              <a:t>Czy naruszeniu nie zaradzono na podstawie środków krajowych?</a:t>
            </a:r>
          </a:p>
          <a:p>
            <a:pPr marL="285750" indent="-285750">
              <a:buFont typeface="Arial" panose="020B0604020202020204" pitchFamily="34" charset="0"/>
              <a:buChar char="•"/>
            </a:pPr>
            <a:r>
              <a:rPr lang="pl-PL" sz="1400" b="1" dirty="0"/>
              <a:t>Sprawa C- 204/21 R- Środek tymczasowy </a:t>
            </a:r>
            <a:r>
              <a:rPr lang="pl-PL" sz="1400" b="1" dirty="0">
                <a:sym typeface="Wingdings" pitchFamily="2" charset="2"/>
              </a:rPr>
              <a:t> 1mln EURO za każdy dzień braku wykonania uprzedniego postanowienia wydanego w sprawie </a:t>
            </a:r>
            <a:endParaRPr lang="pl-PL" sz="1400" b="1" dirty="0"/>
          </a:p>
          <a:p>
            <a:pPr marL="342900" indent="-342900">
              <a:buFontTx/>
              <a:buChar char="-"/>
            </a:pPr>
            <a:endParaRPr lang="pl-PL" sz="1400" dirty="0"/>
          </a:p>
          <a:p>
            <a:endParaRPr lang="pl-PL" dirty="0"/>
          </a:p>
        </p:txBody>
      </p:sp>
      <p:sp>
        <p:nvSpPr>
          <p:cNvPr id="3" name="Tytuł 2">
            <a:extLst>
              <a:ext uri="{FF2B5EF4-FFF2-40B4-BE49-F238E27FC236}">
                <a16:creationId xmlns:a16="http://schemas.microsoft.com/office/drawing/2014/main" id="{ABE929B5-E4CC-0441-A8BA-12E99D12E01F}"/>
              </a:ext>
            </a:extLst>
          </p:cNvPr>
          <p:cNvSpPr>
            <a:spLocks noGrp="1"/>
          </p:cNvSpPr>
          <p:nvPr>
            <p:ph type="title"/>
          </p:nvPr>
        </p:nvSpPr>
        <p:spPr/>
        <p:txBody>
          <a:bodyPr/>
          <a:lstStyle/>
          <a:p>
            <a:r>
              <a:rPr lang="pl-PL" sz="4400" dirty="0"/>
              <a:t>C-791/19R, Komisja przeciwko Polsce</a:t>
            </a:r>
          </a:p>
        </p:txBody>
      </p:sp>
    </p:spTree>
    <p:extLst>
      <p:ext uri="{BB962C8B-B14F-4D97-AF65-F5344CB8AC3E}">
        <p14:creationId xmlns:p14="http://schemas.microsoft.com/office/powerpoint/2010/main" val="198268849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976E3EF-D1C7-3B4C-B59F-B69DBD06750A}"/>
              </a:ext>
            </a:extLst>
          </p:cNvPr>
          <p:cNvSpPr>
            <a:spLocks noGrp="1"/>
          </p:cNvSpPr>
          <p:nvPr>
            <p:ph type="body" sz="quarter" idx="16"/>
          </p:nvPr>
        </p:nvSpPr>
        <p:spPr/>
        <p:txBody>
          <a:bodyPr/>
          <a:lstStyle/>
          <a:p>
            <a:r>
              <a:rPr lang="pl-PL" dirty="0"/>
              <a:t>- Cele: kontrola legalności, wydanie zgodnie z prawem</a:t>
            </a:r>
          </a:p>
          <a:p>
            <a:r>
              <a:rPr lang="pl-PL" dirty="0"/>
              <a:t>- Kontrola ograniczona do wiążących aktów</a:t>
            </a:r>
          </a:p>
          <a:p>
            <a:r>
              <a:rPr lang="pl-PL" dirty="0"/>
              <a:t>- Prawo wniesienia skargi:</a:t>
            </a:r>
          </a:p>
          <a:p>
            <a:r>
              <a:rPr lang="pl-PL" dirty="0"/>
              <a:t>1) </a:t>
            </a:r>
            <a:r>
              <a:rPr lang="pl-PL" b="1" dirty="0"/>
              <a:t>Podmioty uprzywilejowane</a:t>
            </a:r>
            <a:r>
              <a:rPr lang="pl-PL" dirty="0"/>
              <a:t>: państwa członkowskie, Rada, Komisja, Parlament (70/88 tzw. sprawa </a:t>
            </a:r>
            <a:r>
              <a:rPr lang="pl-PL" dirty="0" err="1"/>
              <a:t>Chernobyl</a:t>
            </a:r>
            <a:r>
              <a:rPr lang="pl-PL" dirty="0"/>
              <a:t>)</a:t>
            </a:r>
            <a:r>
              <a:rPr lang="pl-PL" dirty="0">
                <a:sym typeface="Wingdings" pitchFamily="2" charset="2"/>
              </a:rPr>
              <a:t> nie muszą wykazywać interesu prawnego, mogą kwestionować wszystkie akty prawa pochodnego</a:t>
            </a:r>
            <a:endParaRPr lang="pl-PL" dirty="0"/>
          </a:p>
          <a:p>
            <a:r>
              <a:rPr lang="pl-PL" dirty="0"/>
              <a:t>2) </a:t>
            </a:r>
            <a:r>
              <a:rPr lang="pl-PL" b="1" dirty="0"/>
              <a:t>podmioty </a:t>
            </a:r>
            <a:r>
              <a:rPr lang="pl-PL" b="1" dirty="0" err="1"/>
              <a:t>półuprzywilejowane</a:t>
            </a:r>
            <a:r>
              <a:rPr lang="pl-PL" dirty="0"/>
              <a:t>: Trybunał Obrachunkowy, EBC, Komitet Regionów </a:t>
            </a:r>
            <a:r>
              <a:rPr lang="pl-PL" dirty="0">
                <a:sym typeface="Wingdings" pitchFamily="2" charset="2"/>
              </a:rPr>
              <a:t> skargi ograniczone w celu ochrony własnych kompetencji</a:t>
            </a:r>
            <a:endParaRPr lang="pl-PL" dirty="0"/>
          </a:p>
          <a:p>
            <a:r>
              <a:rPr lang="pl-PL" dirty="0"/>
              <a:t>3) </a:t>
            </a:r>
            <a:r>
              <a:rPr lang="pl-PL" b="1" dirty="0"/>
              <a:t>Podmioty nieuprzywilejowane</a:t>
            </a:r>
            <a:r>
              <a:rPr lang="pl-PL" dirty="0"/>
              <a:t>: jednostki (25/62 </a:t>
            </a:r>
            <a:r>
              <a:rPr lang="pl-PL" dirty="0" err="1"/>
              <a:t>Plaumann</a:t>
            </a:r>
            <a:r>
              <a:rPr lang="pl-PL" dirty="0"/>
              <a:t>)</a:t>
            </a:r>
            <a:endParaRPr lang="pl-PL" sz="1200" dirty="0"/>
          </a:p>
        </p:txBody>
      </p:sp>
      <p:sp>
        <p:nvSpPr>
          <p:cNvPr id="3" name="Tytuł 2">
            <a:extLst>
              <a:ext uri="{FF2B5EF4-FFF2-40B4-BE49-F238E27FC236}">
                <a16:creationId xmlns:a16="http://schemas.microsoft.com/office/drawing/2014/main" id="{A8A9CE95-CAD2-A344-A76F-F41892B30AC6}"/>
              </a:ext>
            </a:extLst>
          </p:cNvPr>
          <p:cNvSpPr>
            <a:spLocks noGrp="1"/>
          </p:cNvSpPr>
          <p:nvPr>
            <p:ph type="title"/>
          </p:nvPr>
        </p:nvSpPr>
        <p:spPr/>
        <p:txBody>
          <a:bodyPr/>
          <a:lstStyle/>
          <a:p>
            <a:r>
              <a:rPr lang="pl-PL" sz="4000" dirty="0"/>
              <a:t>Skarga na nieważność aktu prawnego</a:t>
            </a:r>
            <a:br>
              <a:rPr lang="pl-PL" sz="4000" dirty="0"/>
            </a:br>
            <a:r>
              <a:rPr lang="pl-PL" sz="4000" dirty="0"/>
              <a:t> (art. 263 TFUE)</a:t>
            </a:r>
            <a:br>
              <a:rPr lang="pl-PL" dirty="0"/>
            </a:br>
            <a:endParaRPr lang="pl-PL" dirty="0"/>
          </a:p>
        </p:txBody>
      </p:sp>
    </p:spTree>
    <p:extLst>
      <p:ext uri="{BB962C8B-B14F-4D97-AF65-F5344CB8AC3E}">
        <p14:creationId xmlns:p14="http://schemas.microsoft.com/office/powerpoint/2010/main" val="409793943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0E673E6-BEBD-7544-8BAF-5F633D015376}"/>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Rada UE</a:t>
            </a:r>
          </a:p>
          <a:p>
            <a:pPr marL="342900" indent="-342900">
              <a:buFont typeface="Arial" panose="020B0604020202020204" pitchFamily="34" charset="0"/>
              <a:buChar char="•"/>
            </a:pPr>
            <a:r>
              <a:rPr lang="pl-PL" dirty="0"/>
              <a:t>Komisja Europejska</a:t>
            </a:r>
          </a:p>
          <a:p>
            <a:pPr marL="342900" indent="-342900">
              <a:buFont typeface="Arial" panose="020B0604020202020204" pitchFamily="34" charset="0"/>
              <a:buChar char="•"/>
            </a:pPr>
            <a:r>
              <a:rPr lang="pl-PL" dirty="0"/>
              <a:t>EBC</a:t>
            </a:r>
          </a:p>
          <a:p>
            <a:pPr marL="342900" indent="-342900">
              <a:buFont typeface="Arial" panose="020B0604020202020204" pitchFamily="34" charset="0"/>
              <a:buChar char="•"/>
            </a:pPr>
            <a:r>
              <a:rPr lang="pl-PL" dirty="0"/>
              <a:t>Pod pewnymi warunkami PE, RE i organy lub jednostki org UE </a:t>
            </a:r>
            <a:r>
              <a:rPr lang="pl-PL" dirty="0">
                <a:sym typeface="Wingdings" pitchFamily="2" charset="2"/>
              </a:rPr>
              <a:t> o ile akty prawne wywierają skutki dla osób trzecich </a:t>
            </a:r>
            <a:endParaRPr lang="pl-PL" dirty="0"/>
          </a:p>
        </p:txBody>
      </p:sp>
      <p:sp>
        <p:nvSpPr>
          <p:cNvPr id="3" name="Tytuł 2">
            <a:extLst>
              <a:ext uri="{FF2B5EF4-FFF2-40B4-BE49-F238E27FC236}">
                <a16:creationId xmlns:a16="http://schemas.microsoft.com/office/drawing/2014/main" id="{64275E08-6809-9244-BF17-92C39355A7AB}"/>
              </a:ext>
            </a:extLst>
          </p:cNvPr>
          <p:cNvSpPr>
            <a:spLocks noGrp="1"/>
          </p:cNvSpPr>
          <p:nvPr>
            <p:ph type="title"/>
          </p:nvPr>
        </p:nvSpPr>
        <p:spPr/>
        <p:txBody>
          <a:bodyPr/>
          <a:lstStyle/>
          <a:p>
            <a:r>
              <a:rPr lang="pl-PL" dirty="0"/>
              <a:t>Legitymacja bierna- art. 263 TFUE</a:t>
            </a:r>
          </a:p>
        </p:txBody>
      </p:sp>
    </p:spTree>
    <p:extLst>
      <p:ext uri="{BB962C8B-B14F-4D97-AF65-F5344CB8AC3E}">
        <p14:creationId xmlns:p14="http://schemas.microsoft.com/office/powerpoint/2010/main" val="263575256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681585D-0CF1-9C4C-BB43-F9F8377C336E}"/>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Podmioty nieuprzywilejowane:</a:t>
            </a:r>
            <a:r>
              <a:rPr lang="pl-PL" sz="1800" dirty="0">
                <a:sym typeface="Wingdings" pitchFamily="2" charset="2"/>
              </a:rPr>
              <a:t> </a:t>
            </a:r>
            <a:r>
              <a:rPr lang="pl-PL" sz="1800" dirty="0"/>
              <a:t>os. fizyczne i os. prawne, o ile:</a:t>
            </a:r>
          </a:p>
          <a:p>
            <a:pPr marL="342900" indent="-342900">
              <a:buFontTx/>
              <a:buChar char="-"/>
            </a:pPr>
            <a:r>
              <a:rPr lang="pl-PL" sz="1800" dirty="0"/>
              <a:t>Są adresatami aktów lub </a:t>
            </a:r>
          </a:p>
          <a:p>
            <a:pPr marL="342900" indent="-342900">
              <a:buFontTx/>
              <a:buChar char="-"/>
            </a:pPr>
            <a:r>
              <a:rPr lang="pl-PL" sz="1800" dirty="0"/>
              <a:t>Akty dot. ich bezpośrednio i indywidualnie lub chodzi o </a:t>
            </a:r>
          </a:p>
          <a:p>
            <a:pPr marL="342900" indent="-342900">
              <a:buFontTx/>
              <a:buChar char="-"/>
            </a:pPr>
            <a:r>
              <a:rPr lang="pl-PL" sz="1800" dirty="0"/>
              <a:t>Stwierdzenie nieważności </a:t>
            </a:r>
            <a:r>
              <a:rPr lang="pl-PL" sz="1800" u="sng" dirty="0"/>
              <a:t>aktów regulacyjnych</a:t>
            </a:r>
            <a:r>
              <a:rPr lang="pl-PL" sz="1800" dirty="0"/>
              <a:t>, które dot. ich </a:t>
            </a:r>
            <a:r>
              <a:rPr lang="pl-PL" sz="1800" u="sng" dirty="0"/>
              <a:t>bezpośrednio</a:t>
            </a:r>
            <a:r>
              <a:rPr lang="pl-PL" sz="1800" dirty="0"/>
              <a:t> i nie wymagają środków wykonawczych (od TL) </a:t>
            </a:r>
            <a:r>
              <a:rPr lang="pl-PL" sz="1800" dirty="0">
                <a:sym typeface="Wingdings" pitchFamily="2" charset="2"/>
              </a:rPr>
              <a:t> </a:t>
            </a:r>
            <a:r>
              <a:rPr lang="pl-PL" sz="1800" b="1" dirty="0">
                <a:solidFill>
                  <a:srgbClr val="C00000"/>
                </a:solidFill>
                <a:sym typeface="Wingdings" pitchFamily="2" charset="2"/>
              </a:rPr>
              <a:t>akty regulacyjne</a:t>
            </a:r>
            <a:r>
              <a:rPr lang="pl-PL" sz="1800" dirty="0">
                <a:sym typeface="Wingdings" pitchFamily="2" charset="2"/>
              </a:rPr>
              <a:t> każdy akt o charakterze generalnym z wyjątkiem aktów ustawodawczych – </a:t>
            </a:r>
            <a:r>
              <a:rPr lang="pl-PL" sz="1800" b="1" dirty="0">
                <a:solidFill>
                  <a:srgbClr val="C00000"/>
                </a:solidFill>
                <a:sym typeface="Wingdings" pitchFamily="2" charset="2"/>
              </a:rPr>
              <a:t>TSUE: </a:t>
            </a:r>
            <a:r>
              <a:rPr lang="pl-PL" sz="1800" b="1" dirty="0">
                <a:solidFill>
                  <a:srgbClr val="C00000"/>
                </a:solidFill>
              </a:rPr>
              <a:t>C-583/11 </a:t>
            </a:r>
            <a:r>
              <a:rPr lang="pl-PL" sz="1800" b="1" dirty="0" err="1">
                <a:solidFill>
                  <a:srgbClr val="C00000"/>
                </a:solidFill>
              </a:rPr>
              <a:t>Inuit</a:t>
            </a:r>
            <a:r>
              <a:rPr lang="pl-PL" sz="1800" b="1" dirty="0">
                <a:solidFill>
                  <a:srgbClr val="C00000"/>
                </a:solidFill>
              </a:rPr>
              <a:t> </a:t>
            </a:r>
            <a:r>
              <a:rPr lang="pl-PL" sz="1800" b="1" dirty="0" err="1">
                <a:solidFill>
                  <a:srgbClr val="C00000"/>
                </a:solidFill>
              </a:rPr>
              <a:t>Tapiriit</a:t>
            </a:r>
            <a:r>
              <a:rPr lang="pl-PL" sz="1800" b="1" dirty="0">
                <a:solidFill>
                  <a:srgbClr val="C00000"/>
                </a:solidFill>
              </a:rPr>
              <a:t> </a:t>
            </a:r>
            <a:r>
              <a:rPr lang="pl-PL" sz="1800" dirty="0">
                <a:solidFill>
                  <a:srgbClr val="C00000"/>
                </a:solidFill>
                <a:sym typeface="Wingdings" pitchFamily="2" charset="2"/>
              </a:rPr>
              <a:t> </a:t>
            </a:r>
            <a:r>
              <a:rPr lang="pl-PL" sz="1800" dirty="0">
                <a:solidFill>
                  <a:schemeClr val="tx1"/>
                </a:solidFill>
                <a:sym typeface="Wingdings" pitchFamily="2" charset="2"/>
              </a:rPr>
              <a:t>cel: ograniczenie skargi </a:t>
            </a:r>
            <a:r>
              <a:rPr lang="pl-PL" sz="1800" dirty="0" err="1">
                <a:solidFill>
                  <a:schemeClr val="tx1"/>
                </a:solidFill>
                <a:sym typeface="Wingdings" pitchFamily="2" charset="2"/>
              </a:rPr>
              <a:t>os.fiz</a:t>
            </a:r>
            <a:r>
              <a:rPr lang="pl-PL" sz="1800" dirty="0">
                <a:solidFill>
                  <a:schemeClr val="tx1"/>
                </a:solidFill>
                <a:sym typeface="Wingdings" pitchFamily="2" charset="2"/>
              </a:rPr>
              <a:t> i prawnych na akty ustawodawcze </a:t>
            </a:r>
            <a:endParaRPr lang="pl-PL" sz="1800" b="1" dirty="0">
              <a:solidFill>
                <a:schemeClr val="tx1"/>
              </a:solidFill>
            </a:endParaRPr>
          </a:p>
          <a:p>
            <a:pPr marL="342900" indent="-342900">
              <a:buFont typeface="Arial" panose="020B0604020202020204" pitchFamily="34" charset="0"/>
              <a:buChar char="•"/>
            </a:pPr>
            <a:r>
              <a:rPr lang="pl-PL" sz="1800" b="1" dirty="0"/>
              <a:t>Bezpośrednia dotkliwość </a:t>
            </a:r>
            <a:r>
              <a:rPr lang="pl-PL" sz="1800" dirty="0"/>
              <a:t>--&gt; akt unijny wpływa bezpośrednio na sytuację prawną podmiotu i nie pozostawia jakiegokolwiek zakresu uznania adresatom tego aktu, którzy są zobowiązani wprowadzić go w życie, w sposób często automatyczny</a:t>
            </a:r>
          </a:p>
          <a:p>
            <a:pPr marL="342900" indent="-342900">
              <a:buFont typeface="Arial" panose="020B0604020202020204" pitchFamily="34" charset="0"/>
              <a:buChar char="•"/>
            </a:pPr>
            <a:r>
              <a:rPr lang="pl-PL" sz="1800" b="1" dirty="0"/>
              <a:t>Indywidualna dotkliwość </a:t>
            </a:r>
            <a:r>
              <a:rPr lang="pl-PL" sz="1800" dirty="0">
                <a:sym typeface="Wingdings" pitchFamily="2" charset="2"/>
              </a:rPr>
              <a:t> </a:t>
            </a:r>
            <a:r>
              <a:rPr lang="pl-PL" sz="1800" b="1" dirty="0">
                <a:sym typeface="Wingdings" pitchFamily="2" charset="2"/>
              </a:rPr>
              <a:t>test </a:t>
            </a:r>
            <a:r>
              <a:rPr lang="pl-PL" sz="1800" b="1" dirty="0" err="1">
                <a:sym typeface="Wingdings" pitchFamily="2" charset="2"/>
              </a:rPr>
              <a:t>Plaumana</a:t>
            </a:r>
            <a:r>
              <a:rPr lang="pl-PL" sz="1800" dirty="0">
                <a:sym typeface="Wingdings" pitchFamily="2" charset="2"/>
              </a:rPr>
              <a:t> jednostka nie jest adresatem, ale akt dot. jej z powodu pewnych cech jej właściwych lub ze względu na sytuację faktyczną wyodrębniającą ją z kręgu innych osób, przez co indywidualizuję ją analogicznie do adresata decyzji</a:t>
            </a:r>
            <a:endParaRPr lang="pl-PL" sz="1800" dirty="0"/>
          </a:p>
          <a:p>
            <a:endParaRPr lang="pl-PL" dirty="0"/>
          </a:p>
        </p:txBody>
      </p:sp>
      <p:sp>
        <p:nvSpPr>
          <p:cNvPr id="3" name="Tytuł 2">
            <a:extLst>
              <a:ext uri="{FF2B5EF4-FFF2-40B4-BE49-F238E27FC236}">
                <a16:creationId xmlns:a16="http://schemas.microsoft.com/office/drawing/2014/main" id="{78B20C1D-C09D-F94D-B545-47E29E8669C4}"/>
              </a:ext>
            </a:extLst>
          </p:cNvPr>
          <p:cNvSpPr>
            <a:spLocks noGrp="1"/>
          </p:cNvSpPr>
          <p:nvPr>
            <p:ph type="title"/>
          </p:nvPr>
        </p:nvSpPr>
        <p:spPr/>
        <p:txBody>
          <a:bodyPr/>
          <a:lstStyle/>
          <a:p>
            <a:r>
              <a:rPr lang="pl-PL" sz="4000" dirty="0"/>
              <a:t>Skarga na nieważność aktu prawnego</a:t>
            </a:r>
            <a:br>
              <a:rPr lang="pl-PL" sz="4000" dirty="0"/>
            </a:br>
            <a:r>
              <a:rPr lang="pl-PL" sz="4000" dirty="0"/>
              <a:t> (art. 263 TFUE)</a:t>
            </a:r>
            <a:br>
              <a:rPr lang="pl-PL" sz="4000" dirty="0"/>
            </a:br>
            <a:endParaRPr lang="pl-PL" sz="4000" dirty="0"/>
          </a:p>
        </p:txBody>
      </p:sp>
    </p:spTree>
    <p:extLst>
      <p:ext uri="{BB962C8B-B14F-4D97-AF65-F5344CB8AC3E}">
        <p14:creationId xmlns:p14="http://schemas.microsoft.com/office/powerpoint/2010/main" val="382187758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EDAF196-E60D-544D-83CF-38B6A305337F}"/>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sz="1800" dirty="0"/>
              <a:t>Br</a:t>
            </a:r>
            <a:r>
              <a:rPr lang="pl-PL" sz="1800" b="1" dirty="0"/>
              <a:t>ak kompetencji </a:t>
            </a:r>
            <a:r>
              <a:rPr lang="pl-PL" sz="1800" dirty="0">
                <a:sym typeface="Wingdings" pitchFamily="2" charset="2"/>
              </a:rPr>
              <a:t> działanie wykracza poza kompetencje, naruszenie zasady kompetencji dzielonych, naruszenie zasady pomocniczości np. skarga Polska przeciwko PE i Radzie C-157/21 o stwierdzenie nieważności mechanizmu warunkowości;</a:t>
            </a:r>
            <a:endParaRPr lang="pl-PL" sz="1800" dirty="0"/>
          </a:p>
          <a:p>
            <a:pPr marL="342900" indent="-342900" algn="just">
              <a:buFont typeface="Arial" panose="020B0604020202020204" pitchFamily="34" charset="0"/>
              <a:buChar char="•"/>
            </a:pPr>
            <a:r>
              <a:rPr lang="pl-PL" sz="1800" b="1" dirty="0"/>
              <a:t>Naruszenie istotnych wymogów proceduralnych</a:t>
            </a:r>
            <a:r>
              <a:rPr lang="pl-PL" sz="1800" dirty="0">
                <a:sym typeface="Wingdings" pitchFamily="2" charset="2"/>
              </a:rPr>
              <a:t> np. brak lub niewystarczające uzasadnienie aktu, nieuzyskanie opinii innej instytucji, gdy jest obligatoryjna (sprawa T-263/15 Miasto Gdynia przeciwko Komisji- dot. prawa do udziału w postępowaniu dot. decyzji w sprawie pomocy publicznej niezgodnej z rynkiem wewnętrznym);</a:t>
            </a:r>
            <a:endParaRPr lang="pl-PL" sz="1800" dirty="0"/>
          </a:p>
          <a:p>
            <a:pPr marL="342900" indent="-342900" algn="just">
              <a:buFont typeface="Arial" panose="020B0604020202020204" pitchFamily="34" charset="0"/>
              <a:buChar char="•"/>
            </a:pPr>
            <a:r>
              <a:rPr lang="pl-PL" sz="1800" b="1" dirty="0"/>
              <a:t>Naruszenie Traktatów </a:t>
            </a:r>
            <a:r>
              <a:rPr lang="pl-PL" sz="1800" dirty="0"/>
              <a:t>lub reguły związanej z ich stosowaniem </a:t>
            </a:r>
            <a:r>
              <a:rPr lang="pl-PL" sz="1800" dirty="0">
                <a:sym typeface="Wingdings" pitchFamily="2" charset="2"/>
              </a:rPr>
              <a:t> np. odmowa dostępu do dokumentów dot. przystąpienia UE do </a:t>
            </a:r>
            <a:r>
              <a:rPr lang="pl-PL" sz="1800" dirty="0" err="1">
                <a:sym typeface="Wingdings" pitchFamily="2" charset="2"/>
              </a:rPr>
              <a:t>EKPCz</a:t>
            </a:r>
            <a:r>
              <a:rPr lang="pl-PL" sz="1800" dirty="0">
                <a:sym typeface="Wingdings" pitchFamily="2" charset="2"/>
              </a:rPr>
              <a:t>, które miały być ujawnione (sprawa </a:t>
            </a:r>
            <a:r>
              <a:rPr lang="pl-PL" sz="1800" i="1" dirty="0">
                <a:sym typeface="Wingdings" pitchFamily="2" charset="2"/>
              </a:rPr>
              <a:t>T-331/11- </a:t>
            </a:r>
            <a:r>
              <a:rPr lang="pl-PL" sz="1800" i="1" dirty="0" err="1">
                <a:sym typeface="Wingdings" pitchFamily="2" charset="2"/>
              </a:rPr>
              <a:t>Besselink</a:t>
            </a:r>
            <a:r>
              <a:rPr lang="pl-PL" sz="1800" i="1" dirty="0">
                <a:sym typeface="Wingdings" pitchFamily="2" charset="2"/>
              </a:rPr>
              <a:t>);</a:t>
            </a:r>
            <a:endParaRPr lang="pl-PL" sz="1800" i="1" dirty="0"/>
          </a:p>
          <a:p>
            <a:pPr marL="342900" indent="-342900" algn="just">
              <a:buFont typeface="Arial" panose="020B0604020202020204" pitchFamily="34" charset="0"/>
              <a:buChar char="•"/>
            </a:pPr>
            <a:r>
              <a:rPr lang="pl-PL" sz="1800" b="1" dirty="0"/>
              <a:t>Nadużycie władzy </a:t>
            </a:r>
            <a:r>
              <a:rPr lang="pl-PL" sz="1800" dirty="0">
                <a:sym typeface="Wingdings" pitchFamily="2" charset="2"/>
              </a:rPr>
              <a:t> akt przyjęty wyłącznie lub w znacznej mierze w celu innym niż wskazany lub w celu obejścia procedury przewidzianej w traktacie dla okoliczności danej sprawy.</a:t>
            </a:r>
            <a:endParaRPr lang="pl-PL" sz="1800" dirty="0"/>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41F0F7C3-D400-E84F-ACEA-6DFB0016E7AE}"/>
              </a:ext>
            </a:extLst>
          </p:cNvPr>
          <p:cNvSpPr>
            <a:spLocks noGrp="1"/>
          </p:cNvSpPr>
          <p:nvPr>
            <p:ph type="title"/>
          </p:nvPr>
        </p:nvSpPr>
        <p:spPr/>
        <p:txBody>
          <a:bodyPr/>
          <a:lstStyle/>
          <a:p>
            <a:r>
              <a:rPr lang="pl-PL" sz="3600" dirty="0"/>
              <a:t>Przyczyny stwierdzenia nieważności</a:t>
            </a:r>
          </a:p>
        </p:txBody>
      </p:sp>
    </p:spTree>
    <p:extLst>
      <p:ext uri="{BB962C8B-B14F-4D97-AF65-F5344CB8AC3E}">
        <p14:creationId xmlns:p14="http://schemas.microsoft.com/office/powerpoint/2010/main" val="292869774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900737-A5C7-2741-A288-AB5DF91C5C2E}"/>
              </a:ext>
            </a:extLst>
          </p:cNvPr>
          <p:cNvSpPr>
            <a:spLocks noGrp="1"/>
          </p:cNvSpPr>
          <p:nvPr>
            <p:ph type="body" sz="quarter" idx="16"/>
          </p:nvPr>
        </p:nvSpPr>
        <p:spPr/>
        <p:txBody>
          <a:bodyPr/>
          <a:lstStyle/>
          <a:p>
            <a:r>
              <a:rPr lang="pl-PL" dirty="0"/>
              <a:t>- nieważność stwierdzana erga </a:t>
            </a:r>
            <a:r>
              <a:rPr lang="pl-PL" dirty="0" err="1"/>
              <a:t>omnes</a:t>
            </a:r>
            <a:r>
              <a:rPr lang="pl-PL" dirty="0"/>
              <a:t> i ex </a:t>
            </a:r>
            <a:r>
              <a:rPr lang="pl-PL" dirty="0" err="1"/>
              <a:t>tunc</a:t>
            </a:r>
            <a:r>
              <a:rPr lang="pl-PL" dirty="0"/>
              <a:t> – usunięcie aktu z porządku prawnego Unii Europejskiej</a:t>
            </a:r>
          </a:p>
          <a:p>
            <a:pPr marL="342900" indent="-342900">
              <a:buFontTx/>
              <a:buChar char="-"/>
            </a:pPr>
            <a:r>
              <a:rPr lang="pl-PL" dirty="0"/>
              <a:t>termin zawity na wniesienie skargi – </a:t>
            </a:r>
            <a:r>
              <a:rPr lang="pl-PL" b="1" dirty="0"/>
              <a:t>2 miesiące </a:t>
            </a:r>
            <a:r>
              <a:rPr lang="pl-PL" dirty="0"/>
              <a:t>od: i) daty publikacji aktu lub ii) od notyfikowania go skarżącemu, a w ich braku, iii) od daty powzięcia wiadomości o wydanym akcie.  </a:t>
            </a:r>
          </a:p>
          <a:p>
            <a:pPr marL="342900" indent="-342900">
              <a:buFontTx/>
              <a:buChar char="-"/>
            </a:pPr>
            <a:r>
              <a:rPr lang="pl-PL" b="1" dirty="0"/>
              <a:t>Ex </a:t>
            </a:r>
            <a:r>
              <a:rPr lang="pl-PL" b="1" dirty="0" err="1"/>
              <a:t>tunc</a:t>
            </a:r>
            <a:r>
              <a:rPr lang="pl-PL" b="1" dirty="0"/>
              <a:t>- </a:t>
            </a:r>
            <a:r>
              <a:rPr lang="pl-PL" dirty="0"/>
              <a:t>od początku obowiązywania aktu </a:t>
            </a:r>
          </a:p>
          <a:p>
            <a:pPr marL="342900" indent="-342900">
              <a:buFontTx/>
              <a:buChar char="-"/>
            </a:pPr>
            <a:r>
              <a:rPr lang="pl-PL" b="1" dirty="0"/>
              <a:t>Erga </a:t>
            </a:r>
            <a:r>
              <a:rPr lang="pl-PL" b="1" dirty="0" err="1"/>
              <a:t>omnes</a:t>
            </a:r>
            <a:r>
              <a:rPr lang="pl-PL" b="1" dirty="0"/>
              <a:t>- </a:t>
            </a:r>
            <a:r>
              <a:rPr lang="pl-PL" dirty="0"/>
              <a:t>względem wszystkich podmiotów prawa</a:t>
            </a:r>
          </a:p>
          <a:p>
            <a:pPr marL="342900" indent="-342900">
              <a:buFontTx/>
              <a:buChar char="-"/>
            </a:pPr>
            <a:r>
              <a:rPr lang="pl-PL" dirty="0"/>
              <a:t>Nieważność może dot. całego aktu lub części --- &gt; </a:t>
            </a:r>
            <a:r>
              <a:rPr lang="pl-PL" dirty="0">
                <a:solidFill>
                  <a:srgbClr val="FF0000"/>
                </a:solidFill>
              </a:rPr>
              <a:t>sprawa Kadi </a:t>
            </a:r>
          </a:p>
          <a:p>
            <a:pPr marL="342900" indent="-342900">
              <a:buFontTx/>
              <a:buChar char="-"/>
            </a:pPr>
            <a:endParaRPr lang="pl-PL" dirty="0"/>
          </a:p>
        </p:txBody>
      </p:sp>
      <p:sp>
        <p:nvSpPr>
          <p:cNvPr id="3" name="Tytuł 2">
            <a:extLst>
              <a:ext uri="{FF2B5EF4-FFF2-40B4-BE49-F238E27FC236}">
                <a16:creationId xmlns:a16="http://schemas.microsoft.com/office/drawing/2014/main" id="{A6F167FD-0DE8-3645-B262-4FFACA27D05A}"/>
              </a:ext>
            </a:extLst>
          </p:cNvPr>
          <p:cNvSpPr>
            <a:spLocks noGrp="1"/>
          </p:cNvSpPr>
          <p:nvPr>
            <p:ph type="title"/>
          </p:nvPr>
        </p:nvSpPr>
        <p:spPr/>
        <p:txBody>
          <a:bodyPr/>
          <a:lstStyle/>
          <a:p>
            <a:r>
              <a:rPr lang="pl-PL" sz="4000" dirty="0"/>
              <a:t>Skutki prawne skargi na nieważność</a:t>
            </a:r>
            <a:br>
              <a:rPr lang="pl-PL" sz="4000" dirty="0"/>
            </a:br>
            <a:r>
              <a:rPr lang="pl-PL" sz="5400" dirty="0"/>
              <a:t> (art. 263 TFUE)</a:t>
            </a:r>
            <a:br>
              <a:rPr lang="pl-PL" dirty="0"/>
            </a:br>
            <a:br>
              <a:rPr lang="pl-PL" dirty="0"/>
            </a:br>
            <a:endParaRPr lang="pl-PL" dirty="0"/>
          </a:p>
        </p:txBody>
      </p:sp>
    </p:spTree>
    <p:extLst>
      <p:ext uri="{BB962C8B-B14F-4D97-AF65-F5344CB8AC3E}">
        <p14:creationId xmlns:p14="http://schemas.microsoft.com/office/powerpoint/2010/main" val="341043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82B85D3-5B28-0B42-B81D-4D79E9347FD3}"/>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Nacjonalizacja wszystkich spółek energetycznych we Włoszech i przekazanie dostawy prądu jednemu przedsiębiorcy- ENEL</a:t>
            </a:r>
          </a:p>
          <a:p>
            <a:pPr marL="342900" indent="-342900" algn="just">
              <a:buFont typeface="Arial" panose="020B0604020202020204" pitchFamily="34" charset="0"/>
              <a:buChar char="•"/>
            </a:pPr>
            <a:r>
              <a:rPr lang="pl-PL" dirty="0"/>
              <a:t>Costa (odbiorca energii i wspólnik jednej ze znacjonalizowanych spółek energetycznych) odmówił zapłaty faktury za prąd, twierdząc, że ustawa na podstawie której zostało zawiązane przedsiębiorstwo (ENEL) narusza postanowienia Traktatu</a:t>
            </a:r>
          </a:p>
          <a:p>
            <a:pPr marL="342900" indent="-342900" algn="just">
              <a:buFont typeface="Wingdings" pitchFamily="2" charset="2"/>
              <a:buChar char="à"/>
            </a:pPr>
            <a:r>
              <a:rPr lang="pl-PL" dirty="0"/>
              <a:t>prawo UE „zostałoby pozbawione skuteczności, gdyby jego skutki mogły zostać jednostronnie cofnięte przez jedno z państw w drodze aktu ustawodawczego, który miałby moc wyższą od aktów wspólnotowych”</a:t>
            </a:r>
          </a:p>
          <a:p>
            <a:pPr marL="342900" indent="-342900" algn="just">
              <a:buFont typeface="Wingdings" pitchFamily="2" charset="2"/>
              <a:buChar char="à"/>
            </a:pPr>
            <a:r>
              <a:rPr lang="pl-PL" dirty="0"/>
              <a:t>Podkreślając odmienność prawa UE od prawa międzynarodowego TS stwierdził obowiązek sądów krajowych do odmowy zastosowania normy krajowej niezgodnej z normą unijną, choćby norma krajowa ustanowiona była później</a:t>
            </a:r>
          </a:p>
        </p:txBody>
      </p:sp>
      <p:sp>
        <p:nvSpPr>
          <p:cNvPr id="3" name="Tytuł 2">
            <a:extLst>
              <a:ext uri="{FF2B5EF4-FFF2-40B4-BE49-F238E27FC236}">
                <a16:creationId xmlns:a16="http://schemas.microsoft.com/office/drawing/2014/main" id="{E9DEFD27-9022-704C-A43D-ED7CB82BE594}"/>
              </a:ext>
            </a:extLst>
          </p:cNvPr>
          <p:cNvSpPr>
            <a:spLocks noGrp="1"/>
          </p:cNvSpPr>
          <p:nvPr>
            <p:ph type="title"/>
          </p:nvPr>
        </p:nvSpPr>
        <p:spPr/>
        <p:txBody>
          <a:bodyPr/>
          <a:lstStyle/>
          <a:p>
            <a:r>
              <a:rPr lang="pl-PL" b="1" dirty="0">
                <a:solidFill>
                  <a:srgbClr val="C00000"/>
                </a:solidFill>
              </a:rPr>
              <a:t>C- 16/64 Costa v. ENEL </a:t>
            </a:r>
          </a:p>
        </p:txBody>
      </p:sp>
    </p:spTree>
    <p:extLst>
      <p:ext uri="{BB962C8B-B14F-4D97-AF65-F5344CB8AC3E}">
        <p14:creationId xmlns:p14="http://schemas.microsoft.com/office/powerpoint/2010/main" val="213157855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05E933C-7B77-F645-BAC8-ED39DA15B618}"/>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Cel: ocena legalności braku działania po stronie instytucji, organów i jednostek org. </a:t>
            </a:r>
          </a:p>
          <a:p>
            <a:pPr marL="342900" indent="-342900">
              <a:buFont typeface="Arial" panose="020B0604020202020204" pitchFamily="34" charset="0"/>
              <a:buChar char="•"/>
            </a:pPr>
            <a:r>
              <a:rPr lang="pl-PL" sz="1600" dirty="0"/>
              <a:t> krąg podmiotów uprawnionych</a:t>
            </a:r>
          </a:p>
          <a:p>
            <a:r>
              <a:rPr lang="pl-PL" sz="1600" dirty="0"/>
              <a:t> – wszystkie instytucje na bezczynność innej instytucji (podmioty uprzywilejowane- nie muszą wykazywać interesu prawnego- </a:t>
            </a:r>
            <a:r>
              <a:rPr lang="pl-PL" sz="1600" dirty="0" err="1"/>
              <a:t>p.cz</a:t>
            </a:r>
            <a:r>
              <a:rPr lang="pl-PL" sz="1600" dirty="0"/>
              <a:t>. i instytucje) </a:t>
            </a:r>
          </a:p>
          <a:p>
            <a:pPr marL="342900" indent="-342900">
              <a:buFontTx/>
              <a:buChar char="-"/>
            </a:pPr>
            <a:r>
              <a:rPr lang="pl-PL" sz="1600" dirty="0"/>
              <a:t>jednostki tylko o niewydanie decyzji do niej skierowanej</a:t>
            </a:r>
            <a:r>
              <a:rPr lang="pl-PL" sz="1600" dirty="0">
                <a:sym typeface="Wingdings" pitchFamily="2" charset="2"/>
              </a:rPr>
              <a:t> takie same kryteria jak przy 263 TFUE</a:t>
            </a:r>
          </a:p>
          <a:p>
            <a:pPr marL="342900" indent="-342900">
              <a:buFont typeface="Arial" panose="020B0604020202020204" pitchFamily="34" charset="0"/>
              <a:buChar char="•"/>
            </a:pPr>
            <a:r>
              <a:rPr lang="pl-PL" sz="1600" dirty="0"/>
              <a:t>Warunkiem dopuszczalności skargi: wezwanie do podjęcia działań</a:t>
            </a:r>
          </a:p>
          <a:p>
            <a:pPr marL="342900" indent="-342900">
              <a:buFont typeface="Arial" panose="020B0604020202020204" pitchFamily="34" charset="0"/>
              <a:buChar char="•"/>
            </a:pPr>
            <a:r>
              <a:rPr lang="pl-PL" sz="1600" dirty="0"/>
              <a:t>W ciągu 2 mies. instytucja podejmuje działanie zgodnie z wezwaniem lub niezgodnie z wezwaniem/odmawia działania</a:t>
            </a:r>
          </a:p>
          <a:p>
            <a:pPr marL="342900" indent="-342900">
              <a:buFont typeface="Arial" panose="020B0604020202020204" pitchFamily="34" charset="0"/>
              <a:buChar char="•"/>
            </a:pPr>
            <a:r>
              <a:rPr lang="pl-PL" sz="1600" dirty="0"/>
              <a:t>Jeśli w ciągu 2 mies. instytucja nie podejmie działania- termin na wniesienie skargi do TSUE – 2 m-ce od 2 m-</a:t>
            </a:r>
            <a:r>
              <a:rPr lang="pl-PL" sz="1600" dirty="0" err="1"/>
              <a:t>cy</a:t>
            </a:r>
            <a:r>
              <a:rPr lang="pl-PL" sz="1600" dirty="0"/>
              <a:t> od wezwania</a:t>
            </a:r>
          </a:p>
          <a:p>
            <a:pPr marL="342900" indent="-342900">
              <a:buFont typeface="Arial" panose="020B0604020202020204" pitchFamily="34" charset="0"/>
              <a:buChar char="•"/>
            </a:pPr>
            <a:r>
              <a:rPr lang="pl-PL" sz="1600" dirty="0"/>
              <a:t>W praktyce to są przede wszystkim skargi przeciwko KE z zakresu prawa konkurencji- dot. bezczynności KE w związku z nadużywaniem przez przedsiębiorstwo pozycji dominującej </a:t>
            </a:r>
          </a:p>
        </p:txBody>
      </p:sp>
      <p:sp>
        <p:nvSpPr>
          <p:cNvPr id="3" name="Tytuł 2">
            <a:extLst>
              <a:ext uri="{FF2B5EF4-FFF2-40B4-BE49-F238E27FC236}">
                <a16:creationId xmlns:a16="http://schemas.microsoft.com/office/drawing/2014/main" id="{B4B3FAE1-141A-8C46-966D-19C2B94C48A4}"/>
              </a:ext>
            </a:extLst>
          </p:cNvPr>
          <p:cNvSpPr>
            <a:spLocks noGrp="1"/>
          </p:cNvSpPr>
          <p:nvPr>
            <p:ph type="title"/>
          </p:nvPr>
        </p:nvSpPr>
        <p:spPr/>
        <p:txBody>
          <a:bodyPr/>
          <a:lstStyle/>
          <a:p>
            <a:r>
              <a:rPr lang="pl-PL" sz="3200" dirty="0"/>
              <a:t>3. Skarga na bezczynność instytucji</a:t>
            </a:r>
            <a:br>
              <a:rPr lang="pl-PL" sz="3200" dirty="0"/>
            </a:br>
            <a:r>
              <a:rPr lang="pl-PL" sz="3200" dirty="0"/>
              <a:t>(art. 265 TFUE)</a:t>
            </a:r>
            <a:br>
              <a:rPr lang="pl-PL" sz="3200" dirty="0"/>
            </a:br>
            <a:endParaRPr lang="pl-PL" sz="3200" dirty="0"/>
          </a:p>
        </p:txBody>
      </p:sp>
    </p:spTree>
    <p:extLst>
      <p:ext uri="{BB962C8B-B14F-4D97-AF65-F5344CB8AC3E}">
        <p14:creationId xmlns:p14="http://schemas.microsoft.com/office/powerpoint/2010/main" val="210470689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06CE45B-6969-AF4C-9344-1F336F1318C9}"/>
              </a:ext>
            </a:extLst>
          </p:cNvPr>
          <p:cNvSpPr>
            <a:spLocks noGrp="1"/>
          </p:cNvSpPr>
          <p:nvPr>
            <p:ph type="body" sz="quarter" idx="16"/>
          </p:nvPr>
        </p:nvSpPr>
        <p:spPr/>
        <p:txBody>
          <a:bodyPr/>
          <a:lstStyle/>
          <a:p>
            <a:pPr marL="342900" indent="-342900">
              <a:buFontTx/>
              <a:buChar char="-"/>
            </a:pPr>
            <a:r>
              <a:rPr lang="pl-PL" dirty="0"/>
              <a:t>odpowiedzialność deliktowa za naruszenie prawa przez instytucje UE</a:t>
            </a:r>
          </a:p>
          <a:p>
            <a:pPr marL="342900" indent="-342900">
              <a:buFontTx/>
              <a:buChar char="-"/>
            </a:pPr>
            <a:r>
              <a:rPr lang="pl-PL" dirty="0"/>
              <a:t>Każde zachowanie instytucji UE lub jej pracowników może stanowić podstawę do dochodzenia naprawienia szkody, o ule spełnione są przesłanki odpowiedzialności</a:t>
            </a:r>
          </a:p>
          <a:p>
            <a:r>
              <a:rPr lang="pl-PL" dirty="0"/>
              <a:t>- Przesłanki: bezprawnie działanie organów, rzeczywista szkoda, związek przyczynowy</a:t>
            </a:r>
          </a:p>
          <a:p>
            <a:r>
              <a:rPr lang="pl-PL" dirty="0"/>
              <a:t>(4/69 </a:t>
            </a:r>
            <a:r>
              <a:rPr lang="pl-PL" dirty="0" err="1"/>
              <a:t>Lutticke</a:t>
            </a:r>
            <a:r>
              <a:rPr lang="pl-PL" dirty="0"/>
              <a:t>), muszą być spełnione kumulatywnie</a:t>
            </a:r>
          </a:p>
          <a:p>
            <a:pPr marL="342900" indent="-342900">
              <a:buFontTx/>
              <a:buChar char="-"/>
            </a:pPr>
            <a:r>
              <a:rPr lang="pl-PL" dirty="0"/>
              <a:t>przykłady:</a:t>
            </a:r>
          </a:p>
          <a:p>
            <a:pPr marL="342900" indent="-342900">
              <a:buFont typeface="Wingdings" pitchFamily="2" charset="2"/>
              <a:buChar char="à"/>
            </a:pPr>
            <a:r>
              <a:rPr lang="pl-PL" dirty="0">
                <a:sym typeface="Wingdings" pitchFamily="2" charset="2"/>
              </a:rPr>
              <a:t>Naruszenie obowiązku tajemnicy służbowej przez urzędnika KE i szkoda z tytułu ujawnienia danych osobowych skarżącego</a:t>
            </a:r>
          </a:p>
          <a:p>
            <a:pPr marL="342900" indent="-342900">
              <a:buFont typeface="Wingdings" pitchFamily="2" charset="2"/>
              <a:buChar char="à"/>
            </a:pPr>
            <a:r>
              <a:rPr lang="pl-PL" dirty="0">
                <a:sym typeface="Wingdings" pitchFamily="2" charset="2"/>
              </a:rPr>
              <a:t>Zwłoka przy dokonywaniu sprostowania błędu rachunkowego będącego źródłem rozstrzygnięcia niekorzystnego dla skarżącego </a:t>
            </a:r>
            <a:endParaRPr lang="pl-PL" dirty="0"/>
          </a:p>
        </p:txBody>
      </p:sp>
      <p:sp>
        <p:nvSpPr>
          <p:cNvPr id="3" name="Tytuł 2">
            <a:extLst>
              <a:ext uri="{FF2B5EF4-FFF2-40B4-BE49-F238E27FC236}">
                <a16:creationId xmlns:a16="http://schemas.microsoft.com/office/drawing/2014/main" id="{1CFAB4DF-1A03-C748-A6DB-9F2EBC003FE6}"/>
              </a:ext>
            </a:extLst>
          </p:cNvPr>
          <p:cNvSpPr>
            <a:spLocks noGrp="1"/>
          </p:cNvSpPr>
          <p:nvPr>
            <p:ph type="title"/>
          </p:nvPr>
        </p:nvSpPr>
        <p:spPr/>
        <p:txBody>
          <a:bodyPr/>
          <a:lstStyle/>
          <a:p>
            <a:r>
              <a:rPr lang="pl-PL" sz="3200" dirty="0"/>
              <a:t>4. Skarga odszkodowawcza (art. 340 i 268 TFUE)</a:t>
            </a:r>
            <a:br>
              <a:rPr lang="pl-PL" sz="3200" dirty="0"/>
            </a:br>
            <a:endParaRPr lang="pl-PL" sz="3200" dirty="0"/>
          </a:p>
        </p:txBody>
      </p:sp>
    </p:spTree>
    <p:extLst>
      <p:ext uri="{BB962C8B-B14F-4D97-AF65-F5344CB8AC3E}">
        <p14:creationId xmlns:p14="http://schemas.microsoft.com/office/powerpoint/2010/main" val="1688580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B5979A5-703B-DB4B-8822-8B2F9CA5E1E2}"/>
              </a:ext>
            </a:extLst>
          </p:cNvPr>
          <p:cNvSpPr>
            <a:spLocks noGrp="1"/>
          </p:cNvSpPr>
          <p:nvPr>
            <p:ph type="body" sz="quarter" idx="16"/>
          </p:nvPr>
        </p:nvSpPr>
        <p:spPr/>
        <p:txBody>
          <a:bodyPr/>
          <a:lstStyle/>
          <a:p>
            <a:pPr algn="ctr"/>
            <a:r>
              <a:rPr lang="pl-PL" sz="6000" b="1" dirty="0"/>
              <a:t>POSTĘPOWANIE PREJUDYCJALNE</a:t>
            </a:r>
          </a:p>
        </p:txBody>
      </p:sp>
      <p:sp>
        <p:nvSpPr>
          <p:cNvPr id="3" name="Tytuł 2">
            <a:extLst>
              <a:ext uri="{FF2B5EF4-FFF2-40B4-BE49-F238E27FC236}">
                <a16:creationId xmlns:a16="http://schemas.microsoft.com/office/drawing/2014/main" id="{AFA06D19-8F05-214A-A0FF-3738189B806C}"/>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366381956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A35C156-12DE-014B-A9C9-B2973B15D4A7}"/>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Podstawowy mechanizm zapewniania stosowania i przestrzegana prawa UE</a:t>
            </a:r>
          </a:p>
          <a:p>
            <a:pPr marL="342900" indent="-342900">
              <a:buFont typeface="Arial" panose="020B0604020202020204" pitchFamily="34" charset="0"/>
              <a:buChar char="•"/>
            </a:pPr>
            <a:r>
              <a:rPr lang="pl-PL" dirty="0"/>
              <a:t>Wniosek kierowany przez sąd krajowy do TSUE, którego celem jest wyjaśnienie kwestii z dziedziny prawa UE niezbędnego do rozstrzygnięcia zawisłej sprawy</a:t>
            </a:r>
          </a:p>
          <a:p>
            <a:pPr marL="342900" indent="-342900">
              <a:buFont typeface="Arial" panose="020B0604020202020204" pitchFamily="34" charset="0"/>
              <a:buChar char="•"/>
            </a:pPr>
            <a:r>
              <a:rPr lang="pl-PL" dirty="0"/>
              <a:t>Narzędzie współpracy (dialogu) między TSUE a sądami krajowymi, które są jednocześnie sądami unijnymi które zapewniają efektywność prawa UE </a:t>
            </a:r>
          </a:p>
          <a:p>
            <a:pPr marL="342900" indent="-342900">
              <a:buFont typeface="Arial" panose="020B0604020202020204" pitchFamily="34" charset="0"/>
              <a:buChar char="•"/>
            </a:pPr>
            <a:r>
              <a:rPr lang="pl-PL" dirty="0"/>
              <a:t>Cel: zapewnienie jednolitej wykładni i jednolitego stosowania prawa w całej UE</a:t>
            </a:r>
          </a:p>
          <a:p>
            <a:pPr marL="342900" indent="-342900">
              <a:buFont typeface="Arial" panose="020B0604020202020204" pitchFamily="34" charset="0"/>
              <a:buChar char="•"/>
            </a:pPr>
            <a:r>
              <a:rPr lang="pl-PL" dirty="0"/>
              <a:t>Mechanizm ochrony praw jednostki </a:t>
            </a:r>
          </a:p>
          <a:p>
            <a:pPr marL="342900" indent="-342900">
              <a:buFont typeface="Arial" panose="020B0604020202020204" pitchFamily="34" charset="0"/>
              <a:buChar char="•"/>
            </a:pPr>
            <a:r>
              <a:rPr lang="pl-PL" dirty="0"/>
              <a:t>Zasadnicza działalność orzecznicza TSUE (statystyki) </a:t>
            </a:r>
          </a:p>
        </p:txBody>
      </p:sp>
      <p:sp>
        <p:nvSpPr>
          <p:cNvPr id="3" name="Tytuł 2">
            <a:extLst>
              <a:ext uri="{FF2B5EF4-FFF2-40B4-BE49-F238E27FC236}">
                <a16:creationId xmlns:a16="http://schemas.microsoft.com/office/drawing/2014/main" id="{14BD48C1-3AF8-DC4B-BD41-83AC8E6BD97E}"/>
              </a:ext>
            </a:extLst>
          </p:cNvPr>
          <p:cNvSpPr>
            <a:spLocks noGrp="1"/>
          </p:cNvSpPr>
          <p:nvPr>
            <p:ph type="title"/>
          </p:nvPr>
        </p:nvSpPr>
        <p:spPr/>
        <p:txBody>
          <a:bodyPr/>
          <a:lstStyle/>
          <a:p>
            <a:r>
              <a:rPr lang="pl-PL" dirty="0"/>
              <a:t>Postępowanie prejudycjalne</a:t>
            </a:r>
          </a:p>
        </p:txBody>
      </p:sp>
    </p:spTree>
    <p:extLst>
      <p:ext uri="{BB962C8B-B14F-4D97-AF65-F5344CB8AC3E}">
        <p14:creationId xmlns:p14="http://schemas.microsoft.com/office/powerpoint/2010/main" val="323110988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93022B3-C54C-9E47-9C4D-FF279F2E54ED}"/>
              </a:ext>
            </a:extLst>
          </p:cNvPr>
          <p:cNvSpPr>
            <a:spLocks noGrp="1"/>
          </p:cNvSpPr>
          <p:nvPr>
            <p:ph type="body" sz="quarter" idx="17"/>
          </p:nvPr>
        </p:nvSpPr>
        <p:spPr/>
        <p:txBody>
          <a:bodyPr>
            <a:normAutofit fontScale="92500" lnSpcReduction="20000"/>
          </a:bodyPr>
          <a:lstStyle/>
          <a:p>
            <a:pPr marL="342900" indent="-342900">
              <a:buFont typeface="Arial" panose="020B0604020202020204" pitchFamily="34" charset="0"/>
              <a:buChar char="•"/>
            </a:pPr>
            <a:r>
              <a:rPr lang="pl-PL" u="sng" dirty="0"/>
              <a:t>wykładnia</a:t>
            </a:r>
            <a:r>
              <a:rPr lang="pl-PL" dirty="0"/>
              <a:t> aktów prawa pochodnego (zarówno wiążącego jak i niewiążącego)</a:t>
            </a:r>
          </a:p>
          <a:p>
            <a:pPr marL="342900" indent="-342900">
              <a:buFont typeface="Arial" panose="020B0604020202020204" pitchFamily="34" charset="0"/>
              <a:buChar char="•"/>
            </a:pPr>
            <a:r>
              <a:rPr lang="pl-PL" b="1" u="sng" dirty="0"/>
              <a:t>Ważność</a:t>
            </a:r>
            <a:r>
              <a:rPr lang="pl-PL" dirty="0"/>
              <a:t> aktów prawa pochodnego</a:t>
            </a:r>
            <a:r>
              <a:rPr lang="pl-PL" dirty="0">
                <a:sym typeface="Wingdings" pitchFamily="2" charset="2"/>
              </a:rPr>
              <a:t></a:t>
            </a:r>
            <a:endParaRPr lang="pl-PL" dirty="0"/>
          </a:p>
          <a:p>
            <a:r>
              <a:rPr lang="pl-PL" dirty="0"/>
              <a:t>(</a:t>
            </a:r>
            <a:r>
              <a:rPr lang="pl-PL" dirty="0">
                <a:solidFill>
                  <a:srgbClr val="C00000"/>
                </a:solidFill>
              </a:rPr>
              <a:t>TSUE: FOTO-FROST</a:t>
            </a:r>
            <a:r>
              <a:rPr lang="pl-PL" dirty="0"/>
              <a:t>)</a:t>
            </a:r>
          </a:p>
          <a:p>
            <a:pPr marL="342900" indent="-342900">
              <a:buFontTx/>
              <a:buChar char="-"/>
            </a:pPr>
            <a:r>
              <a:rPr lang="pl-PL" dirty="0"/>
              <a:t>sądy krajowe mają kompetencje do badania ważności aktów unijnych tylko o ile odrzucają zarzuty dot. nieważności aktu i stwierdzają, że akt jest ważny</a:t>
            </a:r>
          </a:p>
          <a:p>
            <a:pPr marL="342900" indent="-342900">
              <a:buFontTx/>
              <a:buChar char="-"/>
            </a:pPr>
            <a:r>
              <a:rPr lang="pl-PL" dirty="0"/>
              <a:t>TSUE ma wyłączną kompetencję do orzekania o nieważności aktu  (jeśli nieważność podnoszona przed sądem krajowym, wtedy sąd kieruje do TSUE </a:t>
            </a:r>
            <a:r>
              <a:rPr lang="pl-PL" dirty="0" err="1"/>
              <a:t>pp</a:t>
            </a:r>
            <a:r>
              <a:rPr lang="pl-PL" dirty="0"/>
              <a:t>)</a:t>
            </a:r>
          </a:p>
          <a:p>
            <a:pPr marL="342900" indent="-342900">
              <a:buFont typeface="Arial" panose="020B0604020202020204" pitchFamily="34" charset="0"/>
              <a:buChar char="•"/>
            </a:pPr>
            <a:endParaRPr lang="pl-PL" dirty="0"/>
          </a:p>
        </p:txBody>
      </p:sp>
      <p:sp>
        <p:nvSpPr>
          <p:cNvPr id="3" name="Symbol zastępczy tekstu 2">
            <a:extLst>
              <a:ext uri="{FF2B5EF4-FFF2-40B4-BE49-F238E27FC236}">
                <a16:creationId xmlns:a16="http://schemas.microsoft.com/office/drawing/2014/main" id="{2299C8E1-C00A-8643-ABF5-F330B25C54B0}"/>
              </a:ext>
            </a:extLst>
          </p:cNvPr>
          <p:cNvSpPr>
            <a:spLocks noGrp="1"/>
          </p:cNvSpPr>
          <p:nvPr>
            <p:ph type="body" sz="quarter" idx="16"/>
          </p:nvPr>
        </p:nvSpPr>
        <p:spPr/>
        <p:txBody>
          <a:bodyPr/>
          <a:lstStyle/>
          <a:p>
            <a:pPr marL="342900" indent="-342900">
              <a:buFont typeface="Arial" panose="020B0604020202020204" pitchFamily="34" charset="0"/>
              <a:buChar char="•"/>
            </a:pPr>
            <a:r>
              <a:rPr lang="pl-PL" u="sng" dirty="0"/>
              <a:t>Wykładnia</a:t>
            </a:r>
            <a:r>
              <a:rPr lang="pl-PL" dirty="0"/>
              <a:t> traktatów </a:t>
            </a:r>
          </a:p>
        </p:txBody>
      </p:sp>
      <p:sp>
        <p:nvSpPr>
          <p:cNvPr id="4" name="Tytuł 3">
            <a:extLst>
              <a:ext uri="{FF2B5EF4-FFF2-40B4-BE49-F238E27FC236}">
                <a16:creationId xmlns:a16="http://schemas.microsoft.com/office/drawing/2014/main" id="{69CAFAE5-CC2C-F34E-8CCC-CF34B028CBC5}"/>
              </a:ext>
            </a:extLst>
          </p:cNvPr>
          <p:cNvSpPr>
            <a:spLocks noGrp="1"/>
          </p:cNvSpPr>
          <p:nvPr>
            <p:ph type="title"/>
          </p:nvPr>
        </p:nvSpPr>
        <p:spPr/>
        <p:txBody>
          <a:bodyPr/>
          <a:lstStyle/>
          <a:p>
            <a:r>
              <a:rPr lang="pl-PL" dirty="0"/>
              <a:t>Art. 267 TFUE- właściwość</a:t>
            </a:r>
          </a:p>
        </p:txBody>
      </p:sp>
    </p:spTree>
    <p:extLst>
      <p:ext uri="{BB962C8B-B14F-4D97-AF65-F5344CB8AC3E}">
        <p14:creationId xmlns:p14="http://schemas.microsoft.com/office/powerpoint/2010/main" val="285699872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EE3C343-7E4E-E34A-894D-0BBA6024086B}"/>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solidFill>
                  <a:schemeClr val="tx1"/>
                </a:solidFill>
              </a:rPr>
              <a:t>Autonomiczne pojęcie prawa UE</a:t>
            </a:r>
          </a:p>
          <a:p>
            <a:pPr marL="342900" indent="-342900">
              <a:buFont typeface="Arial" panose="020B0604020202020204" pitchFamily="34" charset="0"/>
              <a:buChar char="•"/>
            </a:pPr>
            <a:r>
              <a:rPr lang="pl-PL" sz="1600" dirty="0">
                <a:solidFill>
                  <a:schemeClr val="tx1"/>
                </a:solidFill>
              </a:rPr>
              <a:t>Sądy powszechne, najwyższe, </a:t>
            </a:r>
            <a:r>
              <a:rPr lang="pl-PL" sz="1600" dirty="0" err="1">
                <a:solidFill>
                  <a:schemeClr val="tx1"/>
                </a:solidFill>
              </a:rPr>
              <a:t>konstytucujne</a:t>
            </a:r>
            <a:r>
              <a:rPr lang="pl-PL" sz="1600" dirty="0">
                <a:solidFill>
                  <a:schemeClr val="tx1"/>
                </a:solidFill>
              </a:rPr>
              <a:t>, administracyjne…</a:t>
            </a:r>
          </a:p>
          <a:p>
            <a:pPr marL="342900" indent="-342900">
              <a:buFont typeface="Arial" panose="020B0604020202020204" pitchFamily="34" charset="0"/>
              <a:buChar char="•"/>
            </a:pPr>
            <a:r>
              <a:rPr lang="pl-PL" sz="1600" b="1" dirty="0">
                <a:solidFill>
                  <a:srgbClr val="C00000"/>
                </a:solidFill>
              </a:rPr>
              <a:t>TSUE: C-407/89 Abrahamson </a:t>
            </a:r>
          </a:p>
          <a:p>
            <a:pPr marL="342900" indent="-342900">
              <a:buFontTx/>
              <a:buChar char="-"/>
            </a:pPr>
            <a:r>
              <a:rPr lang="pl-PL" sz="1600" dirty="0"/>
              <a:t>funkcjonuje na podstawie przepisów prawa (a nie np. umowy stron)</a:t>
            </a:r>
          </a:p>
          <a:p>
            <a:pPr marL="342900" indent="-342900">
              <a:buFontTx/>
              <a:buChar char="-"/>
            </a:pPr>
            <a:r>
              <a:rPr lang="pl-PL" sz="1600" dirty="0"/>
              <a:t>ma charakter stały (a nie ad hoc)</a:t>
            </a:r>
          </a:p>
          <a:p>
            <a:pPr marL="342900" indent="-342900">
              <a:buFontTx/>
              <a:buChar char="-"/>
            </a:pPr>
            <a:r>
              <a:rPr lang="pl-PL" sz="1600" dirty="0"/>
              <a:t>jurysdykcja ma charakter obowiązkowy (a nie fakultatywny)</a:t>
            </a:r>
          </a:p>
          <a:p>
            <a:pPr marL="342900" indent="-342900">
              <a:buFontTx/>
              <a:buChar char="-"/>
            </a:pPr>
            <a:r>
              <a:rPr lang="pl-PL" sz="1600" dirty="0"/>
              <a:t>rozstrzyga spory między stronami (kontradyktoryjność)</a:t>
            </a:r>
          </a:p>
          <a:p>
            <a:pPr marL="342900" indent="-342900">
              <a:buFontTx/>
              <a:buChar char="-"/>
            </a:pPr>
            <a:r>
              <a:rPr lang="pl-PL" sz="1600" dirty="0"/>
              <a:t>jest związany przepisami prawa (a nie zasadami słuszności)</a:t>
            </a:r>
          </a:p>
          <a:p>
            <a:pPr marL="342900" indent="-342900">
              <a:buFontTx/>
              <a:buChar char="-"/>
            </a:pPr>
            <a:r>
              <a:rPr lang="pl-PL" sz="1600" b="1" dirty="0"/>
              <a:t>jest niezależny w zakresie orzekania </a:t>
            </a:r>
            <a:r>
              <a:rPr lang="pl-PL" sz="1600" b="1" dirty="0">
                <a:sym typeface="Wingdings" pitchFamily="2" charset="2"/>
              </a:rPr>
              <a:t> </a:t>
            </a:r>
            <a:r>
              <a:rPr lang="pl-PL" sz="1600" b="1" dirty="0">
                <a:solidFill>
                  <a:srgbClr val="C00000"/>
                </a:solidFill>
                <a:sym typeface="Wingdings" pitchFamily="2" charset="2"/>
              </a:rPr>
              <a:t>sprawa C-619/18 Komisja p. Polsce </a:t>
            </a:r>
            <a:r>
              <a:rPr lang="pl-PL" sz="1600" b="1" dirty="0">
                <a:sym typeface="Wingdings" pitchFamily="2" charset="2"/>
              </a:rPr>
              <a:t>– </a:t>
            </a:r>
          </a:p>
          <a:p>
            <a:r>
              <a:rPr lang="pl-PL" sz="1600" b="1" dirty="0">
                <a:sym typeface="Wingdings" pitchFamily="2" charset="2"/>
              </a:rPr>
              <a:t>	 Niezależność zewnętrzna </a:t>
            </a:r>
            <a:r>
              <a:rPr lang="pl-PL" sz="1600" dirty="0">
                <a:sym typeface="Wingdings" pitchFamily="2" charset="2"/>
              </a:rPr>
              <a:t>(autonomia, brak hierarchii służbowej, podporządkowania)</a:t>
            </a:r>
          </a:p>
          <a:p>
            <a:r>
              <a:rPr lang="pl-PL" sz="1600" b="1" dirty="0">
                <a:sym typeface="Wingdings" pitchFamily="2" charset="2"/>
              </a:rPr>
              <a:t>	 niezależność wewnętrzna </a:t>
            </a:r>
            <a:r>
              <a:rPr lang="pl-PL" sz="1600" dirty="0">
                <a:sym typeface="Wingdings" pitchFamily="2" charset="2"/>
              </a:rPr>
              <a:t>(dystans od stron sporu, brak interesu w rozstrzygnięciu) </a:t>
            </a:r>
            <a:endParaRPr lang="pl-PL" sz="500" dirty="0">
              <a:sym typeface="Wingdings" pitchFamily="2" charset="2"/>
            </a:endParaRPr>
          </a:p>
          <a:p>
            <a:pPr marL="857250" lvl="1" indent="-342900">
              <a:buFontTx/>
              <a:buChar char="-"/>
            </a:pPr>
            <a:endParaRPr lang="pl-PL" sz="700" b="1" dirty="0"/>
          </a:p>
          <a:p>
            <a:pPr marL="285750" indent="-285750">
              <a:buFont typeface="Arial" panose="020B0604020202020204" pitchFamily="34" charset="0"/>
              <a:buChar char="•"/>
            </a:pPr>
            <a:endParaRPr lang="pl-PL" sz="1800" dirty="0"/>
          </a:p>
          <a:p>
            <a:pPr marL="342900" indent="-342900">
              <a:buFontTx/>
              <a:buChar char="-"/>
            </a:pPr>
            <a:endParaRPr lang="pl-PL" dirty="0"/>
          </a:p>
        </p:txBody>
      </p:sp>
      <p:sp>
        <p:nvSpPr>
          <p:cNvPr id="3" name="Tytuł 2">
            <a:extLst>
              <a:ext uri="{FF2B5EF4-FFF2-40B4-BE49-F238E27FC236}">
                <a16:creationId xmlns:a16="http://schemas.microsoft.com/office/drawing/2014/main" id="{0C8193C3-A9E2-014F-A953-6BF2F8511AFF}"/>
              </a:ext>
            </a:extLst>
          </p:cNvPr>
          <p:cNvSpPr>
            <a:spLocks noGrp="1"/>
          </p:cNvSpPr>
          <p:nvPr>
            <p:ph type="title"/>
          </p:nvPr>
        </p:nvSpPr>
        <p:spPr/>
        <p:txBody>
          <a:bodyPr/>
          <a:lstStyle/>
          <a:p>
            <a:r>
              <a:rPr lang="pl-PL" dirty="0"/>
              <a:t>„Sąd” w rozumieniu art. 267 TFUE</a:t>
            </a:r>
          </a:p>
        </p:txBody>
      </p:sp>
    </p:spTree>
    <p:extLst>
      <p:ext uri="{BB962C8B-B14F-4D97-AF65-F5344CB8AC3E}">
        <p14:creationId xmlns:p14="http://schemas.microsoft.com/office/powerpoint/2010/main" val="241237493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F321F77-8CE2-5C48-AF31-26628985F61C}"/>
              </a:ext>
            </a:extLst>
          </p:cNvPr>
          <p:cNvSpPr>
            <a:spLocks noGrp="1"/>
          </p:cNvSpPr>
          <p:nvPr>
            <p:ph type="body" sz="quarter" idx="16"/>
          </p:nvPr>
        </p:nvSpPr>
        <p:spPr/>
        <p:txBody>
          <a:bodyPr/>
          <a:lstStyle/>
          <a:p>
            <a:pPr marL="342900" indent="-342900">
              <a:buFont typeface="Arial" panose="020B0604020202020204" pitchFamily="34" charset="0"/>
              <a:buChar char="•"/>
            </a:pPr>
            <a:r>
              <a:rPr lang="pl-PL" b="1" dirty="0"/>
              <a:t>Nie są sądami:</a:t>
            </a:r>
          </a:p>
          <a:p>
            <a:r>
              <a:rPr lang="pl-PL" dirty="0"/>
              <a:t>-  Organy administracji</a:t>
            </a:r>
          </a:p>
          <a:p>
            <a:pPr marL="342900" indent="-342900">
              <a:buFontTx/>
              <a:buChar char="-"/>
            </a:pPr>
            <a:r>
              <a:rPr lang="pl-PL" dirty="0"/>
              <a:t>Sądy rejestrowe (KRS, sąd wieczystoksięgowy)</a:t>
            </a:r>
          </a:p>
          <a:p>
            <a:pPr marL="342900" indent="-342900">
              <a:buFontTx/>
              <a:buChar char="-"/>
            </a:pPr>
            <a:r>
              <a:rPr lang="pl-PL" dirty="0"/>
              <a:t>Sądy międzynarodowe utworzone na mowy umowy  międzynarodowej</a:t>
            </a:r>
          </a:p>
          <a:p>
            <a:pPr marL="342900" indent="-342900">
              <a:buFontTx/>
              <a:buChar char="-"/>
            </a:pPr>
            <a:r>
              <a:rPr lang="pl-PL" dirty="0"/>
              <a:t>Sądy arbitrażowe, które nie mają obowiązkowej jurysdykcji </a:t>
            </a:r>
          </a:p>
          <a:p>
            <a:pPr marL="342900" indent="-342900">
              <a:buFontTx/>
              <a:buChar char="-"/>
            </a:pPr>
            <a:r>
              <a:rPr lang="pl-PL" dirty="0"/>
              <a:t>Prokuratura </a:t>
            </a:r>
          </a:p>
        </p:txBody>
      </p:sp>
      <p:sp>
        <p:nvSpPr>
          <p:cNvPr id="3" name="Tytuł 2">
            <a:extLst>
              <a:ext uri="{FF2B5EF4-FFF2-40B4-BE49-F238E27FC236}">
                <a16:creationId xmlns:a16="http://schemas.microsoft.com/office/drawing/2014/main" id="{089D4D09-C69F-984D-9337-11025FC90DEE}"/>
              </a:ext>
            </a:extLst>
          </p:cNvPr>
          <p:cNvSpPr>
            <a:spLocks noGrp="1"/>
          </p:cNvSpPr>
          <p:nvPr>
            <p:ph type="title"/>
          </p:nvPr>
        </p:nvSpPr>
        <p:spPr/>
        <p:txBody>
          <a:bodyPr/>
          <a:lstStyle/>
          <a:p>
            <a:r>
              <a:rPr lang="pl-PL" dirty="0"/>
              <a:t>„Sąd” w rozumieniu art. 267 TFUE</a:t>
            </a:r>
          </a:p>
        </p:txBody>
      </p:sp>
    </p:spTree>
    <p:extLst>
      <p:ext uri="{BB962C8B-B14F-4D97-AF65-F5344CB8AC3E}">
        <p14:creationId xmlns:p14="http://schemas.microsoft.com/office/powerpoint/2010/main" val="184316577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E95E926-B9DE-4F47-8747-F683939D245D}"/>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Każdy sąd krajowy, jeśli uzna, że jest to </a:t>
            </a:r>
            <a:r>
              <a:rPr lang="pl-PL" u="sng" dirty="0"/>
              <a:t>niezbędne</a:t>
            </a:r>
            <a:r>
              <a:rPr lang="pl-PL" dirty="0"/>
              <a:t> do rozstrzygnięcia </a:t>
            </a:r>
            <a:r>
              <a:rPr lang="pl-PL" u="sng" dirty="0"/>
              <a:t>zawisłego</a:t>
            </a:r>
            <a:r>
              <a:rPr lang="pl-PL" dirty="0"/>
              <a:t> przed nim sporu </a:t>
            </a:r>
          </a:p>
          <a:p>
            <a:pPr marL="342900" indent="-342900">
              <a:buFont typeface="Arial" panose="020B0604020202020204" pitchFamily="34" charset="0"/>
              <a:buChar char="•"/>
            </a:pPr>
            <a:r>
              <a:rPr lang="pl-PL" dirty="0"/>
              <a:t>TSUE odrzuca wniosek, jeśli:</a:t>
            </a:r>
          </a:p>
          <a:p>
            <a:r>
              <a:rPr lang="pl-PL" dirty="0"/>
              <a:t>-&gt; pyt. Ma charakter hipotetyczny</a:t>
            </a:r>
          </a:p>
          <a:p>
            <a:pPr marL="342900" indent="-342900">
              <a:buFont typeface="Wingdings" pitchFamily="2" charset="2"/>
              <a:buChar char="à"/>
            </a:pPr>
            <a:r>
              <a:rPr lang="pl-PL" dirty="0">
                <a:sym typeface="Wingdings" pitchFamily="2" charset="2"/>
              </a:rPr>
              <a:t>Sąd krajowy nie dostarczył TSUE wystarczających informacji potrzebnych do orzeczenia</a:t>
            </a:r>
          </a:p>
          <a:p>
            <a:pPr marL="342900" indent="-342900">
              <a:buFont typeface="Wingdings" pitchFamily="2" charset="2"/>
              <a:buChar char="à"/>
            </a:pPr>
            <a:r>
              <a:rPr lang="pl-PL" dirty="0">
                <a:sym typeface="Wingdings" pitchFamily="2" charset="2"/>
              </a:rPr>
              <a:t>Pyt. Zostały sformułowane w fikcyjnym sporze przed sądem krajowym </a:t>
            </a:r>
            <a:endParaRPr lang="pl-PL" dirty="0"/>
          </a:p>
        </p:txBody>
      </p:sp>
      <p:sp>
        <p:nvSpPr>
          <p:cNvPr id="3" name="Tytuł 2">
            <a:extLst>
              <a:ext uri="{FF2B5EF4-FFF2-40B4-BE49-F238E27FC236}">
                <a16:creationId xmlns:a16="http://schemas.microsoft.com/office/drawing/2014/main" id="{3687D618-3C21-AB4F-BC0E-11C22490C432}"/>
              </a:ext>
            </a:extLst>
          </p:cNvPr>
          <p:cNvSpPr>
            <a:spLocks noGrp="1"/>
          </p:cNvSpPr>
          <p:nvPr>
            <p:ph type="title"/>
          </p:nvPr>
        </p:nvSpPr>
        <p:spPr/>
        <p:txBody>
          <a:bodyPr/>
          <a:lstStyle/>
          <a:p>
            <a:r>
              <a:rPr lang="pl-PL" sz="3600" dirty="0"/>
              <a:t>Prawo do zadania pytania prejudycjalnego </a:t>
            </a:r>
          </a:p>
        </p:txBody>
      </p:sp>
    </p:spTree>
    <p:extLst>
      <p:ext uri="{BB962C8B-B14F-4D97-AF65-F5344CB8AC3E}">
        <p14:creationId xmlns:p14="http://schemas.microsoft.com/office/powerpoint/2010/main" val="167974467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9CE79C9-1EC9-E942-9FAC-902BEDE05BB4}"/>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Każdy sąd krajowy, którego orzeczenia nie podlegają zaskarżeniu wg. prawa wewnętrznego gdy powstaje pytanie dot. wykładni prawa UE lub ważności prawa UE</a:t>
            </a:r>
          </a:p>
          <a:p>
            <a:pPr marL="342900" indent="-342900">
              <a:buFont typeface="Arial" panose="020B0604020202020204" pitchFamily="34" charset="0"/>
              <a:buChar char="•"/>
            </a:pPr>
            <a:r>
              <a:rPr lang="pl-PL" dirty="0"/>
              <a:t>Każdy sąd rozstrzygający w ostatniej instancji w danej sprawie (teoria </a:t>
            </a:r>
            <a:r>
              <a:rPr lang="pl-PL" dirty="0" err="1"/>
              <a:t>konktetna</a:t>
            </a:r>
            <a:r>
              <a:rPr lang="pl-PL" dirty="0"/>
              <a:t>)</a:t>
            </a:r>
          </a:p>
          <a:p>
            <a:pPr marL="342900" indent="-342900">
              <a:buFont typeface="Arial" panose="020B0604020202020204" pitchFamily="34" charset="0"/>
              <a:buChar char="•"/>
            </a:pPr>
            <a:r>
              <a:rPr lang="pl-PL" dirty="0"/>
              <a:t>Przykład: 1 inst. SO, 2 inst. SA, sąd ostatniej instancji- SN (TSUE sprawa </a:t>
            </a:r>
            <a:r>
              <a:rPr lang="pl-PL" dirty="0" err="1"/>
              <a:t>Lyckleskog</a:t>
            </a:r>
            <a:r>
              <a:rPr lang="pl-PL" dirty="0"/>
              <a:t>)</a:t>
            </a:r>
          </a:p>
          <a:p>
            <a:pPr marL="342900" indent="-342900">
              <a:buFont typeface="Arial" panose="020B0604020202020204" pitchFamily="34" charset="0"/>
              <a:buChar char="•"/>
            </a:pPr>
            <a:r>
              <a:rPr lang="pl-PL" dirty="0"/>
              <a:t>Obowiązek nie jest bezwarunkowy, gdy:</a:t>
            </a:r>
          </a:p>
          <a:p>
            <a:pPr marL="342900" indent="-342900">
              <a:buFont typeface="Wingdings" pitchFamily="2" charset="2"/>
              <a:buChar char="à"/>
            </a:pPr>
            <a:r>
              <a:rPr lang="pl-PL" b="1" i="1" dirty="0" err="1">
                <a:sym typeface="Wingdings" pitchFamily="2" charset="2"/>
              </a:rPr>
              <a:t>Acte</a:t>
            </a:r>
            <a:r>
              <a:rPr lang="pl-PL" b="1" i="1" dirty="0">
                <a:sym typeface="Wingdings" pitchFamily="2" charset="2"/>
              </a:rPr>
              <a:t> </a:t>
            </a:r>
            <a:r>
              <a:rPr lang="pl-PL" b="1" i="1" dirty="0" err="1">
                <a:sym typeface="Wingdings" pitchFamily="2" charset="2"/>
              </a:rPr>
              <a:t>eclaire</a:t>
            </a:r>
            <a:r>
              <a:rPr lang="pl-PL" b="1" i="1" dirty="0">
                <a:sym typeface="Wingdings" pitchFamily="2" charset="2"/>
              </a:rPr>
              <a:t>- </a:t>
            </a:r>
            <a:r>
              <a:rPr lang="pl-PL" dirty="0">
                <a:sym typeface="Wingdings" pitchFamily="2" charset="2"/>
              </a:rPr>
              <a:t>TSUE wypowiedział się już w kwestii która miała być przedmiotem </a:t>
            </a:r>
            <a:r>
              <a:rPr lang="pl-PL" dirty="0" err="1">
                <a:sym typeface="Wingdings" pitchFamily="2" charset="2"/>
              </a:rPr>
              <a:t>pp</a:t>
            </a:r>
            <a:r>
              <a:rPr lang="pl-PL" dirty="0">
                <a:sym typeface="Wingdings" pitchFamily="2" charset="2"/>
              </a:rPr>
              <a:t> (</a:t>
            </a:r>
            <a:r>
              <a:rPr lang="pl-PL" dirty="0">
                <a:solidFill>
                  <a:srgbClr val="C00000"/>
                </a:solidFill>
                <a:sym typeface="Wingdings" pitchFamily="2" charset="2"/>
              </a:rPr>
              <a:t>wyrok TSUE 28/62 da Costa</a:t>
            </a:r>
            <a:r>
              <a:rPr lang="pl-PL" dirty="0">
                <a:sym typeface="Wingdings" pitchFamily="2" charset="2"/>
              </a:rPr>
              <a:t>) </a:t>
            </a:r>
          </a:p>
          <a:p>
            <a:pPr marL="342900" indent="-342900">
              <a:buFont typeface="Wingdings" pitchFamily="2" charset="2"/>
              <a:buChar char="à"/>
            </a:pPr>
            <a:r>
              <a:rPr lang="pl-PL" b="1" i="1" dirty="0" err="1">
                <a:sym typeface="Wingdings" pitchFamily="2" charset="2"/>
              </a:rPr>
              <a:t>Acte</a:t>
            </a:r>
            <a:r>
              <a:rPr lang="pl-PL" b="1" i="1" dirty="0">
                <a:sym typeface="Wingdings" pitchFamily="2" charset="2"/>
              </a:rPr>
              <a:t> </a:t>
            </a:r>
            <a:r>
              <a:rPr lang="pl-PL" b="1" i="1" dirty="0" err="1">
                <a:sym typeface="Wingdings" pitchFamily="2" charset="2"/>
              </a:rPr>
              <a:t>clair</a:t>
            </a:r>
            <a:r>
              <a:rPr lang="pl-PL" b="1" i="1" dirty="0">
                <a:sym typeface="Wingdings" pitchFamily="2" charset="2"/>
              </a:rPr>
              <a:t> – </a:t>
            </a:r>
            <a:r>
              <a:rPr lang="pl-PL" dirty="0" err="1">
                <a:sym typeface="Wingdings" pitchFamily="2" charset="2"/>
              </a:rPr>
              <a:t>zastsosowanie</a:t>
            </a:r>
            <a:r>
              <a:rPr lang="pl-PL" dirty="0">
                <a:sym typeface="Wingdings" pitchFamily="2" charset="2"/>
              </a:rPr>
              <a:t> prawa UE jest oczywiste i nie ma miejsca na wątpliwości (</a:t>
            </a:r>
            <a:r>
              <a:rPr lang="pl-PL" dirty="0">
                <a:solidFill>
                  <a:srgbClr val="C00000"/>
                </a:solidFill>
                <a:sym typeface="Wingdings" pitchFamily="2" charset="2"/>
              </a:rPr>
              <a:t>wyrok TSUE 283/81 CILFIT</a:t>
            </a:r>
            <a:r>
              <a:rPr lang="pl-PL" dirty="0">
                <a:sym typeface="Wingdings" pitchFamily="2" charset="2"/>
              </a:rPr>
              <a:t>)</a:t>
            </a:r>
            <a:endParaRPr lang="pl-PL" b="1" i="1" dirty="0"/>
          </a:p>
        </p:txBody>
      </p:sp>
      <p:sp>
        <p:nvSpPr>
          <p:cNvPr id="3" name="Tytuł 2">
            <a:extLst>
              <a:ext uri="{FF2B5EF4-FFF2-40B4-BE49-F238E27FC236}">
                <a16:creationId xmlns:a16="http://schemas.microsoft.com/office/drawing/2014/main" id="{A0AC2424-1593-C34A-93E4-19EDF087F05A}"/>
              </a:ext>
            </a:extLst>
          </p:cNvPr>
          <p:cNvSpPr>
            <a:spLocks noGrp="1"/>
          </p:cNvSpPr>
          <p:nvPr>
            <p:ph type="title"/>
          </p:nvPr>
        </p:nvSpPr>
        <p:spPr/>
        <p:txBody>
          <a:bodyPr/>
          <a:lstStyle/>
          <a:p>
            <a:r>
              <a:rPr lang="pl-PL" sz="3600" dirty="0"/>
              <a:t>Obowiązek zadania pytania prejudycjalnego</a:t>
            </a:r>
          </a:p>
        </p:txBody>
      </p:sp>
    </p:spTree>
    <p:extLst>
      <p:ext uri="{BB962C8B-B14F-4D97-AF65-F5344CB8AC3E}">
        <p14:creationId xmlns:p14="http://schemas.microsoft.com/office/powerpoint/2010/main" val="152312201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02B4090-53C6-824E-A4DD-1FFFD4EB05F4}"/>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solidFill>
                  <a:schemeClr val="tx1"/>
                </a:solidFill>
              </a:rPr>
              <a:t>Sąd krajowy jest zwolniony z obowiązku zadania PP, jeśli:</a:t>
            </a:r>
          </a:p>
          <a:p>
            <a:pPr marL="342900" indent="-342900">
              <a:buFontTx/>
              <a:buChar char="-"/>
            </a:pPr>
            <a:r>
              <a:rPr lang="pl-PL" dirty="0">
                <a:solidFill>
                  <a:schemeClr val="tx1"/>
                </a:solidFill>
              </a:rPr>
              <a:t>Podniesione pytanie nie jest istotne dla sprawy </a:t>
            </a:r>
          </a:p>
          <a:p>
            <a:pPr marL="342900" indent="-342900">
              <a:buFontTx/>
              <a:buChar char="-"/>
            </a:pPr>
            <a:r>
              <a:rPr lang="pl-PL" dirty="0">
                <a:solidFill>
                  <a:schemeClr val="tx1"/>
                </a:solidFill>
              </a:rPr>
              <a:t>dany przepis prawa UE stanowił już przedmiot wykładni (</a:t>
            </a:r>
            <a:r>
              <a:rPr lang="pl-PL" i="1" dirty="0" err="1">
                <a:solidFill>
                  <a:schemeClr val="tx1"/>
                </a:solidFill>
              </a:rPr>
              <a:t>acte</a:t>
            </a:r>
            <a:r>
              <a:rPr lang="pl-PL" i="1" dirty="0">
                <a:solidFill>
                  <a:schemeClr val="tx1"/>
                </a:solidFill>
              </a:rPr>
              <a:t> </a:t>
            </a:r>
            <a:r>
              <a:rPr lang="pl-PL" i="1" dirty="0" err="1">
                <a:solidFill>
                  <a:schemeClr val="tx1"/>
                </a:solidFill>
              </a:rPr>
              <a:t>eclaire</a:t>
            </a:r>
            <a:r>
              <a:rPr lang="pl-PL" dirty="0">
                <a:solidFill>
                  <a:schemeClr val="tx1"/>
                </a:solidFill>
              </a:rPr>
              <a:t>)</a:t>
            </a:r>
          </a:p>
          <a:p>
            <a:pPr marL="342900" indent="-342900">
              <a:buFontTx/>
              <a:buChar char="-"/>
            </a:pPr>
            <a:r>
              <a:rPr lang="pl-PL" dirty="0">
                <a:solidFill>
                  <a:schemeClr val="tx1"/>
                </a:solidFill>
              </a:rPr>
              <a:t>prawidłowe stosowanie prawa UE jest tak oczywiste, że nie pozostawia miejsca na jakiekolwiek racjonalne wątpliwości (</a:t>
            </a:r>
            <a:r>
              <a:rPr lang="pl-PL" i="1" dirty="0" err="1">
                <a:solidFill>
                  <a:schemeClr val="tx1"/>
                </a:solidFill>
              </a:rPr>
              <a:t>acte</a:t>
            </a:r>
            <a:r>
              <a:rPr lang="pl-PL" i="1" dirty="0">
                <a:solidFill>
                  <a:schemeClr val="tx1"/>
                </a:solidFill>
              </a:rPr>
              <a:t> </a:t>
            </a:r>
            <a:r>
              <a:rPr lang="pl-PL" i="1" dirty="0" err="1">
                <a:solidFill>
                  <a:schemeClr val="tx1"/>
                </a:solidFill>
              </a:rPr>
              <a:t>clair</a:t>
            </a:r>
            <a:r>
              <a:rPr lang="pl-PL" dirty="0">
                <a:solidFill>
                  <a:schemeClr val="tx1"/>
                </a:solidFill>
              </a:rPr>
              <a:t>)</a:t>
            </a:r>
          </a:p>
          <a:p>
            <a:pPr marL="342900" indent="-342900">
              <a:buFont typeface="Arial" panose="020B0604020202020204" pitchFamily="34" charset="0"/>
              <a:buChar char="•"/>
            </a:pPr>
            <a:r>
              <a:rPr lang="pl-PL" dirty="0">
                <a:solidFill>
                  <a:schemeClr val="tx1"/>
                </a:solidFill>
              </a:rPr>
              <a:t>Istnienie tych wątpliwości należy oceniać z uwzględnieniem cech charakterystycznych prawa UE i szczególnych trudności, jakie sprawa jego wykładnia , oraz niebezpieczeństwa rozbieżności w orzecznictwie wewnątrz UE </a:t>
            </a:r>
          </a:p>
        </p:txBody>
      </p:sp>
      <p:sp>
        <p:nvSpPr>
          <p:cNvPr id="3" name="Tytuł 2">
            <a:extLst>
              <a:ext uri="{FF2B5EF4-FFF2-40B4-BE49-F238E27FC236}">
                <a16:creationId xmlns:a16="http://schemas.microsoft.com/office/drawing/2014/main" id="{637249ED-0ED9-8A4B-BA0C-4FF63107FEA2}"/>
              </a:ext>
            </a:extLst>
          </p:cNvPr>
          <p:cNvSpPr>
            <a:spLocks noGrp="1"/>
          </p:cNvSpPr>
          <p:nvPr>
            <p:ph type="title"/>
          </p:nvPr>
        </p:nvSpPr>
        <p:spPr/>
        <p:txBody>
          <a:bodyPr/>
          <a:lstStyle/>
          <a:p>
            <a:r>
              <a:rPr lang="pl-PL" sz="2800" dirty="0" err="1"/>
              <a:t>Acte</a:t>
            </a:r>
            <a:r>
              <a:rPr lang="pl-PL" sz="2800" dirty="0"/>
              <a:t> </a:t>
            </a:r>
            <a:r>
              <a:rPr lang="pl-PL" sz="2800" dirty="0" err="1"/>
              <a:t>eclaire</a:t>
            </a:r>
            <a:r>
              <a:rPr lang="pl-PL" sz="2800" dirty="0"/>
              <a:t> i </a:t>
            </a:r>
            <a:r>
              <a:rPr lang="pl-PL" sz="2800" dirty="0" err="1"/>
              <a:t>clair</a:t>
            </a:r>
            <a:r>
              <a:rPr lang="pl-PL" sz="2800" dirty="0"/>
              <a:t>- </a:t>
            </a:r>
            <a:br>
              <a:rPr lang="pl-PL" sz="2800" dirty="0"/>
            </a:br>
            <a:r>
              <a:rPr lang="pl-PL" sz="2800" dirty="0"/>
              <a:t>314/85- </a:t>
            </a:r>
            <a:r>
              <a:rPr lang="pl-PL" sz="2800" dirty="0">
                <a:solidFill>
                  <a:srgbClr val="C00000"/>
                </a:solidFill>
              </a:rPr>
              <a:t>FOTO-FROST</a:t>
            </a:r>
          </a:p>
        </p:txBody>
      </p:sp>
    </p:spTree>
    <p:extLst>
      <p:ext uri="{BB962C8B-B14F-4D97-AF65-F5344CB8AC3E}">
        <p14:creationId xmlns:p14="http://schemas.microsoft.com/office/powerpoint/2010/main" val="1602298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BF68945-F379-3446-B292-4B3216CEE9CC}"/>
              </a:ext>
            </a:extLst>
          </p:cNvPr>
          <p:cNvSpPr>
            <a:spLocks noGrp="1"/>
          </p:cNvSpPr>
          <p:nvPr>
            <p:ph type="body" sz="quarter" idx="16"/>
          </p:nvPr>
        </p:nvSpPr>
        <p:spPr/>
        <p:txBody>
          <a:bodyPr/>
          <a:lstStyle/>
          <a:p>
            <a:pPr algn="just"/>
            <a:r>
              <a:rPr lang="pl-PL" dirty="0"/>
              <a:t>“8. W odróżnieniu od zwykłych umów międzynarodowych, TEWG powołał do życia własny system prawny, który z dniem wejścia w życie postanowień Traktatu, stał się integralną częścią systemu prawnego państw członkowskich, i który jego sądy mają obowiązek stosować.</a:t>
            </a:r>
          </a:p>
          <a:p>
            <a:pPr algn="just"/>
            <a:r>
              <a:rPr lang="pl-PL" dirty="0"/>
              <a:t>9. Powołując do życia Wspólnotę na czas nieokreślony, z własnymi instytucjami, osobowością, zdolnością prawną oraz prawem występowania na arenie międzynarodowej, a zwłaszcza wyposażając ją w rzeczywiste uprawnienia wynikające z ograniczenia suwerenności przez państwa członkowskie oraz przekazania kompetencji na rzecz Wspólnoty, państwa członkowskie ograniczyły swoje suwerenne prawa i w ten sposób stworzyły system prawny, które wiąże zarówno te państwa jak i ich obywateli. “</a:t>
            </a:r>
          </a:p>
        </p:txBody>
      </p:sp>
      <p:sp>
        <p:nvSpPr>
          <p:cNvPr id="3" name="Tytuł 2">
            <a:extLst>
              <a:ext uri="{FF2B5EF4-FFF2-40B4-BE49-F238E27FC236}">
                <a16:creationId xmlns:a16="http://schemas.microsoft.com/office/drawing/2014/main" id="{E4E59B99-6752-1744-BCE2-4727F95F846A}"/>
              </a:ext>
            </a:extLst>
          </p:cNvPr>
          <p:cNvSpPr>
            <a:spLocks noGrp="1"/>
          </p:cNvSpPr>
          <p:nvPr>
            <p:ph type="title"/>
          </p:nvPr>
        </p:nvSpPr>
        <p:spPr/>
        <p:txBody>
          <a:bodyPr/>
          <a:lstStyle/>
          <a:p>
            <a:r>
              <a:rPr lang="pl-PL" b="1" dirty="0">
                <a:solidFill>
                  <a:srgbClr val="C00000"/>
                </a:solidFill>
              </a:rPr>
              <a:t>C- 16/64 Costa v. ENEL</a:t>
            </a:r>
          </a:p>
        </p:txBody>
      </p:sp>
    </p:spTree>
    <p:extLst>
      <p:ext uri="{BB962C8B-B14F-4D97-AF65-F5344CB8AC3E}">
        <p14:creationId xmlns:p14="http://schemas.microsoft.com/office/powerpoint/2010/main" val="227370230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31EBAFC-0F3F-994E-9216-54133429C2B2}"/>
              </a:ext>
            </a:extLst>
          </p:cNvPr>
          <p:cNvSpPr>
            <a:spLocks noGrp="1"/>
          </p:cNvSpPr>
          <p:nvPr>
            <p:ph type="body" sz="quarter" idx="17"/>
          </p:nvPr>
        </p:nvSpPr>
        <p:spPr/>
        <p:txBody>
          <a:bodyPr>
            <a:normAutofit fontScale="85000" lnSpcReduction="10000"/>
          </a:bodyPr>
          <a:lstStyle/>
          <a:p>
            <a:pPr algn="ctr"/>
            <a:r>
              <a:rPr lang="pl-PL" b="1" dirty="0">
                <a:solidFill>
                  <a:srgbClr val="C00000"/>
                </a:solidFill>
              </a:rPr>
              <a:t>ACTE CLAIR – CILFIT</a:t>
            </a:r>
          </a:p>
          <a:p>
            <a:pPr marL="342900" indent="-342900" algn="just">
              <a:buFont typeface="Arial" panose="020B0604020202020204" pitchFamily="34" charset="0"/>
              <a:buChar char="•"/>
            </a:pPr>
            <a:r>
              <a:rPr lang="pl-PL" dirty="0"/>
              <a:t>Wykładnia rozporządzenia dot. opłat za badanie sanitarne wełny z krajów niebędących w UE;</a:t>
            </a:r>
          </a:p>
          <a:p>
            <a:pPr marL="342900" indent="-342900" algn="just">
              <a:buFont typeface="Arial" panose="020B0604020202020204" pitchFamily="34" charset="0"/>
              <a:buChar char="•"/>
            </a:pPr>
            <a:r>
              <a:rPr lang="pl-PL" dirty="0"/>
              <a:t>Czy włoski SN miał obowiązek zadania PP gdy odp. jest oczywista?</a:t>
            </a:r>
          </a:p>
          <a:p>
            <a:pPr marL="342900" indent="-342900" algn="just">
              <a:buFont typeface="Arial" panose="020B0604020202020204" pitchFamily="34" charset="0"/>
              <a:buChar char="•"/>
            </a:pPr>
            <a:r>
              <a:rPr lang="pl-PL" dirty="0"/>
              <a:t>TSUE: Sąd krajowy, którego orzeczenia nie podlegają zaskarżeniu jest zwolniony z wystąpienia z PP, gdy stwierdzi, że: </a:t>
            </a:r>
          </a:p>
          <a:p>
            <a:pPr algn="just"/>
            <a:r>
              <a:rPr lang="pl-PL" dirty="0"/>
              <a:t>- zastosowanie prawa UE jest tak oczywiste, że nie ma miejsce na żadne racjonalne wątpliwości, </a:t>
            </a:r>
          </a:p>
          <a:p>
            <a:pPr algn="just"/>
            <a:r>
              <a:rPr lang="pl-PL" dirty="0"/>
              <a:t>- jest przekonany że taka sama oczywistość zachodzi również w opinii sądów innych p. cz. </a:t>
            </a:r>
          </a:p>
        </p:txBody>
      </p:sp>
      <p:sp>
        <p:nvSpPr>
          <p:cNvPr id="3" name="Symbol zastępczy tekstu 2">
            <a:extLst>
              <a:ext uri="{FF2B5EF4-FFF2-40B4-BE49-F238E27FC236}">
                <a16:creationId xmlns:a16="http://schemas.microsoft.com/office/drawing/2014/main" id="{982C3574-6648-0341-8EB7-2008FD064AAC}"/>
              </a:ext>
            </a:extLst>
          </p:cNvPr>
          <p:cNvSpPr>
            <a:spLocks noGrp="1"/>
          </p:cNvSpPr>
          <p:nvPr>
            <p:ph type="body" sz="quarter" idx="16"/>
          </p:nvPr>
        </p:nvSpPr>
        <p:spPr/>
        <p:txBody>
          <a:bodyPr/>
          <a:lstStyle/>
          <a:p>
            <a:pPr algn="ctr"/>
            <a:r>
              <a:rPr lang="pl-PL" b="1" dirty="0">
                <a:solidFill>
                  <a:srgbClr val="C00000"/>
                </a:solidFill>
              </a:rPr>
              <a:t>ACTE ECLAIRE  </a:t>
            </a:r>
            <a:r>
              <a:rPr lang="pl-PL" b="1" dirty="0"/>
              <a:t>- Da Costa</a:t>
            </a:r>
          </a:p>
          <a:p>
            <a:pPr marL="342900" indent="-342900">
              <a:buFont typeface="Arial" panose="020B0604020202020204" pitchFamily="34" charset="0"/>
              <a:buChar char="•"/>
            </a:pPr>
            <a:r>
              <a:rPr lang="pl-PL" sz="1600" dirty="0"/>
              <a:t>Gdy TSUE w podobnej sprawie wypowiedział się już w kwestii, która miała być przedmiotem PP, należy zbadać:</a:t>
            </a:r>
          </a:p>
          <a:p>
            <a:pPr marL="342900" indent="-342900">
              <a:buFont typeface="Arial" panose="020B0604020202020204" pitchFamily="34" charset="0"/>
              <a:buChar char="•"/>
            </a:pPr>
            <a:r>
              <a:rPr lang="pl-PL" sz="1600" dirty="0"/>
              <a:t>Czy zagadnienie prawne jest tożsame?</a:t>
            </a:r>
          </a:p>
          <a:p>
            <a:pPr marL="342900" indent="-342900">
              <a:buFont typeface="Arial" panose="020B0604020202020204" pitchFamily="34" charset="0"/>
              <a:buChar char="•"/>
            </a:pPr>
            <a:r>
              <a:rPr lang="pl-PL" sz="1600" dirty="0"/>
              <a:t>Czy okoliczności faktyczne poprzedniego przypadku są tożsame?</a:t>
            </a:r>
          </a:p>
          <a:p>
            <a:pPr marL="342900" indent="-342900">
              <a:buFont typeface="Arial" panose="020B0604020202020204" pitchFamily="34" charset="0"/>
              <a:buChar char="•"/>
            </a:pPr>
            <a:r>
              <a:rPr lang="pl-PL" sz="1600" dirty="0"/>
              <a:t>Jeśli mimo zbieżności sąd krajowy wystąpi z PP, TSUE powinien wydać postanowienie i wskazać swoje poprzednie orzecznictwo </a:t>
            </a:r>
          </a:p>
        </p:txBody>
      </p:sp>
      <p:sp>
        <p:nvSpPr>
          <p:cNvPr id="4" name="Tytuł 3">
            <a:extLst>
              <a:ext uri="{FF2B5EF4-FFF2-40B4-BE49-F238E27FC236}">
                <a16:creationId xmlns:a16="http://schemas.microsoft.com/office/drawing/2014/main" id="{7A2BEA74-1E71-C24C-BE06-1465744760A1}"/>
              </a:ext>
            </a:extLst>
          </p:cNvPr>
          <p:cNvSpPr>
            <a:spLocks noGrp="1"/>
          </p:cNvSpPr>
          <p:nvPr>
            <p:ph type="title"/>
          </p:nvPr>
        </p:nvSpPr>
        <p:spPr/>
        <p:txBody>
          <a:bodyPr/>
          <a:lstStyle/>
          <a:p>
            <a:r>
              <a:rPr lang="pl-PL" dirty="0"/>
              <a:t>Obowiązek zadania PP- wyłączenia</a:t>
            </a:r>
          </a:p>
        </p:txBody>
      </p:sp>
    </p:spTree>
    <p:extLst>
      <p:ext uri="{BB962C8B-B14F-4D97-AF65-F5344CB8AC3E}">
        <p14:creationId xmlns:p14="http://schemas.microsoft.com/office/powerpoint/2010/main" val="290582687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87ED048-A1C4-FD43-80CC-63A11E8779C4}"/>
              </a:ext>
            </a:extLst>
          </p:cNvPr>
          <p:cNvSpPr>
            <a:spLocks noGrp="1"/>
          </p:cNvSpPr>
          <p:nvPr>
            <p:ph type="body" sz="quarter" idx="16"/>
          </p:nvPr>
        </p:nvSpPr>
        <p:spPr/>
        <p:txBody>
          <a:bodyPr/>
          <a:lstStyle/>
          <a:p>
            <a:pPr marL="342900" indent="-342900">
              <a:buFont typeface="Arial" panose="020B0604020202020204" pitchFamily="34" charset="0"/>
              <a:buChar char="•"/>
            </a:pPr>
            <a:r>
              <a:rPr lang="pl-PL" b="1" dirty="0"/>
              <a:t>Odpowiedzialność wobec UE-&gt; </a:t>
            </a:r>
            <a:r>
              <a:rPr lang="pl-PL" dirty="0"/>
              <a:t>skarga o naruszenie zobowiązań traktatowych- art. 258 TSUE w zw. z art. 260 ust. 3 TFUE</a:t>
            </a:r>
          </a:p>
          <a:p>
            <a:pPr marL="342900" indent="-342900">
              <a:buFont typeface="Arial" panose="020B0604020202020204" pitchFamily="34" charset="0"/>
              <a:buChar char="•"/>
            </a:pPr>
            <a:r>
              <a:rPr lang="pl-PL" b="1" dirty="0"/>
              <a:t>Odpowiedzialność odszkodowawcza wobec jednostek</a:t>
            </a:r>
            <a:r>
              <a:rPr lang="pl-PL" dirty="0">
                <a:sym typeface="Wingdings" pitchFamily="2" charset="2"/>
              </a:rPr>
              <a:t> zasada odpowiedzialności odszkodowawczej (</a:t>
            </a:r>
            <a:r>
              <a:rPr lang="pl-PL" b="1" dirty="0">
                <a:solidFill>
                  <a:srgbClr val="C00000"/>
                </a:solidFill>
                <a:sym typeface="Wingdings" pitchFamily="2" charset="2"/>
              </a:rPr>
              <a:t>TSUE: m.in. </a:t>
            </a:r>
            <a:r>
              <a:rPr lang="pl-PL" b="1" dirty="0" err="1">
                <a:solidFill>
                  <a:srgbClr val="C00000"/>
                </a:solidFill>
                <a:sym typeface="Wingdings" pitchFamily="2" charset="2"/>
              </a:rPr>
              <a:t>Koebler</a:t>
            </a:r>
            <a:r>
              <a:rPr lang="pl-PL" b="1" dirty="0">
                <a:solidFill>
                  <a:srgbClr val="C00000"/>
                </a:solidFill>
                <a:sym typeface="Wingdings" pitchFamily="2" charset="2"/>
              </a:rPr>
              <a:t>! </a:t>
            </a:r>
            <a:r>
              <a:rPr lang="pl-PL" b="1" dirty="0">
                <a:solidFill>
                  <a:schemeClr val="tx1"/>
                </a:solidFill>
                <a:sym typeface="Wingdings" pitchFamily="2" charset="2"/>
              </a:rPr>
              <a:t> </a:t>
            </a:r>
            <a:r>
              <a:rPr lang="pl-PL" dirty="0" err="1">
                <a:solidFill>
                  <a:schemeClr val="tx1"/>
                </a:solidFill>
                <a:sym typeface="Wingdings" pitchFamily="2" charset="2"/>
              </a:rPr>
              <a:t>p.cz</a:t>
            </a:r>
            <a:r>
              <a:rPr lang="pl-PL" dirty="0">
                <a:solidFill>
                  <a:schemeClr val="tx1"/>
                </a:solidFill>
                <a:sym typeface="Wingdings" pitchFamily="2" charset="2"/>
              </a:rPr>
              <a:t>. odpowiedzialne jeśli: </a:t>
            </a:r>
          </a:p>
          <a:p>
            <a:r>
              <a:rPr lang="pl-PL" dirty="0">
                <a:solidFill>
                  <a:schemeClr val="tx1"/>
                </a:solidFill>
                <a:sym typeface="Wingdings" pitchFamily="2" charset="2"/>
              </a:rPr>
              <a:t>-naruszony przepis prawa UE przyznaje jednostce prawa, </a:t>
            </a:r>
          </a:p>
          <a:p>
            <a:r>
              <a:rPr lang="pl-PL" dirty="0">
                <a:solidFill>
                  <a:schemeClr val="tx1"/>
                </a:solidFill>
                <a:sym typeface="Wingdings" pitchFamily="2" charset="2"/>
              </a:rPr>
              <a:t>-naruszenie ma charakter dostatecznie poważny (istotny) </a:t>
            </a:r>
          </a:p>
          <a:p>
            <a:r>
              <a:rPr lang="pl-PL" dirty="0">
                <a:solidFill>
                  <a:schemeClr val="tx1"/>
                </a:solidFill>
                <a:sym typeface="Wingdings" pitchFamily="2" charset="2"/>
              </a:rPr>
              <a:t>-istnieje związek między naruszeniem a szkodą</a:t>
            </a:r>
            <a:endParaRPr lang="pl-PL" b="1" dirty="0">
              <a:solidFill>
                <a:schemeClr val="tx1"/>
              </a:solidFill>
              <a:sym typeface="Wingdings" pitchFamily="2" charset="2"/>
            </a:endParaRPr>
          </a:p>
          <a:p>
            <a:r>
              <a:rPr lang="pl-PL" dirty="0">
                <a:solidFill>
                  <a:schemeClr val="tx1"/>
                </a:solidFill>
                <a:sym typeface="Wingdings" pitchFamily="2" charset="2"/>
              </a:rPr>
              <a:t>-zaniechanie (brak zadania PP) doprowadziło do naruszenia prawa UE przez jego błędną wykładnię lub niewłaściwe zastosowanie przepisu nadającego prawa jednostkom.  </a:t>
            </a:r>
            <a:endParaRPr lang="pl-PL" dirty="0">
              <a:solidFill>
                <a:schemeClr val="tx1"/>
              </a:solidFill>
            </a:endParaRP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2021E26D-8388-F944-A1C0-853F1FDBA0BE}"/>
              </a:ext>
            </a:extLst>
          </p:cNvPr>
          <p:cNvSpPr>
            <a:spLocks noGrp="1"/>
          </p:cNvSpPr>
          <p:nvPr>
            <p:ph type="title"/>
          </p:nvPr>
        </p:nvSpPr>
        <p:spPr/>
        <p:txBody>
          <a:bodyPr/>
          <a:lstStyle/>
          <a:p>
            <a:r>
              <a:rPr lang="pl-PL" sz="3600" dirty="0"/>
              <a:t>Konsekwencje zaniechania z wystąpieniem z PP </a:t>
            </a:r>
          </a:p>
        </p:txBody>
      </p:sp>
    </p:spTree>
    <p:extLst>
      <p:ext uri="{BB962C8B-B14F-4D97-AF65-F5344CB8AC3E}">
        <p14:creationId xmlns:p14="http://schemas.microsoft.com/office/powerpoint/2010/main" val="211644474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15A5183-5E9E-E944-89F4-5E38AA7B44BB}"/>
              </a:ext>
            </a:extLst>
          </p:cNvPr>
          <p:cNvSpPr>
            <a:spLocks noGrp="1"/>
          </p:cNvSpPr>
          <p:nvPr>
            <p:ph type="body" sz="quarter" idx="16"/>
          </p:nvPr>
        </p:nvSpPr>
        <p:spPr/>
        <p:txBody>
          <a:bodyPr/>
          <a:lstStyle/>
          <a:p>
            <a:pPr marL="342900" indent="-342900">
              <a:buFont typeface="Arial" panose="020B0604020202020204" pitchFamily="34" charset="0"/>
              <a:buChar char="•"/>
            </a:pPr>
            <a:r>
              <a:rPr lang="pl-PL" sz="1400" dirty="0"/>
              <a:t>Zasady ogólne- źródła prawa pierwotnego (pierwszeństwo, skutek bezpośredni, odp. odszkodowawcza, prawa podstawowe itd.), ale: </a:t>
            </a:r>
          </a:p>
          <a:p>
            <a:pPr marL="342900" indent="-342900">
              <a:buFont typeface="Arial" panose="020B0604020202020204" pitchFamily="34" charset="0"/>
              <a:buChar char="•"/>
            </a:pPr>
            <a:r>
              <a:rPr lang="pl-PL" sz="1400" dirty="0"/>
              <a:t>Wyroki TSUE </a:t>
            </a:r>
            <a:r>
              <a:rPr lang="pl-PL" sz="1400" b="1" dirty="0"/>
              <a:t>nie są samoistnym źródłem prawa </a:t>
            </a:r>
            <a:r>
              <a:rPr lang="pl-PL" sz="1400" b="1" dirty="0">
                <a:sym typeface="Wingdings" pitchFamily="2" charset="2"/>
              </a:rPr>
              <a:t> </a:t>
            </a:r>
            <a:r>
              <a:rPr lang="pl-PL" sz="1400" dirty="0">
                <a:sym typeface="Wingdings" pitchFamily="2" charset="2"/>
              </a:rPr>
              <a:t>tworzone przez siebie normy TSUE przedstawia jako interpretację prawa UE, choćby ich związek z treścią traktatów był odległy</a:t>
            </a:r>
          </a:p>
          <a:p>
            <a:pPr marL="342900" indent="-342900">
              <a:buFont typeface="Arial" panose="020B0604020202020204" pitchFamily="34" charset="0"/>
              <a:buChar char="•"/>
            </a:pPr>
            <a:r>
              <a:rPr lang="pl-PL" sz="1400" b="1" dirty="0">
                <a:sym typeface="Wingdings" pitchFamily="2" charset="2"/>
              </a:rPr>
              <a:t>Czy wyroki TSUE to precedens? </a:t>
            </a:r>
            <a:r>
              <a:rPr lang="pl-PL" sz="1400" dirty="0">
                <a:sym typeface="Wingdings" pitchFamily="2" charset="2"/>
              </a:rPr>
              <a:t>W rozumieniu prawa anglosaskiego- NIE bo </a:t>
            </a:r>
          </a:p>
          <a:p>
            <a:r>
              <a:rPr lang="pl-PL" sz="1400" dirty="0">
                <a:sym typeface="Wingdings" pitchFamily="2" charset="2"/>
              </a:rPr>
              <a:t>-&gt; Twierdzenia TSUE co do prawa funkcjonują </a:t>
            </a:r>
            <a:r>
              <a:rPr lang="pl-PL" sz="1400" u="sng" dirty="0">
                <a:sym typeface="Wingdings" pitchFamily="2" charset="2"/>
              </a:rPr>
              <a:t>tak jak abstrakcyjne normy </a:t>
            </a:r>
            <a:r>
              <a:rPr lang="pl-PL" sz="1400" dirty="0">
                <a:sym typeface="Wingdings" pitchFamily="2" charset="2"/>
              </a:rPr>
              <a:t>zawarte w aktach prawnych i w ten sposób są stosowane </a:t>
            </a:r>
            <a:endParaRPr lang="pl-PL" sz="1400" dirty="0"/>
          </a:p>
          <a:p>
            <a:pPr marL="342900" indent="-342900">
              <a:buFont typeface="Arial" panose="020B0604020202020204" pitchFamily="34" charset="0"/>
              <a:buChar char="•"/>
            </a:pPr>
            <a:r>
              <a:rPr lang="pl-PL" sz="1400" b="1" dirty="0"/>
              <a:t>Wyroki TSUE dot. pyt prejudycjalnych- charakter powszechnie wiążący, są co do zasady skuteczne ex </a:t>
            </a:r>
            <a:r>
              <a:rPr lang="pl-PL" sz="1400" b="1" dirty="0" err="1"/>
              <a:t>tunc</a:t>
            </a:r>
            <a:r>
              <a:rPr lang="pl-PL" sz="1400" b="1" dirty="0"/>
              <a:t> </a:t>
            </a:r>
            <a:r>
              <a:rPr lang="pl-PL" sz="1400" dirty="0"/>
              <a:t>(TSUE może sam ograniczyć do ex nunc ze względu na pewność prawa) </a:t>
            </a:r>
            <a:endParaRPr lang="pl-PL" sz="1400" b="1" dirty="0"/>
          </a:p>
          <a:p>
            <a:r>
              <a:rPr lang="pl-PL" sz="1400" dirty="0"/>
              <a:t> </a:t>
            </a:r>
            <a:r>
              <a:rPr lang="pl-PL" sz="1400" dirty="0">
                <a:sym typeface="Wingdings" pitchFamily="2" charset="2"/>
              </a:rPr>
              <a:t> sąd krajowy jest związany orzeczeniem TSUE,</a:t>
            </a:r>
          </a:p>
          <a:p>
            <a:r>
              <a:rPr lang="pl-PL" sz="1400" dirty="0">
                <a:sym typeface="Wingdings" pitchFamily="2" charset="2"/>
              </a:rPr>
              <a:t> Inne sądy krajowe są związane jeśli zetkną się z identycznym problemem, jak poruszony w rozstrzygniętym PP </a:t>
            </a:r>
            <a:endParaRPr lang="pl-PL" sz="1400" dirty="0"/>
          </a:p>
          <a:p>
            <a:pPr marL="342900" indent="-342900">
              <a:buFont typeface="Arial" panose="020B0604020202020204" pitchFamily="34" charset="0"/>
              <a:buChar char="•"/>
            </a:pPr>
            <a:r>
              <a:rPr lang="pl-PL" sz="1400" dirty="0"/>
              <a:t>Orzeczenie stwierdzające nieważność aktu prawnego jest skuteczne </a:t>
            </a:r>
            <a:r>
              <a:rPr lang="pl-PL" sz="1400" i="1" dirty="0"/>
              <a:t>erga </a:t>
            </a:r>
            <a:r>
              <a:rPr lang="pl-PL" sz="1400" i="1" dirty="0" err="1"/>
              <a:t>omnes</a:t>
            </a:r>
            <a:r>
              <a:rPr lang="pl-PL" sz="1400" i="1" dirty="0"/>
              <a:t> </a:t>
            </a:r>
            <a:r>
              <a:rPr lang="pl-PL" sz="1400" dirty="0"/>
              <a:t>(tak jak te z art. 263 TFUE) </a:t>
            </a:r>
          </a:p>
          <a:p>
            <a:pPr marL="342900" indent="-342900">
              <a:buFont typeface="Arial" panose="020B0604020202020204" pitchFamily="34" charset="0"/>
              <a:buChar char="•"/>
            </a:pPr>
            <a:r>
              <a:rPr lang="pl-PL" sz="1400" b="1" dirty="0"/>
              <a:t>Zasada lojalnej współpracy</a:t>
            </a:r>
            <a:r>
              <a:rPr lang="pl-PL" sz="1400" b="1" dirty="0">
                <a:sym typeface="Wingdings" pitchFamily="2" charset="2"/>
              </a:rPr>
              <a:t> </a:t>
            </a:r>
            <a:r>
              <a:rPr lang="pl-PL" sz="1400" dirty="0" err="1">
                <a:sym typeface="Wingdings" pitchFamily="2" charset="2"/>
              </a:rPr>
              <a:t>p.cz</a:t>
            </a:r>
            <a:r>
              <a:rPr lang="pl-PL" sz="1400" dirty="0">
                <a:sym typeface="Wingdings" pitchFamily="2" charset="2"/>
              </a:rPr>
              <a:t>. mają obowiązek przestrzegania prawa UE orzeczenia TSUE są wiążące nie tylko dla sądów krajowych ale też dla organów administracji państwowej oraz organów ustawodawczych  </a:t>
            </a:r>
            <a:endParaRPr lang="pl-PL" sz="1400" dirty="0"/>
          </a:p>
        </p:txBody>
      </p:sp>
      <p:sp>
        <p:nvSpPr>
          <p:cNvPr id="3" name="Tytuł 2">
            <a:extLst>
              <a:ext uri="{FF2B5EF4-FFF2-40B4-BE49-F238E27FC236}">
                <a16:creationId xmlns:a16="http://schemas.microsoft.com/office/drawing/2014/main" id="{92AD49DF-5251-EC4F-B944-29F11700182B}"/>
              </a:ext>
            </a:extLst>
          </p:cNvPr>
          <p:cNvSpPr>
            <a:spLocks noGrp="1"/>
          </p:cNvSpPr>
          <p:nvPr>
            <p:ph type="title"/>
          </p:nvPr>
        </p:nvSpPr>
        <p:spPr/>
        <p:txBody>
          <a:bodyPr/>
          <a:lstStyle/>
          <a:p>
            <a:r>
              <a:rPr lang="pl-PL" sz="2800" dirty="0"/>
              <a:t>Rola TSUE w kształtowaniu porządku prawnego UE. </a:t>
            </a:r>
            <a:br>
              <a:rPr lang="pl-PL" sz="2800" dirty="0"/>
            </a:br>
            <a:r>
              <a:rPr lang="pl-PL" sz="2800" dirty="0"/>
              <a:t>Moc wiążąca wyroków Trybunału.</a:t>
            </a:r>
          </a:p>
        </p:txBody>
      </p:sp>
    </p:spTree>
    <p:extLst>
      <p:ext uri="{BB962C8B-B14F-4D97-AF65-F5344CB8AC3E}">
        <p14:creationId xmlns:p14="http://schemas.microsoft.com/office/powerpoint/2010/main" val="1251346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8CBDFEC-2560-9043-A65C-39499BAE780B}"/>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solidFill>
                  <a:srgbClr val="C00000"/>
                </a:solidFill>
              </a:rPr>
              <a:t>Van </a:t>
            </a:r>
            <a:r>
              <a:rPr lang="pl-PL" dirty="0" err="1">
                <a:solidFill>
                  <a:srgbClr val="C00000"/>
                </a:solidFill>
              </a:rPr>
              <a:t>Gend</a:t>
            </a:r>
            <a:r>
              <a:rPr lang="pl-PL" dirty="0">
                <a:solidFill>
                  <a:srgbClr val="C00000"/>
                </a:solidFill>
              </a:rPr>
              <a:t> en </a:t>
            </a:r>
            <a:r>
              <a:rPr lang="pl-PL" dirty="0" err="1">
                <a:solidFill>
                  <a:srgbClr val="C00000"/>
                </a:solidFill>
              </a:rPr>
              <a:t>Loos</a:t>
            </a:r>
            <a:r>
              <a:rPr lang="pl-PL" dirty="0">
                <a:solidFill>
                  <a:srgbClr val="C00000"/>
                </a:solidFill>
              </a:rPr>
              <a:t>- </a:t>
            </a:r>
            <a:r>
              <a:rPr lang="pl-PL" dirty="0"/>
              <a:t>„Jednostki kierujące się własnym interesem i pragnące wyegzekwować swoje prawa przyznane przez prawo UE przyczyniają się do jego wdrażania”</a:t>
            </a:r>
          </a:p>
          <a:p>
            <a:pPr marL="342900" indent="-342900">
              <a:buFont typeface="Arial" panose="020B0604020202020204" pitchFamily="34" charset="0"/>
              <a:buChar char="•"/>
            </a:pPr>
            <a:r>
              <a:rPr lang="pl-PL" dirty="0"/>
              <a:t>222/84- Johnston- </a:t>
            </a:r>
            <a:r>
              <a:rPr lang="pl-PL" b="1" dirty="0"/>
              <a:t>zasada skutecznej ochrony sądowej</a:t>
            </a:r>
            <a:r>
              <a:rPr lang="pl-PL" dirty="0"/>
              <a:t>:</a:t>
            </a:r>
          </a:p>
          <a:p>
            <a:r>
              <a:rPr lang="pl-PL" dirty="0">
                <a:sym typeface="Wingdings" pitchFamily="2" charset="2"/>
              </a:rPr>
              <a:t> </a:t>
            </a:r>
            <a:r>
              <a:rPr lang="pl-PL" dirty="0"/>
              <a:t>Nakaz zapewnienia jednostkom formalnego dostępu do sądów i materialną możliwość dochodzenia roszczeń</a:t>
            </a:r>
          </a:p>
          <a:p>
            <a:pPr marL="342900" indent="-342900">
              <a:buFontTx/>
              <a:buChar char="-"/>
            </a:pPr>
            <a:r>
              <a:rPr lang="pl-PL" sz="1600" b="1" dirty="0"/>
              <a:t>Zasada ogólna prawa UE- </a:t>
            </a:r>
            <a:r>
              <a:rPr lang="pl-PL" sz="1600" dirty="0"/>
              <a:t>wiąże wszystkie instytucje i </a:t>
            </a:r>
            <a:r>
              <a:rPr lang="pl-PL" sz="1600" dirty="0" err="1"/>
              <a:t>PCz</a:t>
            </a:r>
            <a:r>
              <a:rPr lang="pl-PL" sz="1600" dirty="0"/>
              <a:t> gdy ustanawiają i stosują normy prawa UE</a:t>
            </a:r>
          </a:p>
          <a:p>
            <a:pPr marL="342900" indent="-342900">
              <a:buFontTx/>
              <a:buChar char="-"/>
            </a:pPr>
            <a:r>
              <a:rPr lang="pl-PL" sz="1600" dirty="0"/>
              <a:t>Policjantka zwolniona z pracy, bo kobiety są mniej zdolne do noszenia broni i blokują miejsce pracy mężczyzną</a:t>
            </a:r>
          </a:p>
          <a:p>
            <a:pPr marL="342900" indent="-342900">
              <a:buFontTx/>
              <a:buChar char="-"/>
            </a:pPr>
            <a:r>
              <a:rPr lang="pl-PL" sz="1600" dirty="0"/>
              <a:t>Minister wydał zaświadczenie – że zwolnienie konieczne dla ochrony bezpieczeństwa i porządku publicznego- które miało charakter niepodważalnego dowodu na spełnienie warunków odstępstwa od zasady niedyskryminacji, </a:t>
            </a:r>
          </a:p>
          <a:p>
            <a:pPr marL="342900" indent="-342900">
              <a:buFontTx/>
              <a:buChar char="-"/>
            </a:pPr>
            <a:r>
              <a:rPr lang="pl-PL" sz="1600" dirty="0"/>
              <a:t>brak możliwości odwołania do sądu- sąd związany zaświadczeniem ministra</a:t>
            </a:r>
          </a:p>
          <a:p>
            <a:pPr marL="342900" indent="-342900">
              <a:buFontTx/>
              <a:buChar char="-"/>
            </a:pPr>
            <a:endParaRPr lang="pl-PL" dirty="0"/>
          </a:p>
        </p:txBody>
      </p:sp>
      <p:sp>
        <p:nvSpPr>
          <p:cNvPr id="3" name="Tytuł 2">
            <a:extLst>
              <a:ext uri="{FF2B5EF4-FFF2-40B4-BE49-F238E27FC236}">
                <a16:creationId xmlns:a16="http://schemas.microsoft.com/office/drawing/2014/main" id="{C1E58C6A-9682-174C-8200-9BAFB4186647}"/>
              </a:ext>
            </a:extLst>
          </p:cNvPr>
          <p:cNvSpPr>
            <a:spLocks noGrp="1"/>
          </p:cNvSpPr>
          <p:nvPr>
            <p:ph type="title"/>
          </p:nvPr>
        </p:nvSpPr>
        <p:spPr/>
        <p:txBody>
          <a:bodyPr/>
          <a:lstStyle/>
          <a:p>
            <a:r>
              <a:rPr lang="pl-PL" sz="4000" dirty="0"/>
              <a:t>Jednostka </a:t>
            </a:r>
            <a:br>
              <a:rPr lang="pl-PL" sz="4000" dirty="0"/>
            </a:br>
            <a:r>
              <a:rPr lang="pl-PL" sz="4000" dirty="0"/>
              <a:t>w porządku prawnym UE</a:t>
            </a:r>
          </a:p>
        </p:txBody>
      </p:sp>
    </p:spTree>
    <p:extLst>
      <p:ext uri="{BB962C8B-B14F-4D97-AF65-F5344CB8AC3E}">
        <p14:creationId xmlns:p14="http://schemas.microsoft.com/office/powerpoint/2010/main" val="1040243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A45B989-C574-9340-A049-AEF1AAB123F3}"/>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Sądy krajowe= prawa UE o kompetencji ogólnej</a:t>
            </a:r>
          </a:p>
          <a:p>
            <a:pPr marL="342900" indent="-342900">
              <a:buFont typeface="Arial" panose="020B0604020202020204" pitchFamily="34" charset="0"/>
              <a:buChar char="•"/>
            </a:pPr>
            <a:r>
              <a:rPr lang="pl-PL" sz="1600" dirty="0"/>
              <a:t>Rozpatrują sprawy między jednostkami a org. władzy publicznej lub między jednostkami o stosowanie prawa UE</a:t>
            </a:r>
          </a:p>
          <a:p>
            <a:pPr marL="342900" indent="-342900">
              <a:buFont typeface="Arial" panose="020B0604020202020204" pitchFamily="34" charset="0"/>
              <a:buChar char="•"/>
            </a:pPr>
            <a:r>
              <a:rPr lang="pl-PL" sz="1600" dirty="0"/>
              <a:t>Mają komp. ogólną;, komp. szczególną ma TSUE (do sprawy wyłącznie zaznaczonych w traktatach)</a:t>
            </a:r>
          </a:p>
          <a:p>
            <a:pPr marL="342900" indent="-342900">
              <a:buFont typeface="Arial" panose="020B0604020202020204" pitchFamily="34" charset="0"/>
              <a:buChar char="•"/>
            </a:pPr>
            <a:r>
              <a:rPr lang="pl-PL" sz="1600" dirty="0"/>
              <a:t>Mają obowiązek zapewnić pełną skuteczność norm prawa UE </a:t>
            </a:r>
            <a:r>
              <a:rPr lang="pl-PL" sz="1600" dirty="0">
                <a:sym typeface="Wingdings" pitchFamily="2" charset="2"/>
              </a:rPr>
              <a:t> nie stosować norm sprzecznych z prawem UE</a:t>
            </a:r>
          </a:p>
          <a:p>
            <a:pPr marL="342900" indent="-342900">
              <a:buFont typeface="Arial" panose="020B0604020202020204" pitchFamily="34" charset="0"/>
              <a:buChar char="•"/>
            </a:pPr>
            <a:r>
              <a:rPr lang="pl-PL" sz="1600" dirty="0">
                <a:sym typeface="Wingdings" pitchFamily="2" charset="2"/>
              </a:rPr>
              <a:t>Orzekają w sprawach unijnych czyli w sprawach, gdy muszą zastosować normę unijną wynikającą np.</a:t>
            </a:r>
          </a:p>
          <a:p>
            <a:pPr marL="342900" indent="-342900">
              <a:buFontTx/>
              <a:buChar char="-"/>
            </a:pPr>
            <a:r>
              <a:rPr lang="pl-PL" sz="1600" dirty="0">
                <a:sym typeface="Wingdings" pitchFamily="2" charset="2"/>
              </a:rPr>
              <a:t>z Traktatu- przykład- swoboda przepływu pracowników + element transgraniczny</a:t>
            </a:r>
          </a:p>
          <a:p>
            <a:pPr marL="342900" indent="-342900">
              <a:buFontTx/>
              <a:buChar char="-"/>
            </a:pPr>
            <a:r>
              <a:rPr lang="pl-PL" sz="1600" dirty="0">
                <a:sym typeface="Wingdings" pitchFamily="2" charset="2"/>
              </a:rPr>
              <a:t>z aktu prawa pochodnego- skutecznego bezpośrednio bądź pośrednio dyrektywy (ustawy implementującej) </a:t>
            </a:r>
          </a:p>
          <a:p>
            <a:pPr marL="285750" indent="-285750">
              <a:buFont typeface="Arial" panose="020B0604020202020204" pitchFamily="34" charset="0"/>
              <a:buChar char="•"/>
            </a:pPr>
            <a:r>
              <a:rPr lang="pl-PL" sz="1600" dirty="0">
                <a:sym typeface="Wingdings" pitchFamily="2" charset="2"/>
              </a:rPr>
              <a:t>Mają obwiązek wskazania normy w orzeczeniu + uwzględnić orzecznictwo TSUE</a:t>
            </a:r>
          </a:p>
          <a:p>
            <a:pPr marL="342900" indent="-342900">
              <a:buFontTx/>
              <a:buChar char="-"/>
            </a:pPr>
            <a:r>
              <a:rPr lang="pl-PL" sz="1600" dirty="0">
                <a:sym typeface="Wingdings" pitchFamily="2" charset="2"/>
              </a:rPr>
              <a:t>Jeśli wątpliwości co do wykładni- art. 267 TFUE- pytanie prejudycjalne </a:t>
            </a:r>
            <a:endParaRPr lang="pl-PL" sz="1600" dirty="0"/>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4915E979-8B54-D743-8D3C-B5F0DE97AA4D}"/>
              </a:ext>
            </a:extLst>
          </p:cNvPr>
          <p:cNvSpPr>
            <a:spLocks noGrp="1"/>
          </p:cNvSpPr>
          <p:nvPr>
            <p:ph type="title"/>
          </p:nvPr>
        </p:nvSpPr>
        <p:spPr/>
        <p:txBody>
          <a:bodyPr/>
          <a:lstStyle/>
          <a:p>
            <a:r>
              <a:rPr lang="pl-PL" dirty="0"/>
              <a:t>Sądy krajowe= sądy unijne</a:t>
            </a:r>
          </a:p>
        </p:txBody>
      </p:sp>
    </p:spTree>
    <p:extLst>
      <p:ext uri="{BB962C8B-B14F-4D97-AF65-F5344CB8AC3E}">
        <p14:creationId xmlns:p14="http://schemas.microsoft.com/office/powerpoint/2010/main" val="426477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C388AEE-8E20-D34C-9976-7039CD45D222}"/>
              </a:ext>
            </a:extLst>
          </p:cNvPr>
          <p:cNvSpPr>
            <a:spLocks noGrp="1"/>
          </p:cNvSpPr>
          <p:nvPr>
            <p:ph type="body" sz="quarter" idx="16"/>
          </p:nvPr>
        </p:nvSpPr>
        <p:spPr/>
        <p:txBody>
          <a:bodyPr/>
          <a:lstStyle/>
          <a:p>
            <a:pPr marL="342900" indent="-342900">
              <a:buFont typeface="Arial" panose="020B0604020202020204" pitchFamily="34" charset="0"/>
              <a:buChar char="•"/>
            </a:pPr>
            <a:r>
              <a:rPr lang="pl-PL" b="1" dirty="0"/>
              <a:t>Prawo pierwotne UE </a:t>
            </a:r>
            <a:r>
              <a:rPr lang="pl-PL" dirty="0"/>
              <a:t>- traktat akcesyjny i traktaty unijne- umowa międzynarodowa ratyfikowana za uprzednią zgodą wyrażona w ustawie (art. 90 Konstytucji RP)</a:t>
            </a:r>
          </a:p>
          <a:p>
            <a:pPr marL="342900" indent="-342900">
              <a:buFont typeface="Arial" panose="020B0604020202020204" pitchFamily="34" charset="0"/>
              <a:buChar char="•"/>
            </a:pPr>
            <a:r>
              <a:rPr lang="pl-PL" dirty="0"/>
              <a:t>Przekazanie kompetencji organów władzy państwowej w niektórych sprawach</a:t>
            </a:r>
          </a:p>
          <a:p>
            <a:pPr marL="342900" indent="-342900">
              <a:buFont typeface="Arial" panose="020B0604020202020204" pitchFamily="34" charset="0"/>
              <a:buChar char="•"/>
            </a:pPr>
            <a:r>
              <a:rPr lang="pl-PL" dirty="0"/>
              <a:t>Po ogłoszeniu w Dz. U.- część krajowego porządku prawnego, bezpośrednio stosowana</a:t>
            </a:r>
          </a:p>
          <a:p>
            <a:pPr marL="342900" indent="-342900">
              <a:buFont typeface="Arial" panose="020B0604020202020204" pitchFamily="34" charset="0"/>
              <a:buChar char="•"/>
            </a:pPr>
            <a:r>
              <a:rPr lang="pl-PL" b="1" dirty="0"/>
              <a:t>Prawo pochodne UE- </a:t>
            </a:r>
            <a:r>
              <a:rPr lang="pl-PL" dirty="0"/>
              <a:t>Art. 91 ust. 3 Konstytucji- jeśli to wynika z ratyfikowanej umowy konstytuującej organizację międzynarodową, prawo przez nią stanowione jest stosowane bezpośrednio mając pierwszeństwo przed ustawami </a:t>
            </a:r>
          </a:p>
        </p:txBody>
      </p:sp>
      <p:sp>
        <p:nvSpPr>
          <p:cNvPr id="3" name="Tytuł 2">
            <a:extLst>
              <a:ext uri="{FF2B5EF4-FFF2-40B4-BE49-F238E27FC236}">
                <a16:creationId xmlns:a16="http://schemas.microsoft.com/office/drawing/2014/main" id="{1AD2F9AB-22A4-534A-8D16-85CFC8655D34}"/>
              </a:ext>
            </a:extLst>
          </p:cNvPr>
          <p:cNvSpPr>
            <a:spLocks noGrp="1"/>
          </p:cNvSpPr>
          <p:nvPr>
            <p:ph type="title"/>
          </p:nvPr>
        </p:nvSpPr>
        <p:spPr/>
        <p:txBody>
          <a:bodyPr/>
          <a:lstStyle/>
          <a:p>
            <a:r>
              <a:rPr lang="pl-PL" sz="4000" dirty="0"/>
              <a:t>Prawo UE w polskim porządku konstytucyjnym</a:t>
            </a:r>
          </a:p>
        </p:txBody>
      </p:sp>
    </p:spTree>
    <p:extLst>
      <p:ext uri="{BB962C8B-B14F-4D97-AF65-F5344CB8AC3E}">
        <p14:creationId xmlns:p14="http://schemas.microsoft.com/office/powerpoint/2010/main" val="283052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04F4F1-7584-624A-8084-E149E437A50E}"/>
              </a:ext>
            </a:extLst>
          </p:cNvPr>
          <p:cNvSpPr>
            <a:spLocks noGrp="1"/>
          </p:cNvSpPr>
          <p:nvPr>
            <p:ph type="body" sz="quarter" idx="16"/>
          </p:nvPr>
        </p:nvSpPr>
        <p:spPr/>
        <p:txBody>
          <a:bodyPr/>
          <a:lstStyle/>
          <a:p>
            <a:r>
              <a:rPr lang="pl-PL" dirty="0"/>
              <a:t>- 18 kwietnia 1951 powstała </a:t>
            </a:r>
            <a:r>
              <a:rPr lang="pl-PL" b="1" dirty="0"/>
              <a:t>Europejska Wspólnota Węgla i Stali na mocy Traktatu</a:t>
            </a:r>
          </a:p>
          <a:p>
            <a:r>
              <a:rPr lang="pl-PL" b="1" dirty="0"/>
              <a:t>Paryskiego</a:t>
            </a:r>
            <a:r>
              <a:rPr lang="pl-PL" dirty="0"/>
              <a:t>, podpisanego na 50 lat</a:t>
            </a:r>
          </a:p>
          <a:p>
            <a:endParaRPr lang="pl-PL" dirty="0"/>
          </a:p>
          <a:p>
            <a:r>
              <a:rPr lang="pl-PL" dirty="0"/>
              <a:t>- 25 marca 1957 powstały: </a:t>
            </a:r>
            <a:r>
              <a:rPr lang="pl-PL" b="1" dirty="0"/>
              <a:t>Europejska Wspólnota Energii Atomowej </a:t>
            </a:r>
            <a:r>
              <a:rPr lang="pl-PL" dirty="0"/>
              <a:t>(EURATOM)</a:t>
            </a:r>
          </a:p>
          <a:p>
            <a:r>
              <a:rPr lang="pl-PL" dirty="0"/>
              <a:t>oraz </a:t>
            </a:r>
            <a:r>
              <a:rPr lang="pl-PL" b="1" dirty="0"/>
              <a:t>Europejska Wspólnota Gospodarcza (EWG), </a:t>
            </a:r>
            <a:r>
              <a:rPr lang="pl-PL" dirty="0"/>
              <a:t>na mocy Traktatu Rzymskiego; traktat</a:t>
            </a:r>
          </a:p>
          <a:p>
            <a:r>
              <a:rPr lang="pl-PL" dirty="0"/>
              <a:t>został zawarty na czas nieograniczony.</a:t>
            </a:r>
          </a:p>
          <a:p>
            <a:endParaRPr lang="pl-PL" dirty="0"/>
          </a:p>
          <a:p>
            <a:r>
              <a:rPr lang="pl-PL" b="1" dirty="0"/>
              <a:t>Członkami założycielami wszystkich trzech Wspólnot było 6 państw zachodnioeuropejskich: Belgia, Francja, Holandia, Luksemburg, Niemcy i Włochy.</a:t>
            </a:r>
          </a:p>
          <a:p>
            <a:endParaRPr lang="pl-PL" dirty="0"/>
          </a:p>
          <a:p>
            <a:endParaRPr lang="pl-PL" dirty="0"/>
          </a:p>
        </p:txBody>
      </p:sp>
      <p:sp>
        <p:nvSpPr>
          <p:cNvPr id="3" name="Tytuł 2">
            <a:extLst>
              <a:ext uri="{FF2B5EF4-FFF2-40B4-BE49-F238E27FC236}">
                <a16:creationId xmlns:a16="http://schemas.microsoft.com/office/drawing/2014/main" id="{BC23D241-0855-B841-81AA-5830ED1BA7BC}"/>
              </a:ext>
            </a:extLst>
          </p:cNvPr>
          <p:cNvSpPr>
            <a:spLocks noGrp="1"/>
          </p:cNvSpPr>
          <p:nvPr>
            <p:ph type="title"/>
          </p:nvPr>
        </p:nvSpPr>
        <p:spPr/>
        <p:txBody>
          <a:bodyPr/>
          <a:lstStyle/>
          <a:p>
            <a:r>
              <a:rPr lang="pl-PL" dirty="0"/>
              <a:t>Informacje wstępne</a:t>
            </a:r>
          </a:p>
        </p:txBody>
      </p:sp>
    </p:spTree>
    <p:extLst>
      <p:ext uri="{BB962C8B-B14F-4D97-AF65-F5344CB8AC3E}">
        <p14:creationId xmlns:p14="http://schemas.microsoft.com/office/powerpoint/2010/main" val="2897155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679D04B-95F8-4A47-9C27-00AAF7BE3D60}"/>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sz="1800" dirty="0"/>
              <a:t>Art. 90 Konstytucji nie może stanowić podstawy do przekazania UE kompetencji w takim zakresie, które powodowałoby niemożność funkcjonowania PL jako państwa niezależnego i suwerennego;</a:t>
            </a:r>
          </a:p>
          <a:p>
            <a:pPr marL="342900" indent="-342900" algn="just">
              <a:buFont typeface="Arial" panose="020B0604020202020204" pitchFamily="34" charset="0"/>
              <a:buChar char="•"/>
            </a:pPr>
            <a:r>
              <a:rPr lang="pl-PL" sz="1800" b="1" dirty="0"/>
              <a:t>Wykładnia </a:t>
            </a:r>
            <a:r>
              <a:rPr lang="pl-PL" sz="1800" b="1" dirty="0" err="1"/>
              <a:t>prounijna</a:t>
            </a:r>
            <a:r>
              <a:rPr lang="pl-PL" sz="1800" b="1" dirty="0"/>
              <a:t> </a:t>
            </a:r>
            <a:r>
              <a:rPr lang="pl-PL" sz="1800" dirty="0"/>
              <a:t>nie może prowadzić do wykładni </a:t>
            </a:r>
            <a:r>
              <a:rPr lang="pl-PL" sz="1800" i="1" dirty="0"/>
              <a:t>contra legem </a:t>
            </a:r>
            <a:r>
              <a:rPr lang="pl-PL" sz="1800" dirty="0"/>
              <a:t>ani do naruszenia norm konstytucyjnych;</a:t>
            </a:r>
          </a:p>
          <a:p>
            <a:pPr marL="342900" indent="-342900" algn="just">
              <a:buFont typeface="Arial" panose="020B0604020202020204" pitchFamily="34" charset="0"/>
              <a:buChar char="•"/>
            </a:pPr>
            <a:r>
              <a:rPr lang="pl-PL" sz="1800" dirty="0"/>
              <a:t>Art. 188 ust. 1  K- kontrola abstrakcyjna TK - dokonywana na wniosek grupy podmiotów, np. posłów;</a:t>
            </a:r>
          </a:p>
          <a:p>
            <a:pPr marL="342900" indent="-342900" algn="just">
              <a:buFont typeface="Arial" panose="020B0604020202020204" pitchFamily="34" charset="0"/>
              <a:buChar char="•"/>
            </a:pPr>
            <a:r>
              <a:rPr lang="pl-PL" sz="1800" dirty="0"/>
              <a:t>Kompetencja TK do kontroli aktów prawa pochodnego w trybie skargi konstytucyjnej (charakter subsydiarny wobec TSUE, wymagana tylko jeśli norma unijna znacząco obniżałaby poziom ochrony praw i wolności gwarantowany w K);</a:t>
            </a:r>
          </a:p>
          <a:p>
            <a:pPr marL="342900" indent="-342900" algn="just">
              <a:buFont typeface="Arial" panose="020B0604020202020204" pitchFamily="34" charset="0"/>
              <a:buChar char="•"/>
            </a:pPr>
            <a:r>
              <a:rPr lang="pl-PL" sz="1800" b="1" dirty="0"/>
              <a:t>TSUE i TK nie są sądami konkurencyjnymi- </a:t>
            </a:r>
            <a:r>
              <a:rPr lang="pl-PL" sz="1800" dirty="0"/>
              <a:t>ich kompetencje są komplementarne  (TK bada hierarchiczną zgodność aktów z konstytucją, a TSUE orzeka o ważności aktów prawa pochodnego UE) .</a:t>
            </a:r>
          </a:p>
        </p:txBody>
      </p:sp>
      <p:sp>
        <p:nvSpPr>
          <p:cNvPr id="3" name="Tytuł 2">
            <a:extLst>
              <a:ext uri="{FF2B5EF4-FFF2-40B4-BE49-F238E27FC236}">
                <a16:creationId xmlns:a16="http://schemas.microsoft.com/office/drawing/2014/main" id="{69916CB7-BDB7-454D-9F15-1F5779744E9B}"/>
              </a:ext>
            </a:extLst>
          </p:cNvPr>
          <p:cNvSpPr>
            <a:spLocks noGrp="1"/>
          </p:cNvSpPr>
          <p:nvPr>
            <p:ph type="title"/>
          </p:nvPr>
        </p:nvSpPr>
        <p:spPr/>
        <p:txBody>
          <a:bodyPr/>
          <a:lstStyle/>
          <a:p>
            <a:r>
              <a:rPr lang="pl-PL" sz="3200" dirty="0"/>
              <a:t>Kompetencja TK do kontroli aktów prawa UE- </a:t>
            </a:r>
            <a:br>
              <a:rPr lang="pl-PL" sz="3200" dirty="0"/>
            </a:br>
            <a:r>
              <a:rPr lang="pl-PL" sz="3200" b="1" dirty="0">
                <a:solidFill>
                  <a:srgbClr val="C00000"/>
                </a:solidFill>
              </a:rPr>
              <a:t>wyrok TK 18/04</a:t>
            </a:r>
          </a:p>
        </p:txBody>
      </p:sp>
    </p:spTree>
    <p:extLst>
      <p:ext uri="{BB962C8B-B14F-4D97-AF65-F5344CB8AC3E}">
        <p14:creationId xmlns:p14="http://schemas.microsoft.com/office/powerpoint/2010/main" val="1712616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ABCDC70-7B07-8644-B3A9-58778B14F96D}"/>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sz="1800" dirty="0"/>
              <a:t>Również w warunkach członkostwa w Unii Europejskiej Konstytucja jest najwyższym prawem Rzeczypospolitej, stosownie do art. 8 ust. 1 Konstytucji</a:t>
            </a:r>
          </a:p>
          <a:p>
            <a:pPr marL="342900" indent="-342900" algn="just">
              <a:buFont typeface="Arial" panose="020B0604020202020204" pitchFamily="34" charset="0"/>
              <a:buChar char="•"/>
            </a:pPr>
            <a:r>
              <a:rPr lang="pl-PL" sz="1800" dirty="0"/>
              <a:t>w państwie członkowskim obowiązują̨ - obok siebie - dwa autonomiczne porządki prawne, które oddziałują one na siebie, a ich potencjalna  kolizja nie jest wykluczona.</a:t>
            </a:r>
          </a:p>
          <a:p>
            <a:pPr marL="342900" indent="-342900" algn="just">
              <a:buFont typeface="Arial" panose="020B0604020202020204" pitchFamily="34" charset="0"/>
              <a:buChar char="•"/>
            </a:pPr>
            <a:r>
              <a:rPr lang="pl-PL" sz="1800" dirty="0"/>
              <a:t>obowiązkiem organów jest podejmowanie działań mających na celu uniknięcie kolizji, w szczególności poprzez wykładnię przepisów prawa. Wykładnia ta powinna w maksymalny sposób  respektować  autonomię obu porządków prawnych.</a:t>
            </a:r>
          </a:p>
          <a:p>
            <a:pPr marL="342900" indent="-342900" algn="just">
              <a:buFont typeface="Arial" panose="020B0604020202020204" pitchFamily="34" charset="0"/>
              <a:buChar char="•"/>
            </a:pPr>
            <a:r>
              <a:rPr lang="pl-PL" sz="1800" dirty="0"/>
              <a:t>Kolizja w żadnym wypadku </a:t>
            </a:r>
            <a:r>
              <a:rPr lang="pl-PL" sz="1800" u="sng" dirty="0"/>
              <a:t>nie powinna </a:t>
            </a:r>
            <a:r>
              <a:rPr lang="pl-PL" sz="1800" dirty="0"/>
              <a:t>być rozwiązywana przez:</a:t>
            </a:r>
          </a:p>
          <a:p>
            <a:pPr algn="just"/>
            <a:r>
              <a:rPr lang="pl-PL" sz="1800" dirty="0"/>
              <a:t>-  uznanie nadrzędności normy unijnej wobec normy konstytucyjnej;</a:t>
            </a:r>
          </a:p>
          <a:p>
            <a:pPr algn="just"/>
            <a:r>
              <a:rPr lang="pl-PL" sz="1800" dirty="0"/>
              <a:t>-  ani poprzez  zastąpienie normy konstytucyjnej - normą unijną;</a:t>
            </a:r>
          </a:p>
          <a:p>
            <a:pPr algn="just"/>
            <a:r>
              <a:rPr lang="pl-PL" sz="1800" dirty="0"/>
              <a:t>-  ani poprzez ograniczenie zakresu  normy konstytucyjnej do obszaru nieobjętego regulacją prawa unijnego.</a:t>
            </a:r>
          </a:p>
          <a:p>
            <a:pPr marL="285750" indent="-285750">
              <a:buFont typeface="Arial" panose="020B0604020202020204" pitchFamily="34" charset="0"/>
              <a:buChar char="•"/>
            </a:pPr>
            <a:endParaRPr lang="pl-PL" sz="1400" dirty="0"/>
          </a:p>
          <a:p>
            <a:endParaRPr lang="pl-PL" dirty="0"/>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55C05C69-DB25-5247-84EE-ABEDD84C9B1B}"/>
              </a:ext>
            </a:extLst>
          </p:cNvPr>
          <p:cNvSpPr>
            <a:spLocks noGrp="1"/>
          </p:cNvSpPr>
          <p:nvPr>
            <p:ph type="title"/>
          </p:nvPr>
        </p:nvSpPr>
        <p:spPr/>
        <p:txBody>
          <a:bodyPr/>
          <a:lstStyle/>
          <a:p>
            <a:r>
              <a:rPr lang="pl-PL" sz="5400" b="1" dirty="0">
                <a:solidFill>
                  <a:srgbClr val="C00000"/>
                </a:solidFill>
              </a:rPr>
              <a:t>wyrok TK 18/04</a:t>
            </a:r>
            <a:endParaRPr lang="pl-PL" b="1" dirty="0">
              <a:solidFill>
                <a:srgbClr val="C00000"/>
              </a:solidFill>
            </a:endParaRPr>
          </a:p>
        </p:txBody>
      </p:sp>
    </p:spTree>
    <p:extLst>
      <p:ext uri="{BB962C8B-B14F-4D97-AF65-F5344CB8AC3E}">
        <p14:creationId xmlns:p14="http://schemas.microsoft.com/office/powerpoint/2010/main" val="1557549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DDAE1EA-E6BF-6B4A-9214-02772BAA88BF}"/>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sz="1800" dirty="0"/>
              <a:t>Wykładnia prawa wewnętrznego „przyjazna dla prawa europejskiego”, eliminująca ewentualny  konflikt między prawem unijnym i polskim, nie mogłaby:</a:t>
            </a:r>
          </a:p>
          <a:p>
            <a:pPr algn="just"/>
            <a:r>
              <a:rPr lang="pl-PL" sz="1800" dirty="0"/>
              <a:t>-  prowadzić́ do rezultatów sprzecznych z wyraźnym brzmieniem norm konstytucyjnych;</a:t>
            </a:r>
          </a:p>
          <a:p>
            <a:pPr marL="342900" indent="-342900" algn="just">
              <a:buFontTx/>
              <a:buChar char="-"/>
            </a:pPr>
            <a:r>
              <a:rPr lang="pl-PL" sz="1800" dirty="0"/>
              <a:t>nie mogłaby też uszczuplać  minimum funkcji gwarancyjnych realizowanych przez Konstytucję. Konstytucja  w dziedzinie ochrony praw i wolności jednostki wyznacza  bowiem minimalny i nieprzekraczalny próg.</a:t>
            </a:r>
          </a:p>
          <a:p>
            <a:pPr marL="342900" indent="-342900" algn="just">
              <a:buFont typeface="Arial" panose="020B0604020202020204" pitchFamily="34" charset="0"/>
              <a:buChar char="•"/>
            </a:pPr>
            <a:r>
              <a:rPr lang="pl-PL" sz="1800" dirty="0"/>
              <a:t>Gdyby  nieusuwalna sprzeczność rzeczywiście nastąpiła - konstytucyjnie upoważniony polski organ (organy), musiałby podjąć́ decyzję:</a:t>
            </a:r>
          </a:p>
          <a:p>
            <a:pPr algn="just"/>
            <a:r>
              <a:rPr lang="pl-PL" sz="1800" dirty="0"/>
              <a:t>- albo o zmianie Konstytucji;</a:t>
            </a:r>
          </a:p>
          <a:p>
            <a:pPr algn="just"/>
            <a:r>
              <a:rPr lang="pl-PL" sz="1800" dirty="0"/>
              <a:t> - albo o spowodowaniu zmian w prawie unijnym</a:t>
            </a:r>
          </a:p>
          <a:p>
            <a:pPr algn="just"/>
            <a:r>
              <a:rPr lang="pl-PL" sz="1800" dirty="0"/>
              <a:t>- albo o wystąpieniu Polski z Unii Europejskiej.</a:t>
            </a:r>
          </a:p>
          <a:p>
            <a:pPr marL="342900" indent="-342900">
              <a:buFontTx/>
              <a:buChar char="-"/>
            </a:pPr>
            <a:endParaRPr lang="pl-PL" dirty="0"/>
          </a:p>
          <a:p>
            <a:pPr marL="342900" indent="-342900">
              <a:buFont typeface="Arial" panose="020B0604020202020204" pitchFamily="34" charset="0"/>
              <a:buChar char="•"/>
            </a:pPr>
            <a:endParaRPr lang="pl-PL" dirty="0"/>
          </a:p>
          <a:p>
            <a:endParaRPr lang="pl-PL" dirty="0"/>
          </a:p>
        </p:txBody>
      </p:sp>
      <p:sp>
        <p:nvSpPr>
          <p:cNvPr id="3" name="Tytuł 2">
            <a:extLst>
              <a:ext uri="{FF2B5EF4-FFF2-40B4-BE49-F238E27FC236}">
                <a16:creationId xmlns:a16="http://schemas.microsoft.com/office/drawing/2014/main" id="{D54CFCD5-D302-E145-95FD-911D6A58CF62}"/>
              </a:ext>
            </a:extLst>
          </p:cNvPr>
          <p:cNvSpPr>
            <a:spLocks noGrp="1"/>
          </p:cNvSpPr>
          <p:nvPr>
            <p:ph type="title"/>
          </p:nvPr>
        </p:nvSpPr>
        <p:spPr/>
        <p:txBody>
          <a:bodyPr/>
          <a:lstStyle/>
          <a:p>
            <a:r>
              <a:rPr lang="pl-PL" sz="4800" b="1" dirty="0">
                <a:solidFill>
                  <a:srgbClr val="C00000"/>
                </a:solidFill>
              </a:rPr>
              <a:t>wyrok TK 18/04</a:t>
            </a:r>
            <a:endParaRPr lang="pl-PL" b="1" dirty="0">
              <a:solidFill>
                <a:srgbClr val="C00000"/>
              </a:solidFill>
            </a:endParaRPr>
          </a:p>
        </p:txBody>
      </p:sp>
    </p:spTree>
    <p:extLst>
      <p:ext uri="{BB962C8B-B14F-4D97-AF65-F5344CB8AC3E}">
        <p14:creationId xmlns:p14="http://schemas.microsoft.com/office/powerpoint/2010/main" val="1707704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E28C326-B644-D144-8664-6A2816F151BF}"/>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Porządek prawny UE oparty jest na niezawisłych sądach i ich dialogu z TS</a:t>
            </a:r>
          </a:p>
          <a:p>
            <a:pPr marL="342900" indent="-342900">
              <a:buFont typeface="Arial" panose="020B0604020202020204" pitchFamily="34" charset="0"/>
              <a:buChar char="•"/>
            </a:pPr>
            <a:r>
              <a:rPr lang="pl-PL" b="1" dirty="0"/>
              <a:t>Zasada skutecznej ochrony sądowej</a:t>
            </a:r>
            <a:r>
              <a:rPr lang="pl-PL" dirty="0"/>
              <a:t>, wypracowana przez TSUE, została wpisana do art. 19 ust. 1 zd.2 TUE :</a:t>
            </a:r>
          </a:p>
          <a:p>
            <a:pPr marL="342900" lvl="1" indent="0">
              <a:buNone/>
            </a:pPr>
            <a:endParaRPr lang="pl-PL" dirty="0"/>
          </a:p>
          <a:p>
            <a:pPr marL="342900" lvl="1" indent="0">
              <a:buNone/>
            </a:pPr>
            <a:r>
              <a:rPr lang="pl-PL" sz="3200" dirty="0"/>
              <a:t>„państwa członkowskie zapewniają skuteczną ochronę prawną w dziedzinach objętych prawem UE”</a:t>
            </a:r>
          </a:p>
          <a:p>
            <a:pPr marL="342900" lvl="1" indent="0">
              <a:buNone/>
            </a:pPr>
            <a:endParaRPr lang="pl-PL" dirty="0"/>
          </a:p>
          <a:p>
            <a:pPr marL="342900" indent="-342900">
              <a:buFont typeface="Arial" panose="020B0604020202020204" pitchFamily="34" charset="0"/>
              <a:buChar char="•"/>
            </a:pPr>
            <a:r>
              <a:rPr lang="pl-PL" dirty="0"/>
              <a:t>P. cz. potwierdziły koncepcję, że sądy krajowe są sądami UE o jurysdykcji ogólnej i to na p. cz. ciąży zapewnienie dostępu do tych sądów. </a:t>
            </a:r>
          </a:p>
        </p:txBody>
      </p:sp>
      <p:sp>
        <p:nvSpPr>
          <p:cNvPr id="3" name="Tytuł 2">
            <a:extLst>
              <a:ext uri="{FF2B5EF4-FFF2-40B4-BE49-F238E27FC236}">
                <a16:creationId xmlns:a16="http://schemas.microsoft.com/office/drawing/2014/main" id="{F788DEAD-496C-174D-8E3C-B3E1D2B57DEB}"/>
              </a:ext>
            </a:extLst>
          </p:cNvPr>
          <p:cNvSpPr>
            <a:spLocks noGrp="1"/>
          </p:cNvSpPr>
          <p:nvPr>
            <p:ph type="title"/>
          </p:nvPr>
        </p:nvSpPr>
        <p:spPr/>
        <p:txBody>
          <a:bodyPr/>
          <a:lstStyle/>
          <a:p>
            <a:r>
              <a:rPr lang="pl-PL" sz="3600" dirty="0"/>
              <a:t>Unijna ochrona praworządności</a:t>
            </a:r>
            <a:br>
              <a:rPr lang="pl-PL" sz="3600" dirty="0"/>
            </a:br>
            <a:r>
              <a:rPr lang="pl-PL" sz="3600" dirty="0"/>
              <a:t>w </a:t>
            </a:r>
            <a:r>
              <a:rPr lang="pl-PL" sz="3600" dirty="0" err="1"/>
              <a:t>p.cz</a:t>
            </a:r>
            <a:r>
              <a:rPr lang="pl-PL" sz="3600" dirty="0"/>
              <a:t>.</a:t>
            </a:r>
          </a:p>
        </p:txBody>
      </p:sp>
    </p:spTree>
    <p:extLst>
      <p:ext uri="{BB962C8B-B14F-4D97-AF65-F5344CB8AC3E}">
        <p14:creationId xmlns:p14="http://schemas.microsoft.com/office/powerpoint/2010/main" val="3428757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A5CA95-CAFD-9F49-9609-86C6820D956A}"/>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TSUE: art. 19. ust. 1 </a:t>
            </a:r>
            <a:r>
              <a:rPr lang="pl-PL" dirty="0" err="1"/>
              <a:t>zd</a:t>
            </a:r>
            <a:r>
              <a:rPr lang="pl-PL" dirty="0"/>
              <a:t>. 2 TUE obejmuje obowiązek nie tylko </a:t>
            </a:r>
            <a:r>
              <a:rPr lang="pl-PL" b="1" dirty="0"/>
              <a:t>zapewnienia krajowej drogi sądowej</a:t>
            </a:r>
            <a:r>
              <a:rPr lang="pl-PL" dirty="0"/>
              <a:t>, ale także </a:t>
            </a:r>
            <a:r>
              <a:rPr lang="pl-PL" b="1" dirty="0"/>
              <a:t>niezawisłości sądów krajowych</a:t>
            </a:r>
            <a:r>
              <a:rPr lang="pl-PL" dirty="0"/>
              <a:t>, o ile sądy te mają w swoim zakresie kompetencji sprawy z elementami unijnymi</a:t>
            </a:r>
          </a:p>
          <a:p>
            <a:pPr marL="342900" indent="-342900">
              <a:buFont typeface="Arial" panose="020B0604020202020204" pitchFamily="34" charset="0"/>
              <a:buChar char="•"/>
            </a:pPr>
            <a:r>
              <a:rPr lang="pl-PL" dirty="0"/>
              <a:t>Kompetencja instytucji UE do wypowiadania się na temat niezawisłości sądów jest kwestionowana zwłaszcza w Polsce </a:t>
            </a:r>
          </a:p>
          <a:p>
            <a:pPr marL="342900" indent="-342900">
              <a:buFont typeface="Arial" panose="020B0604020202020204" pitchFamily="34" charset="0"/>
              <a:buChar char="•"/>
            </a:pPr>
            <a:r>
              <a:rPr lang="pl-PL" dirty="0"/>
              <a:t>Argumenty polskiego TK: prawo do sądu jest </a:t>
            </a:r>
            <a:r>
              <a:rPr lang="pl-PL" b="1" dirty="0"/>
              <a:t>wiązką praw</a:t>
            </a:r>
            <a:r>
              <a:rPr lang="pl-PL" dirty="0"/>
              <a:t>, które są od siebie wzajemnie zależne i przez to silnie powiązane: prawo do sądu, prawo do sprawiedliwego procesu, prawo do uzyskania orzeczenia, prawo do egzekucji tego orzeczenia…</a:t>
            </a:r>
          </a:p>
          <a:p>
            <a:r>
              <a:rPr lang="pl-PL" dirty="0">
                <a:sym typeface="Wingdings" pitchFamily="2" charset="2"/>
              </a:rPr>
              <a:t>	 jaki sens miałoby zapewnienie dostępu do sądu przed sędzią zawisłym od jednej ze 	stron? Jaki sens ma dostępu do sądu bez prawa do sprawiedliwego procesu? Itd.. </a:t>
            </a:r>
          </a:p>
          <a:p>
            <a:pPr marL="342900" indent="-342900">
              <a:buFont typeface="Arial" panose="020B0604020202020204" pitchFamily="34" charset="0"/>
              <a:buChar char="•"/>
            </a:pPr>
            <a:r>
              <a:rPr lang="pl-PL" dirty="0">
                <a:sym typeface="Wingdings" pitchFamily="2" charset="2"/>
              </a:rPr>
              <a:t>Zasada skutecznej ochrony sądowej jest prawem podmiotowym potwierdzonym art. 47 KPP </a:t>
            </a:r>
            <a:endParaRPr lang="pl-PL" dirty="0"/>
          </a:p>
        </p:txBody>
      </p:sp>
      <p:sp>
        <p:nvSpPr>
          <p:cNvPr id="3" name="Tytuł 2">
            <a:extLst>
              <a:ext uri="{FF2B5EF4-FFF2-40B4-BE49-F238E27FC236}">
                <a16:creationId xmlns:a16="http://schemas.microsoft.com/office/drawing/2014/main" id="{0602C149-EC42-6F48-B771-143E2ACC24A7}"/>
              </a:ext>
            </a:extLst>
          </p:cNvPr>
          <p:cNvSpPr>
            <a:spLocks noGrp="1"/>
          </p:cNvSpPr>
          <p:nvPr>
            <p:ph type="title"/>
          </p:nvPr>
        </p:nvSpPr>
        <p:spPr/>
        <p:txBody>
          <a:bodyPr/>
          <a:lstStyle/>
          <a:p>
            <a:r>
              <a:rPr lang="pl-PL" sz="4000" dirty="0"/>
              <a:t>Zasada skutecznej ochrony sądowej</a:t>
            </a:r>
          </a:p>
        </p:txBody>
      </p:sp>
    </p:spTree>
    <p:extLst>
      <p:ext uri="{BB962C8B-B14F-4D97-AF65-F5344CB8AC3E}">
        <p14:creationId xmlns:p14="http://schemas.microsoft.com/office/powerpoint/2010/main" val="207160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3E849C-C86A-9C47-9DE0-B536CC964F85}"/>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Obniżenie uposażenia sędziów w związku z unijnymi środkami oszczędnościowymi (element unijny)</a:t>
            </a:r>
          </a:p>
          <a:p>
            <a:pPr marL="342900" indent="-342900" algn="just">
              <a:buFont typeface="Arial" panose="020B0604020202020204" pitchFamily="34" charset="0"/>
              <a:buChar char="•"/>
            </a:pPr>
            <a:r>
              <a:rPr lang="pl-PL" dirty="0"/>
              <a:t>Standardowe rozwiązanie sprawy- powołanie się na art. 47 KPP (prawo do sądu) w zw. z art. 51 (1)- gdy jednocześnie stosowana jest norma unijna</a:t>
            </a:r>
          </a:p>
          <a:p>
            <a:pPr marL="342900" indent="-342900" algn="just">
              <a:buFont typeface="Arial" panose="020B0604020202020204" pitchFamily="34" charset="0"/>
              <a:buChar char="•"/>
            </a:pPr>
            <a:r>
              <a:rPr lang="pl-PL" dirty="0"/>
              <a:t>TSUE zamiast tego powołał się na art. 19 ust. 1. </a:t>
            </a:r>
            <a:r>
              <a:rPr lang="pl-PL" dirty="0" err="1"/>
              <a:t>zd</a:t>
            </a:r>
            <a:r>
              <a:rPr lang="pl-PL" dirty="0"/>
              <a:t>. 2 TUE- obiektywny </a:t>
            </a:r>
            <a:r>
              <a:rPr lang="pl-PL" b="1" dirty="0"/>
              <a:t>obowiązek</a:t>
            </a:r>
            <a:r>
              <a:rPr lang="pl-PL" dirty="0"/>
              <a:t> </a:t>
            </a:r>
            <a:r>
              <a:rPr lang="pl-PL" dirty="0" err="1"/>
              <a:t>p.cz</a:t>
            </a:r>
            <a:r>
              <a:rPr lang="pl-PL" dirty="0"/>
              <a:t>. zapewnienia skutecznej ochrony prawnej w dziedzinach objętych prawem UE</a:t>
            </a:r>
          </a:p>
          <a:p>
            <a:pPr marL="342900" indent="-342900" algn="just">
              <a:buFont typeface="Arial" panose="020B0604020202020204" pitchFamily="34" charset="0"/>
              <a:buChar char="•"/>
            </a:pPr>
            <a:r>
              <a:rPr lang="pl-PL" u="sng" dirty="0"/>
              <a:t>Obowiązek ten ma </a:t>
            </a:r>
            <a:r>
              <a:rPr lang="pl-PL" b="1" u="sng" dirty="0"/>
              <a:t>skutek bezpośredni- </a:t>
            </a:r>
            <a:r>
              <a:rPr lang="pl-PL" u="sng" dirty="0"/>
              <a:t>może być egzekwowany np. w drodze skarg na naruszenie obowiązków traktatowych przez państwa członkowskie.  </a:t>
            </a:r>
          </a:p>
          <a:p>
            <a:pPr marL="342900" indent="-342900" algn="just">
              <a:buFont typeface="Arial" panose="020B0604020202020204" pitchFamily="34" charset="0"/>
              <a:buChar char="•"/>
            </a:pPr>
            <a:r>
              <a:rPr lang="pl-PL" dirty="0"/>
              <a:t>TSUE ułatwił egzekwowanie obowiązku zwłaszcza KE w ramach skargi na naruszenie obowiązków traktatowych- KE może powołać generalny obowiązek z art. 19 ust. 1 </a:t>
            </a:r>
            <a:r>
              <a:rPr lang="pl-PL" dirty="0" err="1"/>
              <a:t>zd</a:t>
            </a:r>
            <a:r>
              <a:rPr lang="pl-PL" dirty="0"/>
              <a:t>. 2.</a:t>
            </a:r>
          </a:p>
        </p:txBody>
      </p:sp>
      <p:sp>
        <p:nvSpPr>
          <p:cNvPr id="3" name="Tytuł 2">
            <a:extLst>
              <a:ext uri="{FF2B5EF4-FFF2-40B4-BE49-F238E27FC236}">
                <a16:creationId xmlns:a16="http://schemas.microsoft.com/office/drawing/2014/main" id="{1DE8509B-7CCC-EF48-9708-C89A5995F7F9}"/>
              </a:ext>
            </a:extLst>
          </p:cNvPr>
          <p:cNvSpPr>
            <a:spLocks noGrp="1"/>
          </p:cNvSpPr>
          <p:nvPr>
            <p:ph type="title"/>
          </p:nvPr>
        </p:nvSpPr>
        <p:spPr/>
        <p:txBody>
          <a:bodyPr/>
          <a:lstStyle/>
          <a:p>
            <a:r>
              <a:rPr lang="pl-PL" b="1" dirty="0">
                <a:solidFill>
                  <a:srgbClr val="C00000"/>
                </a:solidFill>
              </a:rPr>
              <a:t> </a:t>
            </a:r>
            <a:r>
              <a:rPr lang="pl-PL" sz="3600" b="1" dirty="0">
                <a:solidFill>
                  <a:srgbClr val="C00000"/>
                </a:solidFill>
              </a:rPr>
              <a:t>C-64/16- sprawa sędziów portugalskich</a:t>
            </a:r>
          </a:p>
        </p:txBody>
      </p:sp>
    </p:spTree>
    <p:extLst>
      <p:ext uri="{BB962C8B-B14F-4D97-AF65-F5344CB8AC3E}">
        <p14:creationId xmlns:p14="http://schemas.microsoft.com/office/powerpoint/2010/main" val="1389853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1CA7B02-D950-0D4F-9829-38F53F1744D8}"/>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Obniżenie obowiązkowego wieku emerytalnego sędziów SN +</a:t>
            </a:r>
          </a:p>
          <a:p>
            <a:pPr marL="342900" indent="-342900">
              <a:buFont typeface="Arial" panose="020B0604020202020204" pitchFamily="34" charset="0"/>
              <a:buChar char="•"/>
            </a:pPr>
            <a:r>
              <a:rPr lang="pl-PL" sz="1600" dirty="0"/>
              <a:t>powierzenie Prezydentowi RP dyskrecjonalnej kompetencji do przedłużania wybranym sędziom kadencji wg znanych sobie tylko kryteriów,</a:t>
            </a:r>
          </a:p>
          <a:p>
            <a:pPr marL="342900" indent="-342900">
              <a:buFont typeface="Arial" panose="020B0604020202020204" pitchFamily="34" charset="0"/>
              <a:buChar char="•"/>
            </a:pPr>
            <a:r>
              <a:rPr lang="pl-PL" sz="1600" dirty="0"/>
              <a:t>Po uzyskaniu opinii Krajowej Rady Sądownictwa (której członkowie wybierani przez Sejm, a nie przez sędziów)</a:t>
            </a:r>
          </a:p>
          <a:p>
            <a:pPr marL="342900" indent="-342900">
              <a:buFont typeface="Arial" panose="020B0604020202020204" pitchFamily="34" charset="0"/>
              <a:buChar char="•"/>
            </a:pPr>
            <a:r>
              <a:rPr lang="pl-PL" sz="1600" dirty="0"/>
              <a:t>TSUE: skrócenie kadencji stanowi ograniczenie zasady niezawisłości sędziowskiej wynikającej z art. 19 ust. 1 </a:t>
            </a:r>
            <a:r>
              <a:rPr lang="pl-PL" sz="1600" dirty="0" err="1"/>
              <a:t>zd</a:t>
            </a:r>
            <a:r>
              <a:rPr lang="pl-PL" sz="1600" dirty="0"/>
              <a:t>. 2 TUE, a zatem wymaga uzasadnienia i zapewnienia zgodności z zasadą proporcjonalności. </a:t>
            </a:r>
          </a:p>
          <a:p>
            <a:pPr marL="342900" indent="-342900">
              <a:buFont typeface="Arial" panose="020B0604020202020204" pitchFamily="34" charset="0"/>
              <a:buChar char="•"/>
            </a:pPr>
            <a:r>
              <a:rPr lang="pl-PL" sz="1600" dirty="0"/>
              <a:t>TSUE: brak uzasadnienia dla kwestionowanego środka prawnego: </a:t>
            </a:r>
          </a:p>
          <a:p>
            <a:pPr marL="342900" indent="-342900">
              <a:buFontTx/>
              <a:buChar char="-"/>
            </a:pPr>
            <a:r>
              <a:rPr lang="pl-PL" sz="1600" dirty="0"/>
              <a:t>nie było nim zrównanie wieku emerytalnego sędziów i innych pracowników, gdyż inny pracownicy mieli prawo, a nie obowiązek, przejścia na emeryturę w określonym wieku</a:t>
            </a:r>
          </a:p>
          <a:p>
            <a:pPr marL="342900" indent="-342900">
              <a:buFontTx/>
              <a:buChar char="-"/>
            </a:pPr>
            <a:r>
              <a:rPr lang="pl-PL" sz="1600" dirty="0"/>
              <a:t>Prezydent ma kompetencje do dowolnego przedłużania kadencji dowolnej liczby sędziów, którzy osiągnęli już wiek emerytalny </a:t>
            </a:r>
          </a:p>
          <a:p>
            <a:pPr marL="342900" indent="-342900">
              <a:buFontTx/>
              <a:buChar char="-"/>
            </a:pPr>
            <a:endParaRPr lang="pl-PL" sz="1600" dirty="0"/>
          </a:p>
          <a:p>
            <a:pPr marL="342900" indent="-342900">
              <a:buFont typeface="Arial" panose="020B0604020202020204" pitchFamily="34" charset="0"/>
              <a:buChar char="•"/>
            </a:pPr>
            <a:endParaRPr lang="pl-PL" dirty="0"/>
          </a:p>
          <a:p>
            <a:pPr marL="342900" indent="-342900">
              <a:buFont typeface="Arial" panose="020B0604020202020204" pitchFamily="34" charset="0"/>
              <a:buChar char="•"/>
            </a:pPr>
            <a:endParaRPr lang="pl-PL" dirty="0"/>
          </a:p>
          <a:p>
            <a:endParaRPr lang="pl-PL" dirty="0"/>
          </a:p>
        </p:txBody>
      </p:sp>
      <p:sp>
        <p:nvSpPr>
          <p:cNvPr id="3" name="Tytuł 2">
            <a:extLst>
              <a:ext uri="{FF2B5EF4-FFF2-40B4-BE49-F238E27FC236}">
                <a16:creationId xmlns:a16="http://schemas.microsoft.com/office/drawing/2014/main" id="{2FAC671E-FB88-7142-AB44-59A5AF9C907D}"/>
              </a:ext>
            </a:extLst>
          </p:cNvPr>
          <p:cNvSpPr>
            <a:spLocks noGrp="1"/>
          </p:cNvSpPr>
          <p:nvPr>
            <p:ph type="title"/>
          </p:nvPr>
        </p:nvSpPr>
        <p:spPr/>
        <p:txBody>
          <a:bodyPr/>
          <a:lstStyle/>
          <a:p>
            <a:r>
              <a:rPr lang="pl-PL" sz="4000" b="1" dirty="0">
                <a:solidFill>
                  <a:srgbClr val="C00000"/>
                </a:solidFill>
              </a:rPr>
              <a:t>C-619/18 Komisja przeciwko PL</a:t>
            </a:r>
          </a:p>
        </p:txBody>
      </p:sp>
    </p:spTree>
    <p:extLst>
      <p:ext uri="{BB962C8B-B14F-4D97-AF65-F5344CB8AC3E}">
        <p14:creationId xmlns:p14="http://schemas.microsoft.com/office/powerpoint/2010/main" val="3447343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6364631-2CEE-0541-9E46-65BEB1B9848B}"/>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Ocena powołań na stanowiska sędziowskie do nowoutworzonej Izby Dyscyplinarnej SN</a:t>
            </a:r>
          </a:p>
          <a:p>
            <a:r>
              <a:rPr lang="pl-PL" sz="1600" dirty="0"/>
              <a:t>	(kluczowa rola KRS powoływana w większości przez Sejm)</a:t>
            </a:r>
          </a:p>
          <a:p>
            <a:pPr marL="342900" indent="-342900">
              <a:buFont typeface="Arial" panose="020B0604020202020204" pitchFamily="34" charset="0"/>
              <a:buChar char="•"/>
            </a:pPr>
            <a:r>
              <a:rPr lang="pl-PL" sz="1600" dirty="0"/>
              <a:t>Czy spełniona przesłanka niezawisłości Izby? </a:t>
            </a:r>
          </a:p>
          <a:p>
            <a:pPr marL="342900" indent="-342900">
              <a:buFont typeface="Arial" panose="020B0604020202020204" pitchFamily="34" charset="0"/>
              <a:buChar char="•"/>
            </a:pPr>
            <a:r>
              <a:rPr lang="pl-PL" sz="1600" dirty="0"/>
              <a:t>TSUE nie dokonał oceny samodzielnie, lecz delegował dokonanie oceny do SN, podając </a:t>
            </a:r>
            <a:r>
              <a:rPr lang="pl-PL" sz="1600" u="sng" dirty="0"/>
              <a:t>okoliczności</a:t>
            </a:r>
            <a:r>
              <a:rPr lang="pl-PL" sz="1600" dirty="0"/>
              <a:t>, które sąd odsyłający powinien wziąć pod uwagę (tzw. test oznak niezawisłości):</a:t>
            </a:r>
          </a:p>
          <a:p>
            <a:pPr marL="342900" indent="-342900">
              <a:buFontTx/>
              <a:buChar char="-"/>
            </a:pPr>
            <a:r>
              <a:rPr lang="pl-PL" sz="1200" dirty="0"/>
              <a:t>zakres autonomii (ogromny)</a:t>
            </a:r>
          </a:p>
          <a:p>
            <a:pPr marL="342900" indent="-342900">
              <a:buFontTx/>
              <a:buChar char="-"/>
            </a:pPr>
            <a:r>
              <a:rPr lang="pl-PL" sz="1200" dirty="0"/>
              <a:t>jurysdykcja (delikatna sprawa) </a:t>
            </a:r>
          </a:p>
          <a:p>
            <a:pPr marL="342900" indent="-342900">
              <a:buFontTx/>
              <a:buChar char="-"/>
            </a:pPr>
            <a:r>
              <a:rPr lang="pl-PL" sz="1200" dirty="0"/>
              <a:t>członkowie Izby (wyłącznie nowy osoby spoza SN, powiązane z MS)</a:t>
            </a:r>
          </a:p>
          <a:p>
            <a:pPr marL="342900" indent="-342900">
              <a:buFontTx/>
              <a:buChar char="-"/>
            </a:pPr>
            <a:r>
              <a:rPr lang="pl-PL" sz="1200" dirty="0"/>
              <a:t>powołanie (przez nową KRS, wybraną przez większość sejmową)</a:t>
            </a:r>
          </a:p>
          <a:p>
            <a:pPr marL="285750" indent="-285750">
              <a:buFont typeface="Arial" panose="020B0604020202020204" pitchFamily="34" charset="0"/>
              <a:buChar char="•"/>
            </a:pPr>
            <a:r>
              <a:rPr lang="pl-PL" sz="1600" dirty="0"/>
              <a:t>Sam czynnik polityczny nie jest problematyczny o ile występuje szereg dodatkowych elementów poddających w wątpliwość oznak niezawisłości sędziów w oczach racjonalnego obserwatora</a:t>
            </a:r>
          </a:p>
          <a:p>
            <a:pPr marL="285750" indent="-285750">
              <a:buFont typeface="Arial" panose="020B0604020202020204" pitchFamily="34" charset="0"/>
              <a:buChar char="•"/>
            </a:pPr>
            <a:r>
              <a:rPr lang="pl-PL" sz="1600" dirty="0"/>
              <a:t>SN</a:t>
            </a:r>
            <a:r>
              <a:rPr lang="pl-PL" sz="1600" dirty="0">
                <a:sym typeface="Wingdings" pitchFamily="2" charset="2"/>
              </a:rPr>
              <a:t> nowa Izba Dyscyplinarna nie jest niezawisła </a:t>
            </a:r>
            <a:endParaRPr lang="pl-PL" sz="1600" dirty="0"/>
          </a:p>
        </p:txBody>
      </p:sp>
      <p:sp>
        <p:nvSpPr>
          <p:cNvPr id="3" name="Tytuł 2">
            <a:extLst>
              <a:ext uri="{FF2B5EF4-FFF2-40B4-BE49-F238E27FC236}">
                <a16:creationId xmlns:a16="http://schemas.microsoft.com/office/drawing/2014/main" id="{E95470AA-E268-FF42-89E1-4E7599090E08}"/>
              </a:ext>
            </a:extLst>
          </p:cNvPr>
          <p:cNvSpPr>
            <a:spLocks noGrp="1"/>
          </p:cNvSpPr>
          <p:nvPr>
            <p:ph type="title"/>
          </p:nvPr>
        </p:nvSpPr>
        <p:spPr/>
        <p:txBody>
          <a:bodyPr/>
          <a:lstStyle/>
          <a:p>
            <a:r>
              <a:rPr lang="pl-PL" sz="2800" dirty="0"/>
              <a:t>C-585/18 A.K. (niezależność Izby Dyscyplinarnej SN)- </a:t>
            </a:r>
            <a:br>
              <a:rPr lang="pl-PL" sz="2800" dirty="0"/>
            </a:br>
            <a:r>
              <a:rPr lang="pl-PL" sz="2800" dirty="0"/>
              <a:t>pytanie prejudycjalne SN</a:t>
            </a:r>
          </a:p>
        </p:txBody>
      </p:sp>
    </p:spTree>
    <p:extLst>
      <p:ext uri="{BB962C8B-B14F-4D97-AF65-F5344CB8AC3E}">
        <p14:creationId xmlns:p14="http://schemas.microsoft.com/office/powerpoint/2010/main" val="2159266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0DD89F3-A485-EB49-B118-A285B8E3706B}"/>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Naruszenia zarzucane przez KE:</a:t>
            </a:r>
          </a:p>
          <a:p>
            <a:pPr marL="342900" indent="-342900">
              <a:buFontTx/>
              <a:buChar char="-"/>
            </a:pPr>
            <a:r>
              <a:rPr lang="pl-PL" sz="1800" dirty="0"/>
              <a:t>Działalność Izby Dyscyplinarnej</a:t>
            </a:r>
          </a:p>
          <a:p>
            <a:pPr marL="342900" indent="-342900">
              <a:buFontTx/>
              <a:buChar char="-"/>
            </a:pPr>
            <a:r>
              <a:rPr lang="pl-PL" sz="1800" dirty="0"/>
              <a:t>Naruszenie „prawa do sądu ustanowionego ustawą”- art. 47 KPP- jurysdykcja sądu nie może wynikać z decyzji dyskrecjonalnej Prezesa Izby Dyscyplinarnej </a:t>
            </a:r>
          </a:p>
          <a:p>
            <a:pPr marL="342900" indent="-342900">
              <a:buFont typeface="Arial" panose="020B0604020202020204" pitchFamily="34" charset="0"/>
              <a:buChar char="•"/>
            </a:pPr>
            <a:r>
              <a:rPr lang="pl-PL" sz="1800" dirty="0"/>
              <a:t>Konsekwencja naruszenia- sędzia nie zostaje powołany zgodnie z przepisami prawa krajowego, nie może więc gwarantować skutecznej ochrony sądowej</a:t>
            </a:r>
          </a:p>
          <a:p>
            <a:pPr marL="342900" indent="-342900">
              <a:buFont typeface="Arial" panose="020B0604020202020204" pitchFamily="34" charset="0"/>
              <a:buChar char="•"/>
            </a:pPr>
            <a:r>
              <a:rPr lang="pl-PL" sz="1800" dirty="0"/>
              <a:t>Test oznak niezawisłości: </a:t>
            </a:r>
          </a:p>
          <a:p>
            <a:pPr marL="342900" indent="-342900">
              <a:buFontTx/>
              <a:buChar char="-"/>
            </a:pPr>
            <a:r>
              <a:rPr lang="pl-PL" sz="1800" dirty="0"/>
              <a:t>Czy naruszenie prawa przy powołaniu sędziego jest oczywiste</a:t>
            </a:r>
          </a:p>
          <a:p>
            <a:pPr marL="342900" indent="-342900">
              <a:buFontTx/>
              <a:buChar char="-"/>
            </a:pPr>
            <a:r>
              <a:rPr lang="pl-PL" sz="1800" dirty="0"/>
              <a:t>Czy naruszenie dot. fundamentalnych norm regulujących proces nominacji</a:t>
            </a:r>
          </a:p>
          <a:p>
            <a:pPr marL="342900" indent="-342900">
              <a:buFontTx/>
              <a:buChar char="-"/>
            </a:pPr>
            <a:r>
              <a:rPr lang="pl-PL" sz="1800" dirty="0"/>
              <a:t>Czy naruszeniu nie zaradzono na podstawie środków krajowych?</a:t>
            </a:r>
          </a:p>
        </p:txBody>
      </p:sp>
      <p:sp>
        <p:nvSpPr>
          <p:cNvPr id="3" name="Tytuł 2">
            <a:extLst>
              <a:ext uri="{FF2B5EF4-FFF2-40B4-BE49-F238E27FC236}">
                <a16:creationId xmlns:a16="http://schemas.microsoft.com/office/drawing/2014/main" id="{D8A6A566-FB31-F64C-93A1-D4DF0A5FC2C9}"/>
              </a:ext>
            </a:extLst>
          </p:cNvPr>
          <p:cNvSpPr>
            <a:spLocks noGrp="1"/>
          </p:cNvSpPr>
          <p:nvPr>
            <p:ph type="title"/>
          </p:nvPr>
        </p:nvSpPr>
        <p:spPr/>
        <p:txBody>
          <a:bodyPr/>
          <a:lstStyle/>
          <a:p>
            <a:r>
              <a:rPr lang="pl-PL" sz="4000" dirty="0"/>
              <a:t>C-791/19, Komisja przeciwko Polsce</a:t>
            </a:r>
          </a:p>
        </p:txBody>
      </p:sp>
    </p:spTree>
    <p:extLst>
      <p:ext uri="{BB962C8B-B14F-4D97-AF65-F5344CB8AC3E}">
        <p14:creationId xmlns:p14="http://schemas.microsoft.com/office/powerpoint/2010/main" val="394321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AE6E479-0F25-FF4C-B711-1B6039707D60}"/>
              </a:ext>
            </a:extLst>
          </p:cNvPr>
          <p:cNvSpPr>
            <a:spLocks noGrp="1"/>
          </p:cNvSpPr>
          <p:nvPr>
            <p:ph type="body" sz="quarter" idx="16"/>
          </p:nvPr>
        </p:nvSpPr>
        <p:spPr/>
        <p:txBody>
          <a:bodyPr/>
          <a:lstStyle/>
          <a:p>
            <a:r>
              <a:rPr lang="pl-PL" dirty="0"/>
              <a:t>1. Mechanizmy sądowe</a:t>
            </a:r>
          </a:p>
          <a:p>
            <a:r>
              <a:rPr lang="pl-PL" dirty="0"/>
              <a:t>2. Mechanizmy polityczne</a:t>
            </a:r>
          </a:p>
          <a:p>
            <a:pPr marL="342900" indent="-342900">
              <a:buFont typeface="Arial" panose="020B0604020202020204" pitchFamily="34" charset="0"/>
              <a:buChar char="•"/>
            </a:pPr>
            <a:r>
              <a:rPr lang="pl-PL" dirty="0"/>
              <a:t>Art. 7 TUE</a:t>
            </a:r>
          </a:p>
          <a:p>
            <a:pPr marL="342900" indent="-342900">
              <a:buFont typeface="Arial" panose="020B0604020202020204" pitchFamily="34" charset="0"/>
              <a:buChar char="•"/>
            </a:pPr>
            <a:r>
              <a:rPr lang="pl-PL" dirty="0"/>
              <a:t>Rozporządzenie 2020/2092 w sprawie ogólnego systemu warunkowości </a:t>
            </a:r>
          </a:p>
        </p:txBody>
      </p:sp>
      <p:sp>
        <p:nvSpPr>
          <p:cNvPr id="3" name="Tytuł 2">
            <a:extLst>
              <a:ext uri="{FF2B5EF4-FFF2-40B4-BE49-F238E27FC236}">
                <a16:creationId xmlns:a16="http://schemas.microsoft.com/office/drawing/2014/main" id="{3EF1F36C-21B3-F540-99B7-A0B8ED21328C}"/>
              </a:ext>
            </a:extLst>
          </p:cNvPr>
          <p:cNvSpPr>
            <a:spLocks noGrp="1"/>
          </p:cNvSpPr>
          <p:nvPr>
            <p:ph type="title"/>
          </p:nvPr>
        </p:nvSpPr>
        <p:spPr/>
        <p:txBody>
          <a:bodyPr/>
          <a:lstStyle/>
          <a:p>
            <a:r>
              <a:rPr lang="pl-PL" dirty="0"/>
              <a:t>Mechanizmy oceny praworządności</a:t>
            </a:r>
          </a:p>
        </p:txBody>
      </p:sp>
    </p:spTree>
    <p:extLst>
      <p:ext uri="{BB962C8B-B14F-4D97-AF65-F5344CB8AC3E}">
        <p14:creationId xmlns:p14="http://schemas.microsoft.com/office/powerpoint/2010/main" val="262751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F3CC6EE-00E6-324E-8C63-D06BD9BFF1D9}"/>
              </a:ext>
            </a:extLst>
          </p:cNvPr>
          <p:cNvSpPr>
            <a:spLocks noGrp="1"/>
          </p:cNvSpPr>
          <p:nvPr>
            <p:ph type="body" sz="quarter" idx="16"/>
          </p:nvPr>
        </p:nvSpPr>
        <p:spPr/>
        <p:txBody>
          <a:bodyPr/>
          <a:lstStyle/>
          <a:p>
            <a:r>
              <a:rPr lang="pl-PL" sz="1600" dirty="0"/>
              <a:t>- Traktat ustanawiający Jedną Radę i Jedną Komisję Wspólnot Europejskich (Traktat Fuzyjny) - Bruksela, 8 kwietnia 1965 r.</a:t>
            </a:r>
          </a:p>
          <a:p>
            <a:r>
              <a:rPr lang="pl-PL" sz="1600" dirty="0"/>
              <a:t>- Jednolity Akt Europejski - Luksemburg, 17 lutego 1986 r.</a:t>
            </a:r>
          </a:p>
          <a:p>
            <a:r>
              <a:rPr lang="pl-PL" sz="1600" dirty="0"/>
              <a:t>- </a:t>
            </a:r>
            <a:r>
              <a:rPr lang="pl-PL" sz="1600" b="1" dirty="0"/>
              <a:t>Traktat o Unii Europejskiej - </a:t>
            </a:r>
            <a:r>
              <a:rPr lang="pl-PL" sz="1600" b="1" dirty="0" err="1"/>
              <a:t>Maastricht</a:t>
            </a:r>
            <a:r>
              <a:rPr lang="pl-PL" sz="1600" b="1" dirty="0"/>
              <a:t> 7 lutego 1992 r. (charakter założycielski)</a:t>
            </a:r>
          </a:p>
          <a:p>
            <a:r>
              <a:rPr lang="pl-PL" sz="1600" dirty="0"/>
              <a:t>- Traktat Amsterdamski zmieniający Traktat o Unii Europejskiej, Traktaty ustanawiające Wspólnoty Europejskie i niektóre związane z nimi akty - Amsterdam, 2 października 1997 r.</a:t>
            </a:r>
          </a:p>
          <a:p>
            <a:r>
              <a:rPr lang="pl-PL" sz="1600" dirty="0"/>
              <a:t>- Traktat z Nicei, 26 lutego 2001 r.</a:t>
            </a:r>
          </a:p>
          <a:p>
            <a:r>
              <a:rPr lang="pl-PL" sz="1600" dirty="0"/>
              <a:t>- </a:t>
            </a:r>
            <a:r>
              <a:rPr lang="pl-PL" sz="1600" b="1" dirty="0"/>
              <a:t>Traktat z Lizbony zmieniający Traktat o Unii Europejskiej i Traktat ustanawiający Wspólnotę Europejską – podpisany 13 grudnia 2007 r., wszedł w życie 1 grudnia 2009 – zmienił tytuł na Traktat o funkcjonowaniu Unii Europejskiej i numerację artykułów, likwidacja struktury filarowej</a:t>
            </a:r>
          </a:p>
          <a:p>
            <a:r>
              <a:rPr lang="pl-PL" sz="1600" dirty="0"/>
              <a:t>- 2021/2022 – Konferencja o przyszłości Europy</a:t>
            </a:r>
          </a:p>
        </p:txBody>
      </p:sp>
      <p:sp>
        <p:nvSpPr>
          <p:cNvPr id="3" name="Tytuł 2">
            <a:extLst>
              <a:ext uri="{FF2B5EF4-FFF2-40B4-BE49-F238E27FC236}">
                <a16:creationId xmlns:a16="http://schemas.microsoft.com/office/drawing/2014/main" id="{8F872ABE-4F47-A845-897A-59FD4A313B81}"/>
              </a:ext>
            </a:extLst>
          </p:cNvPr>
          <p:cNvSpPr>
            <a:spLocks noGrp="1"/>
          </p:cNvSpPr>
          <p:nvPr>
            <p:ph type="title"/>
          </p:nvPr>
        </p:nvSpPr>
        <p:spPr/>
        <p:txBody>
          <a:bodyPr/>
          <a:lstStyle/>
          <a:p>
            <a:r>
              <a:rPr lang="pl-PL" dirty="0"/>
              <a:t>Zmiany traktatów</a:t>
            </a:r>
          </a:p>
        </p:txBody>
      </p:sp>
    </p:spTree>
    <p:extLst>
      <p:ext uri="{BB962C8B-B14F-4D97-AF65-F5344CB8AC3E}">
        <p14:creationId xmlns:p14="http://schemas.microsoft.com/office/powerpoint/2010/main" val="3634556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9244C5B-48A4-8848-B6F6-3B98BB043ECE}"/>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Wykorzystany przeciwko Polsce i Węgrom</a:t>
            </a:r>
          </a:p>
          <a:p>
            <a:pPr marL="342900" indent="-342900">
              <a:buFont typeface="Arial" panose="020B0604020202020204" pitchFamily="34" charset="0"/>
              <a:buChar char="•"/>
            </a:pPr>
            <a:r>
              <a:rPr lang="pl-PL" dirty="0"/>
              <a:t>Nigdy nie doszło do przyjęcia decyzji przez Radę, a tym bardziej Radę Europejską </a:t>
            </a:r>
          </a:p>
          <a:p>
            <a:pPr marL="342900" indent="-342900">
              <a:buFont typeface="Arial" panose="020B0604020202020204" pitchFamily="34" charset="0"/>
              <a:buChar char="•"/>
            </a:pPr>
            <a:r>
              <a:rPr lang="pl-PL" dirty="0"/>
              <a:t>Dwa tryby, niezależne od siebie:</a:t>
            </a:r>
          </a:p>
          <a:p>
            <a:r>
              <a:rPr lang="pl-PL" dirty="0"/>
              <a:t>(art. 7 ust. 1- organ decyzyjny- Rada</a:t>
            </a:r>
          </a:p>
          <a:p>
            <a:r>
              <a:rPr lang="pl-PL" dirty="0"/>
              <a:t>art. 7 ust. 2- organ decyzyjny- Rada Europejska)</a:t>
            </a:r>
          </a:p>
        </p:txBody>
      </p:sp>
      <p:sp>
        <p:nvSpPr>
          <p:cNvPr id="3" name="Tytuł 2">
            <a:extLst>
              <a:ext uri="{FF2B5EF4-FFF2-40B4-BE49-F238E27FC236}">
                <a16:creationId xmlns:a16="http://schemas.microsoft.com/office/drawing/2014/main" id="{17173BDA-F9A8-BA47-B585-E045BC8AD6FC}"/>
              </a:ext>
            </a:extLst>
          </p:cNvPr>
          <p:cNvSpPr>
            <a:spLocks noGrp="1"/>
          </p:cNvSpPr>
          <p:nvPr>
            <p:ph type="title"/>
          </p:nvPr>
        </p:nvSpPr>
        <p:spPr/>
        <p:txBody>
          <a:bodyPr/>
          <a:lstStyle/>
          <a:p>
            <a:r>
              <a:rPr lang="pl-PL" dirty="0"/>
              <a:t>Art. 7 TUE</a:t>
            </a:r>
          </a:p>
        </p:txBody>
      </p:sp>
    </p:spTree>
    <p:extLst>
      <p:ext uri="{BB962C8B-B14F-4D97-AF65-F5344CB8AC3E}">
        <p14:creationId xmlns:p14="http://schemas.microsoft.com/office/powerpoint/2010/main" val="1893345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D52E346-2829-9648-A4C0-14B9235B13B9}"/>
              </a:ext>
            </a:extLst>
          </p:cNvPr>
          <p:cNvSpPr>
            <a:spLocks noGrp="1"/>
          </p:cNvSpPr>
          <p:nvPr>
            <p:ph type="body" sz="quarter" idx="17"/>
          </p:nvPr>
        </p:nvSpPr>
        <p:spPr/>
        <p:txBody>
          <a:bodyPr/>
          <a:lstStyle/>
          <a:p>
            <a:r>
              <a:rPr lang="pl-PL" dirty="0"/>
              <a:t>Ust. 2</a:t>
            </a:r>
          </a:p>
          <a:p>
            <a:pPr marL="342900" indent="-342900">
              <a:buFont typeface="Arial" panose="020B0604020202020204" pitchFamily="34" charset="0"/>
              <a:buChar char="•"/>
            </a:pPr>
            <a:r>
              <a:rPr lang="pl-PL" dirty="0"/>
              <a:t>Organ decyzyjny- Rada Europejska</a:t>
            </a:r>
          </a:p>
          <a:p>
            <a:pPr marL="342900" indent="-342900">
              <a:buFont typeface="Arial" panose="020B0604020202020204" pitchFamily="34" charset="0"/>
              <a:buChar char="•"/>
            </a:pPr>
            <a:r>
              <a:rPr lang="pl-PL" dirty="0"/>
              <a:t>„stałe naruszenie”</a:t>
            </a:r>
          </a:p>
          <a:p>
            <a:pPr marL="342900" indent="-342900">
              <a:buFont typeface="Arial" panose="020B0604020202020204" pitchFamily="34" charset="0"/>
              <a:buChar char="•"/>
            </a:pPr>
            <a:endParaRPr lang="pl-PL" dirty="0"/>
          </a:p>
          <a:p>
            <a:pPr marL="342900" indent="-342900">
              <a:buFont typeface="Arial" panose="020B0604020202020204" pitchFamily="34" charset="0"/>
              <a:buChar char="•"/>
            </a:pPr>
            <a:r>
              <a:rPr lang="pl-PL" dirty="0"/>
              <a:t>Skutek </a:t>
            </a:r>
            <a:r>
              <a:rPr lang="pl-PL" dirty="0">
                <a:sym typeface="Wingdings" pitchFamily="2" charset="2"/>
              </a:rPr>
              <a:t> nałożenie na dane państwo sankcji przez Radę (ust. 3), polegających na zawieszeniu niektórych praw wynikających z Traktatów</a:t>
            </a:r>
            <a:endParaRPr lang="pl-PL" dirty="0"/>
          </a:p>
        </p:txBody>
      </p:sp>
      <p:sp>
        <p:nvSpPr>
          <p:cNvPr id="3" name="Symbol zastępczy tekstu 2">
            <a:extLst>
              <a:ext uri="{FF2B5EF4-FFF2-40B4-BE49-F238E27FC236}">
                <a16:creationId xmlns:a16="http://schemas.microsoft.com/office/drawing/2014/main" id="{D286B4B9-A156-0D43-A0D8-B5E01FA19EA7}"/>
              </a:ext>
            </a:extLst>
          </p:cNvPr>
          <p:cNvSpPr>
            <a:spLocks noGrp="1"/>
          </p:cNvSpPr>
          <p:nvPr>
            <p:ph type="body" sz="quarter" idx="16"/>
          </p:nvPr>
        </p:nvSpPr>
        <p:spPr/>
        <p:txBody>
          <a:bodyPr/>
          <a:lstStyle/>
          <a:p>
            <a:r>
              <a:rPr lang="pl-PL" dirty="0"/>
              <a:t>Ust. 1 </a:t>
            </a:r>
          </a:p>
          <a:p>
            <a:pPr marL="342900" indent="-342900">
              <a:buFont typeface="Arial" panose="020B0604020202020204" pitchFamily="34" charset="0"/>
              <a:buChar char="•"/>
            </a:pPr>
            <a:r>
              <a:rPr lang="pl-PL" dirty="0"/>
              <a:t>Organ decyzyjny- Rada</a:t>
            </a:r>
          </a:p>
          <a:p>
            <a:pPr marL="342900" indent="-342900">
              <a:buFont typeface="Arial" panose="020B0604020202020204" pitchFamily="34" charset="0"/>
              <a:buChar char="•"/>
            </a:pPr>
            <a:r>
              <a:rPr lang="pl-PL" dirty="0"/>
              <a:t>„istnienie wyraźnego ryzyka poważnego naruszenia” wartości wymienionych w art. 2 TUE</a:t>
            </a:r>
          </a:p>
          <a:p>
            <a:pPr marL="342900" indent="-342900">
              <a:buFont typeface="Arial" panose="020B0604020202020204" pitchFamily="34" charset="0"/>
              <a:buChar char="•"/>
            </a:pPr>
            <a:r>
              <a:rPr lang="pl-PL" dirty="0"/>
              <a:t>Skutek</a:t>
            </a:r>
            <a:r>
              <a:rPr lang="pl-PL" dirty="0">
                <a:sym typeface="Wingdings" pitchFamily="2" charset="2"/>
              </a:rPr>
              <a:t> skierowanie rekomendacji przez Radę</a:t>
            </a:r>
            <a:endParaRPr lang="pl-PL" dirty="0"/>
          </a:p>
        </p:txBody>
      </p:sp>
      <p:sp>
        <p:nvSpPr>
          <p:cNvPr id="4" name="Tytuł 3">
            <a:extLst>
              <a:ext uri="{FF2B5EF4-FFF2-40B4-BE49-F238E27FC236}">
                <a16:creationId xmlns:a16="http://schemas.microsoft.com/office/drawing/2014/main" id="{E50A3797-2B02-DD48-A1F1-C54C21375A7F}"/>
              </a:ext>
            </a:extLst>
          </p:cNvPr>
          <p:cNvSpPr>
            <a:spLocks noGrp="1"/>
          </p:cNvSpPr>
          <p:nvPr>
            <p:ph type="title"/>
          </p:nvPr>
        </p:nvSpPr>
        <p:spPr/>
        <p:txBody>
          <a:bodyPr/>
          <a:lstStyle/>
          <a:p>
            <a:r>
              <a:rPr lang="pl-PL" dirty="0"/>
              <a:t>Art. 7 TUE</a:t>
            </a:r>
          </a:p>
        </p:txBody>
      </p:sp>
    </p:spTree>
    <p:extLst>
      <p:ext uri="{BB962C8B-B14F-4D97-AF65-F5344CB8AC3E}">
        <p14:creationId xmlns:p14="http://schemas.microsoft.com/office/powerpoint/2010/main" val="3310273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2BA2A45-9BE7-1742-871A-6407C5768000}"/>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Dot. wykonania Europejskiego Nakazu Aresztowania z Polski w Irlandii</a:t>
            </a:r>
          </a:p>
          <a:p>
            <a:pPr marL="342900" indent="-342900">
              <a:buFont typeface="Arial" panose="020B0604020202020204" pitchFamily="34" charset="0"/>
              <a:buChar char="•"/>
            </a:pPr>
            <a:r>
              <a:rPr lang="pl-PL" dirty="0"/>
              <a:t>Polak oskarżony o handel narkotykami</a:t>
            </a:r>
          </a:p>
          <a:p>
            <a:pPr marL="342900" indent="-342900">
              <a:buFont typeface="Arial" panose="020B0604020202020204" pitchFamily="34" charset="0"/>
              <a:buChar char="•"/>
            </a:pPr>
            <a:r>
              <a:rPr lang="pl-PL" dirty="0"/>
              <a:t>Polski sąd wystawił ENA (uproszczona ekstradycja), </a:t>
            </a:r>
          </a:p>
          <a:p>
            <a:pPr marL="342900" indent="-342900">
              <a:buFont typeface="Arial" panose="020B0604020202020204" pitchFamily="34" charset="0"/>
              <a:buChar char="•"/>
            </a:pPr>
            <a:r>
              <a:rPr lang="pl-PL" dirty="0"/>
              <a:t>Obrońca podniósł, że w Polsce klient nie może liczyć na sprawiedliwy proces</a:t>
            </a:r>
          </a:p>
          <a:p>
            <a:pPr marL="342900" indent="-342900">
              <a:buFont typeface="Arial" panose="020B0604020202020204" pitchFamily="34" charset="0"/>
              <a:buChar char="•"/>
            </a:pPr>
            <a:r>
              <a:rPr lang="pl-PL" dirty="0"/>
              <a:t>Sąd irlandzki pyta TSUE- czy wydać obywatela polskiego?</a:t>
            </a:r>
          </a:p>
          <a:p>
            <a:pPr marL="342900" indent="-342900">
              <a:buFont typeface="Arial" panose="020B0604020202020204" pitchFamily="34" charset="0"/>
              <a:buChar char="•"/>
            </a:pPr>
            <a:r>
              <a:rPr lang="pl-PL" dirty="0"/>
              <a:t>TSUE: podwójny test badania niezawisłości sądów danego państwa, aby odmówić ENA:</a:t>
            </a:r>
          </a:p>
          <a:p>
            <a:pPr marL="342900" indent="-342900">
              <a:buFontTx/>
              <a:buChar char="-"/>
            </a:pPr>
            <a:r>
              <a:rPr lang="pl-PL" dirty="0"/>
              <a:t>Stwierdzenie istnienia zagrożenia systemowych</a:t>
            </a:r>
          </a:p>
          <a:p>
            <a:pPr marL="342900" indent="-342900">
              <a:buFontTx/>
              <a:buChar char="-"/>
            </a:pPr>
            <a:r>
              <a:rPr lang="pl-PL" dirty="0"/>
              <a:t>Stwierdzenie istnienia zagrożenia niezawisłości konkretnego sądu, który będzie orzekał w sprawie osoby, której dot. ENA (czy to wykonalne w praktyce??)</a:t>
            </a:r>
          </a:p>
          <a:p>
            <a:pPr marL="342900" indent="-342900">
              <a:buFontTx/>
              <a:buChar char="-"/>
            </a:pPr>
            <a:r>
              <a:rPr lang="pl-PL" dirty="0"/>
              <a:t> </a:t>
            </a:r>
          </a:p>
          <a:p>
            <a:pPr marL="342900" indent="-342900">
              <a:buFontTx/>
              <a:buChar char="-"/>
            </a:pPr>
            <a:endParaRPr lang="pl-PL" dirty="0"/>
          </a:p>
        </p:txBody>
      </p:sp>
      <p:sp>
        <p:nvSpPr>
          <p:cNvPr id="3" name="Tytuł 2">
            <a:extLst>
              <a:ext uri="{FF2B5EF4-FFF2-40B4-BE49-F238E27FC236}">
                <a16:creationId xmlns:a16="http://schemas.microsoft.com/office/drawing/2014/main" id="{8D56B6B3-5D84-D749-88B1-2EA96877A4BB}"/>
              </a:ext>
            </a:extLst>
          </p:cNvPr>
          <p:cNvSpPr>
            <a:spLocks noGrp="1"/>
          </p:cNvSpPr>
          <p:nvPr>
            <p:ph type="title"/>
          </p:nvPr>
        </p:nvSpPr>
        <p:spPr/>
        <p:txBody>
          <a:bodyPr/>
          <a:lstStyle/>
          <a:p>
            <a:r>
              <a:rPr lang="pl-PL" b="1" dirty="0">
                <a:solidFill>
                  <a:srgbClr val="C00000"/>
                </a:solidFill>
              </a:rPr>
              <a:t>Sprawa C-216/18 Celmer</a:t>
            </a:r>
          </a:p>
        </p:txBody>
      </p:sp>
    </p:spTree>
    <p:extLst>
      <p:ext uri="{BB962C8B-B14F-4D97-AF65-F5344CB8AC3E}">
        <p14:creationId xmlns:p14="http://schemas.microsoft.com/office/powerpoint/2010/main" val="2285427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3A96598-3170-9742-9530-235DE177A638}"/>
              </a:ext>
            </a:extLst>
          </p:cNvPr>
          <p:cNvSpPr>
            <a:spLocks noGrp="1"/>
          </p:cNvSpPr>
          <p:nvPr>
            <p:ph type="body" sz="quarter" idx="16"/>
          </p:nvPr>
        </p:nvSpPr>
        <p:spPr/>
        <p:txBody>
          <a:bodyPr/>
          <a:lstStyle/>
          <a:p>
            <a:r>
              <a:rPr lang="pl-PL" dirty="0"/>
              <a:t>Rozporządzenie 2020/2092 w sprawie ogólnego systemu warunkowości służącego ochronie budżetu UE:</a:t>
            </a:r>
          </a:p>
          <a:p>
            <a:pPr marL="342900" indent="-342900">
              <a:buFont typeface="Arial" panose="020B0604020202020204" pitchFamily="34" charset="0"/>
              <a:buChar char="•"/>
            </a:pPr>
            <a:r>
              <a:rPr lang="pl-PL" dirty="0"/>
              <a:t>KE jest upoważniona do zawieszenia wypłaty funduszy unijnych konkretnym państwom w sytuacji, gdy wystąpi </a:t>
            </a:r>
            <a:r>
              <a:rPr lang="pl-PL" b="1" dirty="0"/>
              <a:t>wystarczająco poważne ryzyko</a:t>
            </a:r>
            <a:r>
              <a:rPr lang="pl-PL" dirty="0"/>
              <a:t>, że naruszenia praworządności zagrożą zarządzaniu budżetem UE lub interesom finansowym UE </a:t>
            </a:r>
            <a:r>
              <a:rPr lang="pl-PL" b="1" dirty="0"/>
              <a:t>w wystarczająco bezpośredni sposób</a:t>
            </a:r>
          </a:p>
          <a:p>
            <a:pPr marL="342900" indent="-342900">
              <a:buFont typeface="Arial" panose="020B0604020202020204" pitchFamily="34" charset="0"/>
              <a:buChar char="•"/>
            </a:pPr>
            <a:r>
              <a:rPr lang="pl-PL" dirty="0"/>
              <a:t>Decyzje KE sąd zatwierdzane przez Radę większością kwalifikowaną </a:t>
            </a:r>
          </a:p>
          <a:p>
            <a:pPr marL="342900" indent="-342900">
              <a:buFont typeface="Arial" panose="020B0604020202020204" pitchFamily="34" charset="0"/>
              <a:buChar char="•"/>
            </a:pPr>
            <a:r>
              <a:rPr lang="pl-PL" dirty="0"/>
              <a:t>TSUE: rozporządzenie nie poszerza kompetencji UE- celem jest ochrona budżetu </a:t>
            </a:r>
          </a:p>
        </p:txBody>
      </p:sp>
      <p:sp>
        <p:nvSpPr>
          <p:cNvPr id="3" name="Tytuł 2">
            <a:extLst>
              <a:ext uri="{FF2B5EF4-FFF2-40B4-BE49-F238E27FC236}">
                <a16:creationId xmlns:a16="http://schemas.microsoft.com/office/drawing/2014/main" id="{F6477E94-F7AB-1547-A321-3B753784E59E}"/>
              </a:ext>
            </a:extLst>
          </p:cNvPr>
          <p:cNvSpPr>
            <a:spLocks noGrp="1"/>
          </p:cNvSpPr>
          <p:nvPr>
            <p:ph type="title"/>
          </p:nvPr>
        </p:nvSpPr>
        <p:spPr/>
        <p:txBody>
          <a:bodyPr/>
          <a:lstStyle/>
          <a:p>
            <a:r>
              <a:rPr lang="pl-PL" dirty="0"/>
              <a:t>Mechanizm warunkowości</a:t>
            </a:r>
          </a:p>
        </p:txBody>
      </p:sp>
    </p:spTree>
    <p:extLst>
      <p:ext uri="{BB962C8B-B14F-4D97-AF65-F5344CB8AC3E}">
        <p14:creationId xmlns:p14="http://schemas.microsoft.com/office/powerpoint/2010/main" val="396749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90E74FA-8731-8E4F-BC2D-0B632B278CA2}"/>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UE nie jest państwem</a:t>
            </a:r>
          </a:p>
          <a:p>
            <a:pPr marL="342900" indent="-342900">
              <a:buFont typeface="Arial" panose="020B0604020202020204" pitchFamily="34" charset="0"/>
              <a:buChar char="•"/>
            </a:pPr>
            <a:r>
              <a:rPr lang="pl-PL" dirty="0"/>
              <a:t>Dla uzasadnienia możliwości działania potrzebuje powierzenia jej tej możliwości przez dysponentów suwerennej władzy- czyli państwa członkowskie</a:t>
            </a:r>
          </a:p>
          <a:p>
            <a:pPr marL="342900" indent="-342900">
              <a:buFont typeface="Arial" panose="020B0604020202020204" pitchFamily="34" charset="0"/>
              <a:buChar char="•"/>
            </a:pPr>
            <a:r>
              <a:rPr lang="pl-PL" dirty="0"/>
              <a:t>Źródłem kompetencji UE- zgoda p. cz. wyrażona w traktatach założycielskich- TUE i TFUE</a:t>
            </a:r>
          </a:p>
          <a:p>
            <a:pPr marL="342900" indent="-342900">
              <a:buFont typeface="Arial" panose="020B0604020202020204" pitchFamily="34" charset="0"/>
              <a:buChar char="•"/>
            </a:pPr>
            <a:r>
              <a:rPr lang="pl-PL" dirty="0"/>
              <a:t>Granice kompetencji UE wyznacza </a:t>
            </a:r>
            <a:r>
              <a:rPr lang="pl-PL" b="1" dirty="0"/>
              <a:t>zasada przyznania </a:t>
            </a:r>
          </a:p>
          <a:p>
            <a:pPr marL="342900" indent="-342900">
              <a:buFont typeface="Arial" panose="020B0604020202020204" pitchFamily="34" charset="0"/>
              <a:buChar char="•"/>
            </a:pPr>
            <a:r>
              <a:rPr lang="pl-PL" b="1" dirty="0"/>
              <a:t>Kompetencje wyłączne, dzielone i pomocnicze</a:t>
            </a:r>
          </a:p>
        </p:txBody>
      </p:sp>
      <p:sp>
        <p:nvSpPr>
          <p:cNvPr id="3" name="Tytuł 2">
            <a:extLst>
              <a:ext uri="{FF2B5EF4-FFF2-40B4-BE49-F238E27FC236}">
                <a16:creationId xmlns:a16="http://schemas.microsoft.com/office/drawing/2014/main" id="{D9A921FF-E4E7-224D-938E-D51DC8A8C4AE}"/>
              </a:ext>
            </a:extLst>
          </p:cNvPr>
          <p:cNvSpPr>
            <a:spLocks noGrp="1"/>
          </p:cNvSpPr>
          <p:nvPr>
            <p:ph type="title"/>
          </p:nvPr>
        </p:nvSpPr>
        <p:spPr/>
        <p:txBody>
          <a:bodyPr/>
          <a:lstStyle/>
          <a:p>
            <a:pPr algn="l"/>
            <a:r>
              <a:rPr lang="pl-PL" sz="3200" dirty="0"/>
              <a:t>Podział kompetencji między UE a państwa </a:t>
            </a:r>
            <a:r>
              <a:rPr lang="pl-PL" sz="2800" dirty="0"/>
              <a:t>członkowskie</a:t>
            </a:r>
            <a:endParaRPr lang="pl-PL" dirty="0"/>
          </a:p>
        </p:txBody>
      </p:sp>
    </p:spTree>
    <p:extLst>
      <p:ext uri="{BB962C8B-B14F-4D97-AF65-F5344CB8AC3E}">
        <p14:creationId xmlns:p14="http://schemas.microsoft.com/office/powerpoint/2010/main" val="1717272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C242910-7CE6-7B47-876B-FB9187CFC4F0}"/>
              </a:ext>
            </a:extLst>
          </p:cNvPr>
          <p:cNvSpPr>
            <a:spLocks noGrp="1"/>
          </p:cNvSpPr>
          <p:nvPr>
            <p:ph type="body" sz="quarter" idx="16"/>
          </p:nvPr>
        </p:nvSpPr>
        <p:spPr/>
        <p:txBody>
          <a:bodyPr/>
          <a:lstStyle/>
          <a:p>
            <a:pPr marL="342900" indent="-342900">
              <a:buFont typeface="Arial" panose="020B0604020202020204" pitchFamily="34" charset="0"/>
              <a:buChar char="•"/>
            </a:pPr>
            <a:r>
              <a:rPr lang="pl-PL" b="1" dirty="0"/>
              <a:t>UE</a:t>
            </a:r>
            <a:r>
              <a:rPr lang="pl-PL" dirty="0"/>
              <a:t> działa wyłącznie </a:t>
            </a:r>
            <a:r>
              <a:rPr lang="pl-PL" b="1" dirty="0"/>
              <a:t>w granicach kompetencji przyznanych </a:t>
            </a:r>
            <a:r>
              <a:rPr lang="pl-PL" dirty="0"/>
              <a:t>jej przez p. cz.  w traktatach do osiągnięcia określonych w nich celów.</a:t>
            </a:r>
          </a:p>
          <a:p>
            <a:pPr marL="342900" indent="-342900">
              <a:buFont typeface="Arial" panose="020B0604020202020204" pitchFamily="34" charset="0"/>
              <a:buChar char="•"/>
            </a:pPr>
            <a:r>
              <a:rPr lang="pl-PL" dirty="0"/>
              <a:t>Wszelkie </a:t>
            </a:r>
            <a:r>
              <a:rPr lang="pl-PL" b="1" dirty="0"/>
              <a:t>kompetencje nieprzyznane UE należą do p. cz</a:t>
            </a:r>
            <a:r>
              <a:rPr lang="pl-PL" dirty="0"/>
              <a:t>. – p. cz. mogą działać swobodnie w takim zakresie, w jakim dziedzina nie została przekazana UE.</a:t>
            </a:r>
          </a:p>
          <a:p>
            <a:pPr marL="342900" indent="-342900">
              <a:buFont typeface="Arial" panose="020B0604020202020204" pitchFamily="34" charset="0"/>
              <a:buChar char="•"/>
            </a:pPr>
            <a:r>
              <a:rPr lang="pl-PL" dirty="0"/>
              <a:t>Powierzenie kompetencji przez p. cz. wyznacza zatem zakres możliwego działania UE (wyznacza granice kompetencji UE).</a:t>
            </a:r>
          </a:p>
          <a:p>
            <a:pPr marL="342900" indent="-342900">
              <a:buFont typeface="Arial" panose="020B0604020202020204" pitchFamily="34" charset="0"/>
              <a:buChar char="•"/>
            </a:pPr>
            <a:r>
              <a:rPr lang="pl-PL" dirty="0"/>
              <a:t>Konsekwencja- każdy unijny akt prawa wtórnego musi wskazywać podstawę prawną (wychodzącą z prawa pierwotnego).</a:t>
            </a:r>
          </a:p>
        </p:txBody>
      </p:sp>
      <p:sp>
        <p:nvSpPr>
          <p:cNvPr id="3" name="Tytuł 2">
            <a:extLst>
              <a:ext uri="{FF2B5EF4-FFF2-40B4-BE49-F238E27FC236}">
                <a16:creationId xmlns:a16="http://schemas.microsoft.com/office/drawing/2014/main" id="{6E295647-49AA-C646-8B76-274F848DFE07}"/>
              </a:ext>
            </a:extLst>
          </p:cNvPr>
          <p:cNvSpPr>
            <a:spLocks noGrp="1"/>
          </p:cNvSpPr>
          <p:nvPr>
            <p:ph type="title"/>
          </p:nvPr>
        </p:nvSpPr>
        <p:spPr/>
        <p:txBody>
          <a:bodyPr/>
          <a:lstStyle/>
          <a:p>
            <a:r>
              <a:rPr lang="pl-PL" sz="3600" dirty="0"/>
              <a:t>Zasada przyznania- art. 5 ust. 2 TUE</a:t>
            </a:r>
          </a:p>
        </p:txBody>
      </p:sp>
    </p:spTree>
    <p:extLst>
      <p:ext uri="{BB962C8B-B14F-4D97-AF65-F5344CB8AC3E}">
        <p14:creationId xmlns:p14="http://schemas.microsoft.com/office/powerpoint/2010/main" val="680735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AB8211E-1254-424B-A45F-21DDA3E76067}"/>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Wykluczenie możliwości podejmowania samodzielnych działań legislacyjnych przez </a:t>
            </a:r>
            <a:r>
              <a:rPr lang="pl-PL" dirty="0" err="1"/>
              <a:t>p.cz</a:t>
            </a:r>
            <a:r>
              <a:rPr lang="pl-PL" dirty="0"/>
              <a:t>.</a:t>
            </a:r>
          </a:p>
          <a:p>
            <a:pPr marL="342900" indent="-342900">
              <a:buFont typeface="Arial" panose="020B0604020202020204" pitchFamily="34" charset="0"/>
              <a:buChar char="•"/>
            </a:pPr>
            <a:r>
              <a:rPr lang="pl-PL" dirty="0"/>
              <a:t>P. cz. nie są upoważnione do podejmowania jakichkolwiek działań, niezależnie od tego, czy instytucje UE przyjęły jakiekolwiek środki prawne w dziedzinie należącej do kompetencji wyłącznej czy też nie.</a:t>
            </a:r>
          </a:p>
          <a:p>
            <a:pPr marL="342900" indent="-342900">
              <a:buFont typeface="Arial" panose="020B0604020202020204" pitchFamily="34" charset="0"/>
              <a:buChar char="•"/>
            </a:pPr>
            <a:r>
              <a:rPr lang="pl-PL" dirty="0"/>
              <a:t>Pełne przekazanie suwerennych praw przez p. cz. na rzecz UE.</a:t>
            </a:r>
          </a:p>
        </p:txBody>
      </p:sp>
      <p:sp>
        <p:nvSpPr>
          <p:cNvPr id="3" name="Tytuł 2">
            <a:extLst>
              <a:ext uri="{FF2B5EF4-FFF2-40B4-BE49-F238E27FC236}">
                <a16:creationId xmlns:a16="http://schemas.microsoft.com/office/drawing/2014/main" id="{F6502146-3037-8E43-8A59-3E5621F57B4D}"/>
              </a:ext>
            </a:extLst>
          </p:cNvPr>
          <p:cNvSpPr>
            <a:spLocks noGrp="1"/>
          </p:cNvSpPr>
          <p:nvPr>
            <p:ph type="title"/>
          </p:nvPr>
        </p:nvSpPr>
        <p:spPr/>
        <p:txBody>
          <a:bodyPr/>
          <a:lstStyle/>
          <a:p>
            <a:r>
              <a:rPr lang="pl-PL" dirty="0"/>
              <a:t>Kompetencje wyłączne</a:t>
            </a:r>
          </a:p>
        </p:txBody>
      </p:sp>
    </p:spTree>
    <p:extLst>
      <p:ext uri="{BB962C8B-B14F-4D97-AF65-F5344CB8AC3E}">
        <p14:creationId xmlns:p14="http://schemas.microsoft.com/office/powerpoint/2010/main" val="1289258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B483E79-6666-954C-A3D9-E8A2946D57BF}"/>
              </a:ext>
            </a:extLst>
          </p:cNvPr>
          <p:cNvSpPr>
            <a:spLocks noGrp="1"/>
          </p:cNvSpPr>
          <p:nvPr>
            <p:ph type="body" sz="quarter" idx="16"/>
          </p:nvPr>
        </p:nvSpPr>
        <p:spPr/>
        <p:txBody>
          <a:bodyPr/>
          <a:lstStyle/>
          <a:p>
            <a:r>
              <a:rPr lang="pl-PL" dirty="0"/>
              <a:t>1. Unia celna</a:t>
            </a:r>
          </a:p>
          <a:p>
            <a:r>
              <a:rPr lang="pl-PL" dirty="0"/>
              <a:t>2. Reguły konkurencji na rynku wewnętrznym</a:t>
            </a:r>
          </a:p>
          <a:p>
            <a:r>
              <a:rPr lang="pl-PL" dirty="0"/>
              <a:t>3. Polityka pieniężna państw członkowskich, których walutą jest EUR</a:t>
            </a:r>
          </a:p>
          <a:p>
            <a:r>
              <a:rPr lang="pl-PL" dirty="0"/>
              <a:t>4. Zachowanie morskich zasobów biologicznych w ramach wspólnej polityki rybołówstwa</a:t>
            </a:r>
          </a:p>
          <a:p>
            <a:r>
              <a:rPr lang="pl-PL" dirty="0"/>
              <a:t>5. Wspólna Polityka Handlowa</a:t>
            </a:r>
          </a:p>
          <a:p>
            <a:r>
              <a:rPr lang="pl-PL" dirty="0"/>
              <a:t>6. Zawieranie umów międzynarodowych (jeśli przewidziane w akcie ustawodawczym UE lub jest niezbędne do umożliwiania UE wykonywania jej wewnętrznych kompetencji lub może wpływać na wspólne zasady lub zmienić ich zakres).</a:t>
            </a:r>
          </a:p>
        </p:txBody>
      </p:sp>
      <p:sp>
        <p:nvSpPr>
          <p:cNvPr id="3" name="Tytuł 2">
            <a:extLst>
              <a:ext uri="{FF2B5EF4-FFF2-40B4-BE49-F238E27FC236}">
                <a16:creationId xmlns:a16="http://schemas.microsoft.com/office/drawing/2014/main" id="{AA81375B-F3D8-F242-A5CA-F1CA2317EDE7}"/>
              </a:ext>
            </a:extLst>
          </p:cNvPr>
          <p:cNvSpPr>
            <a:spLocks noGrp="1"/>
          </p:cNvSpPr>
          <p:nvPr>
            <p:ph type="title"/>
          </p:nvPr>
        </p:nvSpPr>
        <p:spPr/>
        <p:txBody>
          <a:bodyPr/>
          <a:lstStyle/>
          <a:p>
            <a:r>
              <a:rPr lang="pl-PL" dirty="0"/>
              <a:t>Kompetencje wyłączne- art. 3 TFUE</a:t>
            </a:r>
          </a:p>
        </p:txBody>
      </p:sp>
    </p:spTree>
    <p:extLst>
      <p:ext uri="{BB962C8B-B14F-4D97-AF65-F5344CB8AC3E}">
        <p14:creationId xmlns:p14="http://schemas.microsoft.com/office/powerpoint/2010/main" val="1993399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1010A47-AFCA-5841-8285-A5C032740EC5}"/>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UE dzieli kompetencje z p. cz. jeśli Traktaty przyznają jej kompetencje, które nie dotyczą dziedzin określonych w art. 3 i 6 TFUE. </a:t>
            </a:r>
          </a:p>
          <a:p>
            <a:pPr marL="342900" indent="-342900">
              <a:buFont typeface="Arial" panose="020B0604020202020204" pitchFamily="34" charset="0"/>
              <a:buChar char="•"/>
            </a:pPr>
            <a:r>
              <a:rPr lang="pl-PL" dirty="0"/>
              <a:t>Wszystkie dziedziny kompetencji UE nieprzypisane do kompetencji wyłącznych oraz wspierających </a:t>
            </a:r>
          </a:p>
        </p:txBody>
      </p:sp>
      <p:sp>
        <p:nvSpPr>
          <p:cNvPr id="3" name="Tytuł 2">
            <a:extLst>
              <a:ext uri="{FF2B5EF4-FFF2-40B4-BE49-F238E27FC236}">
                <a16:creationId xmlns:a16="http://schemas.microsoft.com/office/drawing/2014/main" id="{FEDFED9A-08C8-2749-A2A3-6D536EF2EA22}"/>
              </a:ext>
            </a:extLst>
          </p:cNvPr>
          <p:cNvSpPr>
            <a:spLocks noGrp="1"/>
          </p:cNvSpPr>
          <p:nvPr>
            <p:ph type="title"/>
          </p:nvPr>
        </p:nvSpPr>
        <p:spPr/>
        <p:txBody>
          <a:bodyPr/>
          <a:lstStyle/>
          <a:p>
            <a:r>
              <a:rPr lang="pl-PL" sz="3600" dirty="0"/>
              <a:t>Kompetencje dzielone</a:t>
            </a:r>
            <a:br>
              <a:rPr lang="pl-PL" sz="3600" dirty="0"/>
            </a:br>
            <a:r>
              <a:rPr lang="pl-PL" sz="3600" dirty="0"/>
              <a:t>art. 4  TFUE</a:t>
            </a:r>
          </a:p>
        </p:txBody>
      </p:sp>
    </p:spTree>
    <p:extLst>
      <p:ext uri="{BB962C8B-B14F-4D97-AF65-F5344CB8AC3E}">
        <p14:creationId xmlns:p14="http://schemas.microsoft.com/office/powerpoint/2010/main" val="375023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1E706DA-3D51-9340-A0F6-E11B91254DE8}"/>
              </a:ext>
            </a:extLst>
          </p:cNvPr>
          <p:cNvSpPr>
            <a:spLocks noGrp="1"/>
          </p:cNvSpPr>
          <p:nvPr>
            <p:ph type="body" sz="quarter" idx="16"/>
          </p:nvPr>
        </p:nvSpPr>
        <p:spPr/>
        <p:txBody>
          <a:bodyPr/>
          <a:lstStyle/>
          <a:p>
            <a:pPr marL="457200" indent="-457200">
              <a:buAutoNum type="arabicPeriod"/>
            </a:pPr>
            <a:r>
              <a:rPr lang="pl-PL" sz="1600" b="1" dirty="0"/>
              <a:t>Rynek wewnętrzny</a:t>
            </a:r>
          </a:p>
          <a:p>
            <a:pPr marL="457200" indent="-457200">
              <a:buAutoNum type="arabicPeriod"/>
            </a:pPr>
            <a:r>
              <a:rPr lang="pl-PL" sz="1600" dirty="0"/>
              <a:t>Polityka społeczna</a:t>
            </a:r>
          </a:p>
          <a:p>
            <a:pPr marL="457200" indent="-457200">
              <a:buAutoNum type="arabicPeriod"/>
            </a:pPr>
            <a:r>
              <a:rPr lang="pl-PL" sz="1600" dirty="0"/>
              <a:t>Spójność gospodarcza, społeczna i terytorialna</a:t>
            </a:r>
          </a:p>
          <a:p>
            <a:pPr marL="457200" indent="-457200">
              <a:buAutoNum type="arabicPeriod"/>
            </a:pPr>
            <a:r>
              <a:rPr lang="pl-PL" sz="1600" dirty="0"/>
              <a:t>Rolnictwo i rybołówstwo (bez zachowania morskich zasobów </a:t>
            </a:r>
            <a:r>
              <a:rPr lang="pl-PL" sz="1600" dirty="0" err="1"/>
              <a:t>bio</a:t>
            </a:r>
            <a:r>
              <a:rPr lang="pl-PL" sz="1600" dirty="0"/>
              <a:t>)</a:t>
            </a:r>
          </a:p>
          <a:p>
            <a:pPr marL="457200" indent="-457200">
              <a:buAutoNum type="arabicPeriod"/>
            </a:pPr>
            <a:r>
              <a:rPr lang="pl-PL" sz="1600" dirty="0"/>
              <a:t>Środowisko naturalne</a:t>
            </a:r>
          </a:p>
          <a:p>
            <a:pPr marL="457200" indent="-457200">
              <a:buAutoNum type="arabicPeriod"/>
            </a:pPr>
            <a:r>
              <a:rPr lang="pl-PL" sz="1600" dirty="0"/>
              <a:t>Ochrona konsumentów</a:t>
            </a:r>
          </a:p>
          <a:p>
            <a:pPr marL="457200" indent="-457200">
              <a:buAutoNum type="arabicPeriod"/>
            </a:pPr>
            <a:r>
              <a:rPr lang="pl-PL" sz="1600" dirty="0"/>
              <a:t>Transport</a:t>
            </a:r>
          </a:p>
          <a:p>
            <a:pPr marL="457200" indent="-457200">
              <a:buAutoNum type="arabicPeriod"/>
            </a:pPr>
            <a:r>
              <a:rPr lang="pl-PL" sz="1600" dirty="0"/>
              <a:t>Sieci transeuropejskie</a:t>
            </a:r>
          </a:p>
          <a:p>
            <a:pPr marL="457200" indent="-457200">
              <a:buAutoNum type="arabicPeriod"/>
            </a:pPr>
            <a:r>
              <a:rPr lang="pl-PL" sz="1600" dirty="0"/>
              <a:t>Energia</a:t>
            </a:r>
          </a:p>
          <a:p>
            <a:pPr marL="457200" indent="-457200">
              <a:buAutoNum type="arabicPeriod"/>
            </a:pPr>
            <a:r>
              <a:rPr lang="pl-PL" sz="1600" dirty="0"/>
              <a:t>Przestrzeń wolności, bezpieczeństwa i sprawiedliwości</a:t>
            </a:r>
          </a:p>
          <a:p>
            <a:pPr marL="457200" indent="-457200">
              <a:buAutoNum type="arabicPeriod"/>
            </a:pPr>
            <a:r>
              <a:rPr lang="pl-PL" sz="1600" dirty="0"/>
              <a:t>Wspólne problemy bezpieczeństwa w zakresie zdrowia publicznego</a:t>
            </a:r>
          </a:p>
        </p:txBody>
      </p:sp>
      <p:sp>
        <p:nvSpPr>
          <p:cNvPr id="3" name="Tytuł 2">
            <a:extLst>
              <a:ext uri="{FF2B5EF4-FFF2-40B4-BE49-F238E27FC236}">
                <a16:creationId xmlns:a16="http://schemas.microsoft.com/office/drawing/2014/main" id="{38EE2E79-2BE1-EE44-969A-841FC4FCA12A}"/>
              </a:ext>
            </a:extLst>
          </p:cNvPr>
          <p:cNvSpPr>
            <a:spLocks noGrp="1"/>
          </p:cNvSpPr>
          <p:nvPr>
            <p:ph type="title"/>
          </p:nvPr>
        </p:nvSpPr>
        <p:spPr/>
        <p:txBody>
          <a:bodyPr/>
          <a:lstStyle/>
          <a:p>
            <a:r>
              <a:rPr lang="pl-PL" dirty="0"/>
              <a:t>Kompetencje dzielone</a:t>
            </a:r>
          </a:p>
        </p:txBody>
      </p:sp>
    </p:spTree>
    <p:extLst>
      <p:ext uri="{BB962C8B-B14F-4D97-AF65-F5344CB8AC3E}">
        <p14:creationId xmlns:p14="http://schemas.microsoft.com/office/powerpoint/2010/main" val="289783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06839EE-8E1D-EB4C-A914-2F8140C8D17A}"/>
              </a:ext>
            </a:extLst>
          </p:cNvPr>
          <p:cNvSpPr>
            <a:spLocks noGrp="1"/>
          </p:cNvSpPr>
          <p:nvPr>
            <p:ph type="body" sz="quarter" idx="16"/>
          </p:nvPr>
        </p:nvSpPr>
        <p:spPr/>
        <p:txBody>
          <a:bodyPr/>
          <a:lstStyle/>
          <a:p>
            <a:r>
              <a:rPr lang="pl-PL" sz="1800" b="1" dirty="0"/>
              <a:t>Członkami założycielami wszystkich trzech Wspólnot było 6 państw zachodnioeuropejskich: Belgia, Holandia, Luksemburg, Francja, Niemcy i Włochy.</a:t>
            </a:r>
          </a:p>
          <a:p>
            <a:r>
              <a:rPr lang="pl-PL" sz="1800" b="1" dirty="0"/>
              <a:t>Rozszerzenia:</a:t>
            </a:r>
            <a:endParaRPr lang="pl-PL" sz="1800" dirty="0"/>
          </a:p>
          <a:p>
            <a:r>
              <a:rPr lang="pl-PL" sz="1800" dirty="0"/>
              <a:t>- 1 stycznia 1973 – Dania, Irlandia i Wielka Brytania</a:t>
            </a:r>
          </a:p>
          <a:p>
            <a:r>
              <a:rPr lang="pl-PL" sz="1800" dirty="0"/>
              <a:t>- 1 stycznia 1981 – Grecja</a:t>
            </a:r>
          </a:p>
          <a:p>
            <a:r>
              <a:rPr lang="pl-PL" sz="1800" dirty="0"/>
              <a:t>- 1 stycznia 1986 – Hiszpania i Portugalia</a:t>
            </a:r>
          </a:p>
          <a:p>
            <a:r>
              <a:rPr lang="pl-PL" sz="1800" dirty="0"/>
              <a:t>- 1 stycznia 1995 – Austria, Finlandia i Szwecja</a:t>
            </a:r>
          </a:p>
          <a:p>
            <a:r>
              <a:rPr lang="pl-PL" sz="1800" dirty="0"/>
              <a:t>- 1 maja 2004 – Cypr, Czechy, Estonia, Litwa Łotwa, Malta, Polska, Słowacja, Słowenia, Węgry</a:t>
            </a:r>
          </a:p>
          <a:p>
            <a:r>
              <a:rPr lang="pl-PL" sz="1800" dirty="0"/>
              <a:t>- 1 stycznia 2007 – Bułgaria, Rumunia</a:t>
            </a:r>
          </a:p>
          <a:p>
            <a:r>
              <a:rPr lang="pl-PL" sz="1800" dirty="0"/>
              <a:t>- 1 lipca 2013 – Chorwacja</a:t>
            </a:r>
          </a:p>
          <a:p>
            <a:r>
              <a:rPr lang="pl-PL" sz="1800" b="1" dirty="0"/>
              <a:t>Wystąpienie Wielkiej Brytanii (pot. </a:t>
            </a:r>
            <a:r>
              <a:rPr lang="pl-PL" sz="1800" b="1" dirty="0" err="1"/>
              <a:t>Brexit</a:t>
            </a:r>
            <a:r>
              <a:rPr lang="pl-PL" sz="1800" b="1" dirty="0"/>
              <a:t>) – 31 stycznia 2020</a:t>
            </a:r>
          </a:p>
        </p:txBody>
      </p:sp>
      <p:sp>
        <p:nvSpPr>
          <p:cNvPr id="3" name="Tytuł 2">
            <a:extLst>
              <a:ext uri="{FF2B5EF4-FFF2-40B4-BE49-F238E27FC236}">
                <a16:creationId xmlns:a16="http://schemas.microsoft.com/office/drawing/2014/main" id="{A1F3A6CB-21A8-094E-BFDD-47CEF4590D70}"/>
              </a:ext>
            </a:extLst>
          </p:cNvPr>
          <p:cNvSpPr>
            <a:spLocks noGrp="1"/>
          </p:cNvSpPr>
          <p:nvPr>
            <p:ph type="title"/>
          </p:nvPr>
        </p:nvSpPr>
        <p:spPr/>
        <p:txBody>
          <a:bodyPr/>
          <a:lstStyle/>
          <a:p>
            <a:r>
              <a:rPr lang="pl-PL" dirty="0"/>
              <a:t>Rozszerzenia UE</a:t>
            </a:r>
            <a:br>
              <a:rPr lang="pl-PL" dirty="0"/>
            </a:br>
            <a:endParaRPr lang="pl-PL" dirty="0"/>
          </a:p>
        </p:txBody>
      </p:sp>
    </p:spTree>
    <p:extLst>
      <p:ext uri="{BB962C8B-B14F-4D97-AF65-F5344CB8AC3E}">
        <p14:creationId xmlns:p14="http://schemas.microsoft.com/office/powerpoint/2010/main" val="3426526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5B32291-4995-BA4D-A89B-96FB6064DC7F}"/>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b="1" dirty="0"/>
              <a:t>DOT. KOMPETENCJI DZIELONYCH</a:t>
            </a:r>
          </a:p>
          <a:p>
            <a:pPr marL="342900" indent="-342900">
              <a:buFont typeface="Arial" panose="020B0604020202020204" pitchFamily="34" charset="0"/>
              <a:buChar char="•"/>
            </a:pPr>
            <a:r>
              <a:rPr lang="pl-PL" sz="1600" dirty="0"/>
              <a:t>Wykonanie kompetencji przez UE ogranicza możliwość działań legislacyjnych </a:t>
            </a:r>
            <a:r>
              <a:rPr lang="pl-PL" sz="1600" dirty="0" err="1"/>
              <a:t>p.cz</a:t>
            </a:r>
            <a:r>
              <a:rPr lang="pl-PL" sz="1600" dirty="0"/>
              <a:t>.</a:t>
            </a:r>
          </a:p>
          <a:p>
            <a:pPr marL="342900" indent="-342900">
              <a:buFont typeface="Arial" panose="020B0604020202020204" pitchFamily="34" charset="0"/>
              <a:buChar char="•"/>
            </a:pPr>
            <a:r>
              <a:rPr lang="pl-PL" sz="1600" dirty="0"/>
              <a:t>Art.2 ust. 2 TFUE- </a:t>
            </a:r>
            <a:r>
              <a:rPr lang="pl-PL" sz="1600" dirty="0" err="1"/>
              <a:t>p.cz</a:t>
            </a:r>
            <a:r>
              <a:rPr lang="pl-PL" sz="1600" dirty="0"/>
              <a:t>. wykonują swoje kompetencje w zakresie, w jakim UE nie wykonała swoich kompetencji</a:t>
            </a:r>
          </a:p>
          <a:p>
            <a:pPr marL="342900" indent="-342900">
              <a:buFont typeface="Arial" panose="020B0604020202020204" pitchFamily="34" charset="0"/>
              <a:buChar char="•"/>
            </a:pPr>
            <a:r>
              <a:rPr lang="pl-PL" sz="1600" dirty="0"/>
              <a:t>Wykorzystanie przez UE w danym obszarze swoich kompetencji powoduje efekt zajętego pola</a:t>
            </a:r>
          </a:p>
          <a:p>
            <a:pPr marL="342900" indent="-342900">
              <a:buFont typeface="Arial" panose="020B0604020202020204" pitchFamily="34" charset="0"/>
              <a:buChar char="•"/>
            </a:pPr>
            <a:r>
              <a:rPr lang="pl-PL" sz="1600" dirty="0"/>
              <a:t>P. cz. mogą podejmować działalność prawodawczą w tym obszarze: tylko w zakresie nieobjętym regulacją UE lub gdy UE zaprzestała wykonywania swoich kompetencji</a:t>
            </a:r>
          </a:p>
          <a:p>
            <a:pPr marL="342900" indent="-342900">
              <a:buFont typeface="Arial" panose="020B0604020202020204" pitchFamily="34" charset="0"/>
              <a:buChar char="•"/>
            </a:pPr>
            <a:r>
              <a:rPr lang="pl-PL" sz="1600" dirty="0"/>
              <a:t>Stopniowe wypieranie kompetencji </a:t>
            </a:r>
            <a:r>
              <a:rPr lang="pl-PL" sz="1600" dirty="0" err="1"/>
              <a:t>p.cz</a:t>
            </a:r>
            <a:r>
              <a:rPr lang="pl-PL" sz="1600" dirty="0"/>
              <a:t>. w dziedzinach objętych kompetencjami dzielonymi</a:t>
            </a:r>
          </a:p>
          <a:p>
            <a:pPr marL="342900" indent="-342900">
              <a:buFont typeface="Arial" panose="020B0604020202020204" pitchFamily="34" charset="0"/>
              <a:buChar char="•"/>
            </a:pPr>
            <a:r>
              <a:rPr lang="pl-PL" sz="1600" dirty="0"/>
              <a:t>Efekt zajętego pola nie występuje w 2 dziedzinach:</a:t>
            </a:r>
          </a:p>
          <a:p>
            <a:pPr marL="342900" indent="-342900">
              <a:buFontTx/>
              <a:buChar char="-"/>
            </a:pPr>
            <a:r>
              <a:rPr lang="pl-PL" sz="1600" dirty="0"/>
              <a:t>badań, rozwoju technologicznego i przestrzeni kosmicznej (art. 4 ust. 4 TFUE)</a:t>
            </a:r>
          </a:p>
          <a:p>
            <a:pPr marL="342900" indent="-342900">
              <a:buFontTx/>
              <a:buChar char="-"/>
            </a:pPr>
            <a:r>
              <a:rPr lang="pl-PL" sz="1600" dirty="0"/>
              <a:t>współpracy na rzecz rozwoju pomocy humanitarnej (art. 4 ust. 3 TFUE)</a:t>
            </a:r>
          </a:p>
        </p:txBody>
      </p:sp>
      <p:sp>
        <p:nvSpPr>
          <p:cNvPr id="3" name="Tytuł 2">
            <a:extLst>
              <a:ext uri="{FF2B5EF4-FFF2-40B4-BE49-F238E27FC236}">
                <a16:creationId xmlns:a16="http://schemas.microsoft.com/office/drawing/2014/main" id="{67EBC4CA-570F-0540-85BE-A6BBB5C68BA6}"/>
              </a:ext>
            </a:extLst>
          </p:cNvPr>
          <p:cNvSpPr>
            <a:spLocks noGrp="1"/>
          </p:cNvSpPr>
          <p:nvPr>
            <p:ph type="title"/>
          </p:nvPr>
        </p:nvSpPr>
        <p:spPr/>
        <p:txBody>
          <a:bodyPr/>
          <a:lstStyle/>
          <a:p>
            <a:r>
              <a:rPr lang="pl-PL" dirty="0"/>
              <a:t>Zasada zajętego pola</a:t>
            </a:r>
          </a:p>
        </p:txBody>
      </p:sp>
    </p:spTree>
    <p:extLst>
      <p:ext uri="{BB962C8B-B14F-4D97-AF65-F5344CB8AC3E}">
        <p14:creationId xmlns:p14="http://schemas.microsoft.com/office/powerpoint/2010/main" val="4066007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FDBEA1C-9836-004B-9829-E5D78F10DB2E}"/>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Wypieranie kompetencji </a:t>
            </a:r>
            <a:r>
              <a:rPr lang="pl-PL" dirty="0" err="1"/>
              <a:t>p.cz</a:t>
            </a:r>
            <a:r>
              <a:rPr lang="pl-PL" dirty="0"/>
              <a:t>. przez UE- może doprowadzić do wystąpienia „kompetencji wyłącznych przez przejęcie”</a:t>
            </a:r>
          </a:p>
          <a:p>
            <a:pPr marL="342900" indent="-342900">
              <a:buFont typeface="Arial" panose="020B0604020202020204" pitchFamily="34" charset="0"/>
              <a:buChar char="•"/>
            </a:pPr>
            <a:r>
              <a:rPr lang="pl-PL" dirty="0"/>
              <a:t>Gdy komp. dzielona została wykonana w tak dalekim stopniu, że cała dziedzina została objęta zakresem regulacji UE</a:t>
            </a:r>
          </a:p>
          <a:p>
            <a:pPr marL="342900" indent="-342900">
              <a:buFont typeface="Arial" panose="020B0604020202020204" pitchFamily="34" charset="0"/>
              <a:buChar char="•"/>
            </a:pPr>
            <a:r>
              <a:rPr lang="pl-PL" dirty="0"/>
              <a:t>ALE nawet wtedy kompetencja dzielona TO NIE kompetencja wyłączna, bo:</a:t>
            </a:r>
          </a:p>
          <a:p>
            <a:pPr marL="342900" indent="-342900">
              <a:buFontTx/>
              <a:buChar char="-"/>
            </a:pPr>
            <a:r>
              <a:rPr lang="pl-PL" dirty="0"/>
              <a:t>nadal wymaga zastosowania </a:t>
            </a:r>
            <a:r>
              <a:rPr lang="pl-PL" b="1" dirty="0"/>
              <a:t>testu pomocniczości</a:t>
            </a:r>
          </a:p>
          <a:p>
            <a:pPr marL="342900" indent="-342900">
              <a:buFontTx/>
              <a:buChar char="-"/>
            </a:pPr>
            <a:r>
              <a:rPr lang="pl-PL" dirty="0" err="1"/>
              <a:t>p.cz</a:t>
            </a:r>
            <a:r>
              <a:rPr lang="pl-PL" dirty="0"/>
              <a:t>. mają kompetencje w tym obszarze, jeśli UE zaprzestała wykonywania swojej kompetencji (np. stwierdzenie nieważności aktu prawa pochodnego)</a:t>
            </a:r>
          </a:p>
          <a:p>
            <a:pPr marL="342900" indent="-342900">
              <a:buFont typeface="Arial" panose="020B0604020202020204" pitchFamily="34" charset="0"/>
              <a:buChar char="•"/>
            </a:pPr>
            <a:r>
              <a:rPr lang="pl-PL" dirty="0"/>
              <a:t>Klauzule </a:t>
            </a:r>
            <a:r>
              <a:rPr lang="pl-PL" dirty="0" err="1"/>
              <a:t>limitacyjne</a:t>
            </a:r>
            <a:r>
              <a:rPr lang="pl-PL" dirty="0"/>
              <a:t>- </a:t>
            </a:r>
            <a:r>
              <a:rPr lang="pl-PL" dirty="0" err="1"/>
              <a:t>p.cz</a:t>
            </a:r>
            <a:r>
              <a:rPr lang="pl-PL" dirty="0"/>
              <a:t>. w traktatach mogą wprowadzić zabezpieczyć niektóre dziedziny całkowitym objęciem zakresu prawa UE- np. art 194 ust. 2 TFUE (polityka energetyczna)</a:t>
            </a:r>
          </a:p>
        </p:txBody>
      </p:sp>
      <p:sp>
        <p:nvSpPr>
          <p:cNvPr id="3" name="Tytuł 2">
            <a:extLst>
              <a:ext uri="{FF2B5EF4-FFF2-40B4-BE49-F238E27FC236}">
                <a16:creationId xmlns:a16="http://schemas.microsoft.com/office/drawing/2014/main" id="{B5BCD36B-FC06-3B44-BBE6-210D65A3699E}"/>
              </a:ext>
            </a:extLst>
          </p:cNvPr>
          <p:cNvSpPr>
            <a:spLocks noGrp="1"/>
          </p:cNvSpPr>
          <p:nvPr>
            <p:ph type="title"/>
          </p:nvPr>
        </p:nvSpPr>
        <p:spPr/>
        <p:txBody>
          <a:bodyPr/>
          <a:lstStyle/>
          <a:p>
            <a:r>
              <a:rPr lang="pl-PL" dirty="0"/>
              <a:t>Zasada zajętego pola</a:t>
            </a:r>
          </a:p>
        </p:txBody>
      </p:sp>
    </p:spTree>
    <p:extLst>
      <p:ext uri="{BB962C8B-B14F-4D97-AF65-F5344CB8AC3E}">
        <p14:creationId xmlns:p14="http://schemas.microsoft.com/office/powerpoint/2010/main" val="844801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6C2CDA6-58BA-634A-A1FA-F3640428BA02}"/>
              </a:ext>
            </a:extLst>
          </p:cNvPr>
          <p:cNvSpPr>
            <a:spLocks noGrp="1"/>
          </p:cNvSpPr>
          <p:nvPr>
            <p:ph type="body" sz="quarter" idx="16"/>
          </p:nvPr>
        </p:nvSpPr>
        <p:spPr/>
        <p:txBody>
          <a:bodyPr/>
          <a:lstStyle/>
          <a:p>
            <a:pPr marL="457200" indent="-457200">
              <a:buAutoNum type="arabicPeriod"/>
            </a:pPr>
            <a:r>
              <a:rPr lang="pl-PL" dirty="0"/>
              <a:t>Ochrona i poprawa zdrowia ludzkiego</a:t>
            </a:r>
          </a:p>
          <a:p>
            <a:pPr marL="457200" indent="-457200">
              <a:buAutoNum type="arabicPeriod"/>
            </a:pPr>
            <a:r>
              <a:rPr lang="pl-PL" dirty="0"/>
              <a:t>Przemysł</a:t>
            </a:r>
          </a:p>
          <a:p>
            <a:pPr marL="457200" indent="-457200">
              <a:buAutoNum type="arabicPeriod"/>
            </a:pPr>
            <a:r>
              <a:rPr lang="pl-PL" dirty="0"/>
              <a:t>Kultura</a:t>
            </a:r>
          </a:p>
          <a:p>
            <a:pPr marL="457200" indent="-457200">
              <a:buAutoNum type="arabicPeriod"/>
            </a:pPr>
            <a:r>
              <a:rPr lang="pl-PL" dirty="0"/>
              <a:t>Turystyka</a:t>
            </a:r>
          </a:p>
          <a:p>
            <a:pPr marL="457200" indent="-457200">
              <a:buAutoNum type="arabicPeriod"/>
            </a:pPr>
            <a:r>
              <a:rPr lang="pl-PL" dirty="0"/>
              <a:t>Edukacja</a:t>
            </a:r>
          </a:p>
          <a:p>
            <a:pPr marL="457200" indent="-457200">
              <a:buAutoNum type="arabicPeriod"/>
            </a:pPr>
            <a:r>
              <a:rPr lang="pl-PL" dirty="0"/>
              <a:t>Kształcenie zawodowe</a:t>
            </a:r>
          </a:p>
          <a:p>
            <a:pPr marL="457200" indent="-457200">
              <a:buAutoNum type="arabicPeriod"/>
            </a:pPr>
            <a:r>
              <a:rPr lang="pl-PL" dirty="0"/>
              <a:t>Młodzież i sport</a:t>
            </a:r>
          </a:p>
          <a:p>
            <a:pPr marL="457200" indent="-457200">
              <a:buAutoNum type="arabicPeriod"/>
            </a:pPr>
            <a:r>
              <a:rPr lang="pl-PL" dirty="0"/>
              <a:t>Ochrona ludności</a:t>
            </a:r>
          </a:p>
          <a:p>
            <a:pPr marL="457200" indent="-457200">
              <a:buAutoNum type="arabicPeriod"/>
            </a:pPr>
            <a:r>
              <a:rPr lang="pl-PL" dirty="0"/>
              <a:t>Współpraca administracyjna </a:t>
            </a:r>
          </a:p>
          <a:p>
            <a:pPr marL="457200" indent="-457200">
              <a:buAutoNum type="arabicPeriod"/>
            </a:pPr>
            <a:endParaRPr lang="pl-PL" dirty="0"/>
          </a:p>
        </p:txBody>
      </p:sp>
      <p:sp>
        <p:nvSpPr>
          <p:cNvPr id="3" name="Tytuł 2">
            <a:extLst>
              <a:ext uri="{FF2B5EF4-FFF2-40B4-BE49-F238E27FC236}">
                <a16:creationId xmlns:a16="http://schemas.microsoft.com/office/drawing/2014/main" id="{B8AFE9A6-6093-0240-946B-591D74BD7DE6}"/>
              </a:ext>
            </a:extLst>
          </p:cNvPr>
          <p:cNvSpPr>
            <a:spLocks noGrp="1"/>
          </p:cNvSpPr>
          <p:nvPr>
            <p:ph type="title"/>
          </p:nvPr>
        </p:nvSpPr>
        <p:spPr/>
        <p:txBody>
          <a:bodyPr/>
          <a:lstStyle/>
          <a:p>
            <a:r>
              <a:rPr lang="pl-PL" sz="4000" dirty="0"/>
              <a:t>Kompetencje pomocnicze (wspierające)</a:t>
            </a:r>
            <a:br>
              <a:rPr lang="pl-PL" sz="4000" dirty="0"/>
            </a:br>
            <a:r>
              <a:rPr lang="pl-PL" sz="4000" dirty="0"/>
              <a:t>art. 6 TFUE</a:t>
            </a:r>
          </a:p>
        </p:txBody>
      </p:sp>
    </p:spTree>
    <p:extLst>
      <p:ext uri="{BB962C8B-B14F-4D97-AF65-F5344CB8AC3E}">
        <p14:creationId xmlns:p14="http://schemas.microsoft.com/office/powerpoint/2010/main" val="1308082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B50E70D-32B0-9B40-B3DB-DC7AA52B8359}"/>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Wykonanie kompetencji wspierających przez UE nie powoduje eliminowania możliwości działań ze strony </a:t>
            </a:r>
            <a:r>
              <a:rPr lang="pl-PL" dirty="0" err="1"/>
              <a:t>p.cz</a:t>
            </a:r>
            <a:r>
              <a:rPr lang="pl-PL" dirty="0"/>
              <a:t>. </a:t>
            </a:r>
          </a:p>
          <a:p>
            <a:pPr marL="342900" indent="-342900">
              <a:buFont typeface="Arial" panose="020B0604020202020204" pitchFamily="34" charset="0"/>
              <a:buChar char="•"/>
            </a:pPr>
            <a:r>
              <a:rPr lang="pl-PL" dirty="0"/>
              <a:t>Działania </a:t>
            </a:r>
            <a:r>
              <a:rPr lang="pl-PL" dirty="0" err="1"/>
              <a:t>p.cz</a:t>
            </a:r>
            <a:r>
              <a:rPr lang="pl-PL" dirty="0"/>
              <a:t>. nie mogą być sprzeczne z prawem UE</a:t>
            </a:r>
          </a:p>
        </p:txBody>
      </p:sp>
      <p:sp>
        <p:nvSpPr>
          <p:cNvPr id="3" name="Tytuł 2">
            <a:extLst>
              <a:ext uri="{FF2B5EF4-FFF2-40B4-BE49-F238E27FC236}">
                <a16:creationId xmlns:a16="http://schemas.microsoft.com/office/drawing/2014/main" id="{772278A3-0F1C-DE40-B78C-45C86526076A}"/>
              </a:ext>
            </a:extLst>
          </p:cNvPr>
          <p:cNvSpPr>
            <a:spLocks noGrp="1"/>
          </p:cNvSpPr>
          <p:nvPr>
            <p:ph type="title"/>
          </p:nvPr>
        </p:nvSpPr>
        <p:spPr/>
        <p:txBody>
          <a:bodyPr/>
          <a:lstStyle/>
          <a:p>
            <a:r>
              <a:rPr lang="pl-PL" sz="4000" dirty="0"/>
              <a:t>Kompetencje pomocnicze (wspierające</a:t>
            </a:r>
            <a:r>
              <a:rPr lang="pl-PL" sz="5400" dirty="0"/>
              <a:t>)</a:t>
            </a:r>
            <a:br>
              <a:rPr lang="pl-PL" sz="5400" dirty="0"/>
            </a:br>
            <a:r>
              <a:rPr lang="pl-PL" sz="3200" dirty="0"/>
              <a:t>art. 6 TFUE</a:t>
            </a:r>
          </a:p>
        </p:txBody>
      </p:sp>
    </p:spTree>
    <p:extLst>
      <p:ext uri="{BB962C8B-B14F-4D97-AF65-F5344CB8AC3E}">
        <p14:creationId xmlns:p14="http://schemas.microsoft.com/office/powerpoint/2010/main" val="3481835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F1444B6-972F-E44C-9D47-253DCE507628}"/>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Zastosowanie jedynie </a:t>
            </a:r>
            <a:r>
              <a:rPr lang="pl-PL" dirty="0">
                <a:solidFill>
                  <a:srgbClr val="FF0000"/>
                </a:solidFill>
              </a:rPr>
              <a:t>w obszarze kompetencji niewyłącznych (dzielonych + wspierających)</a:t>
            </a:r>
          </a:p>
          <a:p>
            <a:pPr marL="342900" indent="-342900" algn="just">
              <a:buFont typeface="Arial" panose="020B0604020202020204" pitchFamily="34" charset="0"/>
              <a:buChar char="•"/>
            </a:pPr>
            <a:r>
              <a:rPr lang="pl-PL" dirty="0"/>
              <a:t>Jeśli działanie UE w ramach komp. wyłącznych- brak kontroli z zasadą pomocniczości</a:t>
            </a:r>
          </a:p>
          <a:p>
            <a:pPr marL="342900" indent="-342900" algn="just">
              <a:buFont typeface="Arial" panose="020B0604020202020204" pitchFamily="34" charset="0"/>
              <a:buChar char="•"/>
            </a:pPr>
            <a:r>
              <a:rPr lang="pl-PL" dirty="0"/>
              <a:t>Art. 5 ust. 3 TUE- UE podejmuje działania w zakresie kompetencji niewyłącznych tylko wówczas i tylko w takim zakresie, w jakim:</a:t>
            </a:r>
          </a:p>
          <a:p>
            <a:pPr marL="342900" indent="-342900" algn="just">
              <a:buFont typeface="Wingdings" pitchFamily="2" charset="2"/>
              <a:buChar char="à"/>
            </a:pPr>
            <a:r>
              <a:rPr lang="pl-PL" b="1" dirty="0">
                <a:sym typeface="Wingdings" pitchFamily="2" charset="2"/>
              </a:rPr>
              <a:t>Cele nie mogą zostać osiągnięte w sposób wystarczający przez państwa członkowskie </a:t>
            </a:r>
            <a:r>
              <a:rPr lang="pl-PL" dirty="0">
                <a:sym typeface="Wingdings" pitchFamily="2" charset="2"/>
              </a:rPr>
              <a:t>oraz</a:t>
            </a:r>
          </a:p>
          <a:p>
            <a:pPr marL="342900" indent="-342900" algn="just">
              <a:buFont typeface="Wingdings" pitchFamily="2" charset="2"/>
              <a:buChar char="à"/>
            </a:pPr>
            <a:r>
              <a:rPr lang="pl-PL" b="1" dirty="0">
                <a:sym typeface="Wingdings" pitchFamily="2" charset="2"/>
              </a:rPr>
              <a:t>Ze względu na rozmiary lub skutki </a:t>
            </a:r>
            <a:r>
              <a:rPr lang="pl-PL" dirty="0">
                <a:sym typeface="Wingdings" pitchFamily="2" charset="2"/>
              </a:rPr>
              <a:t>proponowanego działania możliwe jest </a:t>
            </a:r>
            <a:r>
              <a:rPr lang="pl-PL" b="1" dirty="0">
                <a:sym typeface="Wingdings" pitchFamily="2" charset="2"/>
              </a:rPr>
              <a:t>lepsze ich osiągnięcie na poziomie UE </a:t>
            </a:r>
            <a:r>
              <a:rPr lang="pl-PL" b="1" dirty="0"/>
              <a:t> </a:t>
            </a:r>
          </a:p>
        </p:txBody>
      </p:sp>
      <p:sp>
        <p:nvSpPr>
          <p:cNvPr id="3" name="Tytuł 2">
            <a:extLst>
              <a:ext uri="{FF2B5EF4-FFF2-40B4-BE49-F238E27FC236}">
                <a16:creationId xmlns:a16="http://schemas.microsoft.com/office/drawing/2014/main" id="{59CA7598-8696-164C-951C-442753B6717A}"/>
              </a:ext>
            </a:extLst>
          </p:cNvPr>
          <p:cNvSpPr>
            <a:spLocks noGrp="1"/>
          </p:cNvSpPr>
          <p:nvPr>
            <p:ph type="title"/>
          </p:nvPr>
        </p:nvSpPr>
        <p:spPr/>
        <p:txBody>
          <a:bodyPr/>
          <a:lstStyle/>
          <a:p>
            <a:r>
              <a:rPr lang="pl-PL" sz="4000" dirty="0"/>
              <a:t>Zasada pomocniczości (subsydiarności)</a:t>
            </a:r>
          </a:p>
        </p:txBody>
      </p:sp>
    </p:spTree>
    <p:extLst>
      <p:ext uri="{BB962C8B-B14F-4D97-AF65-F5344CB8AC3E}">
        <p14:creationId xmlns:p14="http://schemas.microsoft.com/office/powerpoint/2010/main" val="4226258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001236E-CB05-D449-A19F-BC12F8461597}"/>
              </a:ext>
            </a:extLst>
          </p:cNvPr>
          <p:cNvSpPr>
            <a:spLocks noGrp="1"/>
          </p:cNvSpPr>
          <p:nvPr>
            <p:ph type="body" sz="quarter" idx="16"/>
          </p:nvPr>
        </p:nvSpPr>
        <p:spPr/>
        <p:txBody>
          <a:bodyPr/>
          <a:lstStyle/>
          <a:p>
            <a:pPr marL="457200" indent="-457200">
              <a:buAutoNum type="arabicPeriod"/>
            </a:pPr>
            <a:r>
              <a:rPr lang="pl-PL" dirty="0"/>
              <a:t>Czy państwa członkowskie nie są w stanie samodzielnie zrealizować zamierzonego celu działania?</a:t>
            </a:r>
          </a:p>
          <a:p>
            <a:pPr marL="457200" indent="-457200">
              <a:buAutoNum type="arabicPeriod"/>
            </a:pPr>
            <a:r>
              <a:rPr lang="pl-PL" dirty="0"/>
              <a:t>Czy działanie na poziomie UE w większym stopniu przyczyni się do realizacji celu, niż działanie państw członkowskich?</a:t>
            </a:r>
          </a:p>
          <a:p>
            <a:endParaRPr lang="pl-PL" dirty="0"/>
          </a:p>
          <a:p>
            <a:r>
              <a:rPr lang="pl-PL" dirty="0"/>
              <a:t>Nawet jeśli na pyt. 1 odp. NIE, a pyt. 2 TAK, działanie jest zgodne z zasadą pomocniczości.  </a:t>
            </a:r>
          </a:p>
        </p:txBody>
      </p:sp>
      <p:sp>
        <p:nvSpPr>
          <p:cNvPr id="3" name="Tytuł 2">
            <a:extLst>
              <a:ext uri="{FF2B5EF4-FFF2-40B4-BE49-F238E27FC236}">
                <a16:creationId xmlns:a16="http://schemas.microsoft.com/office/drawing/2014/main" id="{A0E926BE-02B4-E442-98A7-3873636C9FAD}"/>
              </a:ext>
            </a:extLst>
          </p:cNvPr>
          <p:cNvSpPr>
            <a:spLocks noGrp="1"/>
          </p:cNvSpPr>
          <p:nvPr>
            <p:ph type="title"/>
          </p:nvPr>
        </p:nvSpPr>
        <p:spPr/>
        <p:txBody>
          <a:bodyPr/>
          <a:lstStyle/>
          <a:p>
            <a:r>
              <a:rPr lang="pl-PL" dirty="0"/>
              <a:t>Test pomocniczości</a:t>
            </a:r>
          </a:p>
        </p:txBody>
      </p:sp>
    </p:spTree>
    <p:extLst>
      <p:ext uri="{BB962C8B-B14F-4D97-AF65-F5344CB8AC3E}">
        <p14:creationId xmlns:p14="http://schemas.microsoft.com/office/powerpoint/2010/main" val="3944737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35510F-A4CA-A54D-A94A-FB83CE8A4610}"/>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Podstawy stwierdzenia, że cel UE może zostać osiągnięty lepiej na poziomie UE są uzasadniane na podstawie wskaźników jakościowych, a tam gdzie to możliwe, ilościowych. </a:t>
            </a:r>
          </a:p>
          <a:p>
            <a:pPr marL="342900" indent="-342900" algn="just">
              <a:buFont typeface="Arial" panose="020B0604020202020204" pitchFamily="34" charset="0"/>
              <a:buChar char="•"/>
            </a:pPr>
            <a:r>
              <a:rPr lang="pl-PL" b="1" dirty="0"/>
              <a:t>Udowodnienie</a:t>
            </a:r>
            <a:r>
              <a:rPr lang="pl-PL" dirty="0"/>
              <a:t> zgodności działań z zasadą pomocniczości spoczywa </a:t>
            </a:r>
            <a:r>
              <a:rPr lang="pl-PL" b="1" dirty="0"/>
              <a:t>na instytucjach UE</a:t>
            </a:r>
          </a:p>
          <a:p>
            <a:pPr marL="342900" indent="-342900" algn="just">
              <a:buFont typeface="Arial" panose="020B0604020202020204" pitchFamily="34" charset="0"/>
              <a:buChar char="•"/>
            </a:pPr>
            <a:r>
              <a:rPr lang="pl-PL" dirty="0"/>
              <a:t>Niezgodność z zasadą pomocniczości można stwierdzić tylko, gdy </a:t>
            </a:r>
            <a:r>
              <a:rPr lang="pl-PL" b="1" dirty="0"/>
              <a:t>instytucje UE nie mogły </a:t>
            </a:r>
            <a:r>
              <a:rPr lang="pl-PL" dirty="0"/>
              <a:t>w chwili podejmowania działania na podstawie szczegółowych informacji </a:t>
            </a:r>
            <a:r>
              <a:rPr lang="pl-PL" b="1" dirty="0"/>
              <a:t>uznać, że cel zamierzonego działania mógł być lepiej osiągnięty na poziomie UE. </a:t>
            </a:r>
          </a:p>
        </p:txBody>
      </p:sp>
      <p:sp>
        <p:nvSpPr>
          <p:cNvPr id="3" name="Tytuł 2">
            <a:extLst>
              <a:ext uri="{FF2B5EF4-FFF2-40B4-BE49-F238E27FC236}">
                <a16:creationId xmlns:a16="http://schemas.microsoft.com/office/drawing/2014/main" id="{077301C3-8FE0-D045-8B46-FD76511B66C6}"/>
              </a:ext>
            </a:extLst>
          </p:cNvPr>
          <p:cNvSpPr>
            <a:spLocks noGrp="1"/>
          </p:cNvSpPr>
          <p:nvPr>
            <p:ph type="title"/>
          </p:nvPr>
        </p:nvSpPr>
        <p:spPr/>
        <p:txBody>
          <a:bodyPr/>
          <a:lstStyle/>
          <a:p>
            <a:r>
              <a:rPr lang="pl-PL" sz="3200" dirty="0"/>
              <a:t>Protokół nr 2 </a:t>
            </a:r>
            <a:r>
              <a:rPr lang="pl-PL" sz="3200" dirty="0" err="1"/>
              <a:t>ws</a:t>
            </a:r>
            <a:r>
              <a:rPr lang="pl-PL" sz="3200" dirty="0"/>
              <a:t>. stosowania zasady </a:t>
            </a:r>
            <a:br>
              <a:rPr lang="pl-PL" sz="3200" dirty="0"/>
            </a:br>
            <a:r>
              <a:rPr lang="pl-PL" sz="3200" dirty="0"/>
              <a:t>pomocniczości i proporcjonalności</a:t>
            </a:r>
          </a:p>
        </p:txBody>
      </p:sp>
    </p:spTree>
    <p:extLst>
      <p:ext uri="{BB962C8B-B14F-4D97-AF65-F5344CB8AC3E}">
        <p14:creationId xmlns:p14="http://schemas.microsoft.com/office/powerpoint/2010/main" val="1487083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B613FBF-7B42-E145-8921-F61DB80B5D9C}"/>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Dot. kontroli kompetencji </a:t>
            </a:r>
            <a:r>
              <a:rPr lang="pl-PL" dirty="0">
                <a:solidFill>
                  <a:srgbClr val="C00000"/>
                </a:solidFill>
              </a:rPr>
              <a:t>wyłącznych oraz niewyłącznych</a:t>
            </a:r>
          </a:p>
          <a:p>
            <a:pPr marL="342900" indent="-342900">
              <a:buFont typeface="Arial" panose="020B0604020202020204" pitchFamily="34" charset="0"/>
              <a:buChar char="•"/>
            </a:pPr>
            <a:r>
              <a:rPr lang="pl-PL" dirty="0"/>
              <a:t>Art. 5 ust. 4 TUE „zakres i forma działań UE </a:t>
            </a:r>
            <a:r>
              <a:rPr lang="pl-PL" b="1" dirty="0"/>
              <a:t>nie wykracza </a:t>
            </a:r>
            <a:r>
              <a:rPr lang="pl-PL" dirty="0"/>
              <a:t>poza to co jest </a:t>
            </a:r>
            <a:r>
              <a:rPr lang="pl-PL" b="1" dirty="0"/>
              <a:t>konieczne</a:t>
            </a:r>
            <a:r>
              <a:rPr lang="pl-PL" dirty="0"/>
              <a:t> do osiągnięcia celów Traktatów.” </a:t>
            </a:r>
          </a:p>
          <a:p>
            <a:pPr marL="342900" indent="-342900">
              <a:buFont typeface="Arial" panose="020B0604020202020204" pitchFamily="34" charset="0"/>
              <a:buChar char="•"/>
            </a:pPr>
            <a:r>
              <a:rPr lang="pl-PL" b="1" dirty="0"/>
              <a:t>Test zgodności z zasadą proporcjonalności obejmuje</a:t>
            </a:r>
            <a:r>
              <a:rPr lang="pl-PL" dirty="0"/>
              <a:t>:</a:t>
            </a:r>
          </a:p>
          <a:p>
            <a:pPr marL="457200" indent="-457200">
              <a:buAutoNum type="arabicPeriod"/>
            </a:pPr>
            <a:r>
              <a:rPr lang="pl-PL" dirty="0"/>
              <a:t>Uznanie, że podjęcie działania przez instytucje jest</a:t>
            </a:r>
            <a:r>
              <a:rPr lang="pl-PL" dirty="0">
                <a:solidFill>
                  <a:srgbClr val="00B050"/>
                </a:solidFill>
              </a:rPr>
              <a:t> odpowiednie do</a:t>
            </a:r>
            <a:r>
              <a:rPr lang="pl-PL" dirty="0"/>
              <a:t> zamierzonego </a:t>
            </a:r>
            <a:r>
              <a:rPr lang="pl-PL" dirty="0">
                <a:solidFill>
                  <a:srgbClr val="00B050"/>
                </a:solidFill>
              </a:rPr>
              <a:t>celu</a:t>
            </a:r>
            <a:r>
              <a:rPr lang="pl-PL" dirty="0"/>
              <a:t> (</a:t>
            </a:r>
            <a:r>
              <a:rPr lang="pl-PL" b="1" dirty="0"/>
              <a:t>adekwatność</a:t>
            </a:r>
            <a:r>
              <a:rPr lang="pl-PL" dirty="0"/>
              <a:t>) </a:t>
            </a:r>
            <a:r>
              <a:rPr lang="pl-PL" dirty="0">
                <a:sym typeface="Wingdings" pitchFamily="2" charset="2"/>
              </a:rPr>
              <a:t> czy dany środek nadaje się do realizacji celu??</a:t>
            </a:r>
            <a:endParaRPr lang="pl-PL" dirty="0"/>
          </a:p>
          <a:p>
            <a:pPr marL="457200" indent="-457200">
              <a:buAutoNum type="arabicPeriod"/>
            </a:pPr>
            <a:r>
              <a:rPr lang="pl-PL" dirty="0"/>
              <a:t>Uznanie, że środek przyjęty do realizacji danego celu </a:t>
            </a:r>
            <a:r>
              <a:rPr lang="pl-PL" dirty="0">
                <a:solidFill>
                  <a:srgbClr val="00B050"/>
                </a:solidFill>
              </a:rPr>
              <a:t>nie wykracza </a:t>
            </a:r>
            <a:r>
              <a:rPr lang="pl-PL" dirty="0"/>
              <a:t>poza to, co jest </a:t>
            </a:r>
            <a:r>
              <a:rPr lang="pl-PL" dirty="0">
                <a:solidFill>
                  <a:srgbClr val="00B050"/>
                </a:solidFill>
              </a:rPr>
              <a:t>konieczne do jego realizacji </a:t>
            </a:r>
            <a:r>
              <a:rPr lang="pl-PL" dirty="0"/>
              <a:t>(</a:t>
            </a:r>
            <a:r>
              <a:rPr lang="pl-PL" b="1" dirty="0"/>
              <a:t>niezbędność/konieczność</a:t>
            </a:r>
            <a:r>
              <a:rPr lang="pl-PL" dirty="0"/>
              <a:t>)</a:t>
            </a:r>
            <a:r>
              <a:rPr lang="pl-PL" dirty="0">
                <a:sym typeface="Wingdings" pitchFamily="2" charset="2"/>
              </a:rPr>
              <a:t> porównanie środka z innymi możliwymi rozwiązaniami, które mogłyby w podobnym stopniu zrealizować cel (jeśli jest wybór, to należy wybrać ten najmniej uciążliwy i który powoduje najmniejsze obciążenia)</a:t>
            </a:r>
            <a:endParaRPr lang="pl-PL" dirty="0"/>
          </a:p>
        </p:txBody>
      </p:sp>
      <p:sp>
        <p:nvSpPr>
          <p:cNvPr id="3" name="Tytuł 2">
            <a:extLst>
              <a:ext uri="{FF2B5EF4-FFF2-40B4-BE49-F238E27FC236}">
                <a16:creationId xmlns:a16="http://schemas.microsoft.com/office/drawing/2014/main" id="{6D7F3926-33ED-6145-B952-3FD1B4CF5A8E}"/>
              </a:ext>
            </a:extLst>
          </p:cNvPr>
          <p:cNvSpPr>
            <a:spLocks noGrp="1"/>
          </p:cNvSpPr>
          <p:nvPr>
            <p:ph type="title"/>
          </p:nvPr>
        </p:nvSpPr>
        <p:spPr/>
        <p:txBody>
          <a:bodyPr/>
          <a:lstStyle/>
          <a:p>
            <a:r>
              <a:rPr lang="pl-PL" dirty="0"/>
              <a:t>Zasada proporcjonalności </a:t>
            </a:r>
          </a:p>
        </p:txBody>
      </p:sp>
    </p:spTree>
    <p:extLst>
      <p:ext uri="{BB962C8B-B14F-4D97-AF65-F5344CB8AC3E}">
        <p14:creationId xmlns:p14="http://schemas.microsoft.com/office/powerpoint/2010/main" val="3008851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025BF1D-5B27-5B4F-959E-CF45845DD38E}"/>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Stosowana zarówno do działań państw członkowskich jak i instytucji UE</a:t>
            </a:r>
          </a:p>
          <a:p>
            <a:pPr marL="342900" indent="-342900">
              <a:buFont typeface="Arial" panose="020B0604020202020204" pitchFamily="34" charset="0"/>
              <a:buChar char="•"/>
            </a:pPr>
            <a:r>
              <a:rPr lang="pl-PL" dirty="0"/>
              <a:t>W odniesieniu do instytucji UE – </a:t>
            </a:r>
            <a:r>
              <a:rPr lang="pl-PL" b="1" dirty="0"/>
              <a:t>kwalifikowana forma testu proporcjonalności</a:t>
            </a:r>
            <a:r>
              <a:rPr lang="pl-PL" dirty="0"/>
              <a:t>: </a:t>
            </a:r>
          </a:p>
          <a:p>
            <a:pPr marL="342900" indent="-342900">
              <a:buFont typeface="Arial" panose="020B0604020202020204" pitchFamily="34" charset="0"/>
              <a:buChar char="•"/>
            </a:pPr>
            <a:r>
              <a:rPr lang="pl-PL" dirty="0"/>
              <a:t>Działanie prawodawcze UE jest </a:t>
            </a:r>
            <a:r>
              <a:rPr lang="pl-PL" u="sng" dirty="0"/>
              <a:t>niezgodne z zasadą proporcjonalności</a:t>
            </a:r>
            <a:r>
              <a:rPr lang="pl-PL" dirty="0"/>
              <a:t>, tylko jeśli:</a:t>
            </a:r>
          </a:p>
          <a:p>
            <a:pPr marL="457200" indent="-457200">
              <a:buAutoNum type="arabicPeriod"/>
            </a:pPr>
            <a:r>
              <a:rPr lang="pl-PL" dirty="0"/>
              <a:t>Jest </a:t>
            </a:r>
            <a:r>
              <a:rPr lang="pl-PL" b="1" dirty="0"/>
              <a:t>oczywiście nieodpowiednie </a:t>
            </a:r>
            <a:r>
              <a:rPr lang="pl-PL" dirty="0"/>
              <a:t>do osiągnięcia celu</a:t>
            </a:r>
          </a:p>
          <a:p>
            <a:pPr marL="457200" indent="-457200">
              <a:buAutoNum type="arabicPeriod"/>
            </a:pPr>
            <a:r>
              <a:rPr lang="pl-PL" dirty="0"/>
              <a:t>Instytucje dopuściły się </a:t>
            </a:r>
            <a:r>
              <a:rPr lang="pl-PL" b="1" dirty="0"/>
              <a:t>oczywiście błędnej oceny jego niezbędności </a:t>
            </a:r>
          </a:p>
          <a:p>
            <a:endParaRPr lang="pl-PL" dirty="0"/>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70CA1923-3D48-D449-994B-7CA9C967CEC2}"/>
              </a:ext>
            </a:extLst>
          </p:cNvPr>
          <p:cNvSpPr>
            <a:spLocks noGrp="1"/>
          </p:cNvSpPr>
          <p:nvPr>
            <p:ph type="title"/>
          </p:nvPr>
        </p:nvSpPr>
        <p:spPr/>
        <p:txBody>
          <a:bodyPr/>
          <a:lstStyle/>
          <a:p>
            <a:r>
              <a:rPr lang="pl-PL" dirty="0"/>
              <a:t>Zasada proporcjonalności</a:t>
            </a:r>
          </a:p>
        </p:txBody>
      </p:sp>
    </p:spTree>
    <p:extLst>
      <p:ext uri="{BB962C8B-B14F-4D97-AF65-F5344CB8AC3E}">
        <p14:creationId xmlns:p14="http://schemas.microsoft.com/office/powerpoint/2010/main" val="1550453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6669D88-A55E-2247-A838-3CAE47E01656}"/>
              </a:ext>
            </a:extLst>
          </p:cNvPr>
          <p:cNvSpPr>
            <a:spLocks noGrp="1"/>
          </p:cNvSpPr>
          <p:nvPr>
            <p:ph type="body" sz="quarter" idx="16"/>
          </p:nvPr>
        </p:nvSpPr>
        <p:spPr/>
        <p:txBody>
          <a:bodyPr/>
          <a:lstStyle/>
          <a:p>
            <a:pPr marL="457200" indent="-457200">
              <a:buAutoNum type="arabicPeriod"/>
            </a:pPr>
            <a:r>
              <a:rPr lang="pl-PL" b="1" dirty="0"/>
              <a:t>Kontrola prewencyjna (ex </a:t>
            </a:r>
            <a:r>
              <a:rPr lang="pl-PL" b="1" dirty="0" err="1"/>
              <a:t>ante</a:t>
            </a:r>
            <a:r>
              <a:rPr lang="pl-PL" b="1" dirty="0"/>
              <a:t>) </a:t>
            </a:r>
          </a:p>
          <a:p>
            <a:r>
              <a:rPr lang="pl-PL" dirty="0"/>
              <a:t>– wykonywana przez parlamenty państw członkowskich</a:t>
            </a:r>
          </a:p>
          <a:p>
            <a:r>
              <a:rPr lang="pl-PL" dirty="0"/>
              <a:t>- dot. stosowania </a:t>
            </a:r>
            <a:r>
              <a:rPr lang="pl-PL" dirty="0">
                <a:solidFill>
                  <a:srgbClr val="00B050"/>
                </a:solidFill>
              </a:rPr>
              <a:t>zasady pomocniczości</a:t>
            </a:r>
          </a:p>
          <a:p>
            <a:r>
              <a:rPr lang="pl-PL" b="1" dirty="0"/>
              <a:t>2. Kontrola następcza (ex post)- </a:t>
            </a:r>
          </a:p>
          <a:p>
            <a:pPr marL="342900" indent="-342900">
              <a:buFontTx/>
              <a:buChar char="-"/>
            </a:pPr>
            <a:r>
              <a:rPr lang="pl-PL" dirty="0"/>
              <a:t>sprawowana przez TSUE (uprawniony do orzekania o zgodności już przyjętego i opublikowanego aktu z zasadami pomocniczości i proporcjonalności) </a:t>
            </a:r>
          </a:p>
          <a:p>
            <a:pPr marL="342900" indent="-342900">
              <a:buFontTx/>
              <a:buChar char="-"/>
            </a:pPr>
            <a:r>
              <a:rPr lang="pl-PL" dirty="0"/>
              <a:t>dot. stosowania zasady </a:t>
            </a:r>
            <a:r>
              <a:rPr lang="pl-PL" dirty="0">
                <a:solidFill>
                  <a:srgbClr val="00B050"/>
                </a:solidFill>
              </a:rPr>
              <a:t>pomocniczości i proporcjonalności</a:t>
            </a:r>
          </a:p>
        </p:txBody>
      </p:sp>
      <p:sp>
        <p:nvSpPr>
          <p:cNvPr id="3" name="Tytuł 2">
            <a:extLst>
              <a:ext uri="{FF2B5EF4-FFF2-40B4-BE49-F238E27FC236}">
                <a16:creationId xmlns:a16="http://schemas.microsoft.com/office/drawing/2014/main" id="{FEB27A7B-8077-914D-A806-C744AD983C32}"/>
              </a:ext>
            </a:extLst>
          </p:cNvPr>
          <p:cNvSpPr>
            <a:spLocks noGrp="1"/>
          </p:cNvSpPr>
          <p:nvPr>
            <p:ph type="title"/>
          </p:nvPr>
        </p:nvSpPr>
        <p:spPr/>
        <p:txBody>
          <a:bodyPr/>
          <a:lstStyle/>
          <a:p>
            <a:r>
              <a:rPr lang="pl-PL" dirty="0"/>
              <a:t>Tryb kontroli zasad pomocniczości i proporcjonalności</a:t>
            </a:r>
          </a:p>
        </p:txBody>
      </p:sp>
    </p:spTree>
    <p:extLst>
      <p:ext uri="{BB962C8B-B14F-4D97-AF65-F5344CB8AC3E}">
        <p14:creationId xmlns:p14="http://schemas.microsoft.com/office/powerpoint/2010/main" val="129495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7E1F1B0-4CC7-BF49-81C0-391C1916E976}"/>
              </a:ext>
            </a:extLst>
          </p:cNvPr>
          <p:cNvSpPr>
            <a:spLocks noGrp="1"/>
          </p:cNvSpPr>
          <p:nvPr>
            <p:ph type="body" sz="quarter" idx="16"/>
          </p:nvPr>
        </p:nvSpPr>
        <p:spPr/>
        <p:txBody>
          <a:bodyPr/>
          <a:lstStyle/>
          <a:p>
            <a:r>
              <a:rPr lang="pl-PL" sz="1600" b="1" dirty="0"/>
              <a:t>Organizacja międzynarodowa o ponadnarodowym charakterze:</a:t>
            </a:r>
          </a:p>
          <a:p>
            <a:pPr marL="342900" indent="-342900">
              <a:buFontTx/>
              <a:buChar char="-"/>
            </a:pPr>
            <a:r>
              <a:rPr lang="pl-PL" sz="1600" dirty="0"/>
              <a:t>Związek 27 państw członkowskich;</a:t>
            </a:r>
          </a:p>
          <a:p>
            <a:pPr marL="342900" indent="-342900">
              <a:buFontTx/>
              <a:buChar char="-"/>
            </a:pPr>
            <a:r>
              <a:rPr lang="pl-PL" sz="1600" dirty="0"/>
              <a:t>powstały jako sformalizowany przejaw </a:t>
            </a:r>
            <a:r>
              <a:rPr lang="pl-PL" sz="1600" b="1" dirty="0"/>
              <a:t>wielostronnej współpracy</a:t>
            </a:r>
            <a:r>
              <a:rPr lang="pl-PL" sz="1600" dirty="0"/>
              <a:t> między państwami (UE zastąpiła Wspólnotę Europejską);</a:t>
            </a:r>
          </a:p>
          <a:p>
            <a:pPr marL="342900" indent="-342900">
              <a:buFontTx/>
              <a:buChar char="-"/>
            </a:pPr>
            <a:r>
              <a:rPr lang="pl-PL" sz="1600" dirty="0"/>
              <a:t>działających na podstawie </a:t>
            </a:r>
            <a:r>
              <a:rPr lang="pl-PL" sz="1600" b="1" dirty="0"/>
              <a:t>multilateralnej umowy międzynarodowej</a:t>
            </a:r>
            <a:r>
              <a:rPr lang="pl-PL" sz="1600" dirty="0"/>
              <a:t>, stanowiącej statut tej organizacji (1992 r. Traktat z </a:t>
            </a:r>
            <a:r>
              <a:rPr lang="pl-PL" sz="1600" dirty="0" err="1"/>
              <a:t>Maastricht</a:t>
            </a:r>
            <a:r>
              <a:rPr lang="pl-PL" sz="1600" dirty="0"/>
              <a:t> – charakter założycielski, Traktat z Lizbony- charakter modyfikujący);</a:t>
            </a:r>
          </a:p>
          <a:p>
            <a:pPr marL="342900" indent="-342900">
              <a:buFontTx/>
              <a:buChar char="-"/>
            </a:pPr>
            <a:r>
              <a:rPr lang="pl-PL" sz="1600" dirty="0"/>
              <a:t>wyposażony w organy (art. 13 TUE- </a:t>
            </a:r>
            <a:r>
              <a:rPr lang="pl-PL" sz="1600" b="1" dirty="0"/>
              <a:t>instytucje</a:t>
            </a:r>
            <a:r>
              <a:rPr lang="pl-PL" sz="1600" dirty="0"/>
              <a:t>): PE, Rada Europejska, Rada (UE), KE, TSUE, EBC, Trybunał Obrachunkowy;</a:t>
            </a:r>
          </a:p>
          <a:p>
            <a:pPr marL="342900" indent="-342900">
              <a:buFontTx/>
              <a:buChar char="-"/>
            </a:pPr>
            <a:r>
              <a:rPr lang="pl-PL" sz="1600" dirty="0"/>
              <a:t>mających do spełnienia </a:t>
            </a:r>
            <a:r>
              <a:rPr lang="pl-PL" sz="1600" b="1" dirty="0"/>
              <a:t>określone cele</a:t>
            </a:r>
            <a:r>
              <a:rPr lang="pl-PL" sz="1600" dirty="0"/>
              <a:t> (art. 3 TUE);</a:t>
            </a:r>
          </a:p>
          <a:p>
            <a:pPr marL="342900" indent="-342900">
              <a:buFontTx/>
              <a:buChar char="-"/>
            </a:pPr>
            <a:r>
              <a:rPr lang="pl-PL" sz="1600" dirty="0"/>
              <a:t>wykazujący </a:t>
            </a:r>
            <a:r>
              <a:rPr lang="pl-PL" sz="1600" b="1" dirty="0"/>
              <a:t>autonomię </a:t>
            </a:r>
            <a:r>
              <a:rPr lang="pl-PL" sz="1600" dirty="0"/>
              <a:t>w stosunku do państw członkowskich należących do tej organizacji- UE ma </a:t>
            </a:r>
            <a:r>
              <a:rPr lang="pl-PL" sz="1600" b="1" dirty="0"/>
              <a:t>osobowość prawną</a:t>
            </a:r>
            <a:r>
              <a:rPr lang="pl-PL" sz="1600" dirty="0"/>
              <a:t> (art. 47 TUE);</a:t>
            </a:r>
          </a:p>
          <a:p>
            <a:pPr marL="342900" indent="-342900">
              <a:buFontTx/>
              <a:buChar char="-"/>
            </a:pPr>
            <a:endParaRPr lang="pl-PL" sz="1800" dirty="0"/>
          </a:p>
          <a:p>
            <a:pPr marL="342900" indent="-342900">
              <a:buFontTx/>
              <a:buChar char="-"/>
            </a:pPr>
            <a:endParaRPr lang="pl-PL" dirty="0"/>
          </a:p>
        </p:txBody>
      </p:sp>
      <p:sp>
        <p:nvSpPr>
          <p:cNvPr id="3" name="Tytuł 2">
            <a:extLst>
              <a:ext uri="{FF2B5EF4-FFF2-40B4-BE49-F238E27FC236}">
                <a16:creationId xmlns:a16="http://schemas.microsoft.com/office/drawing/2014/main" id="{2A245E7A-B85E-2C47-9EE2-F7F71CA69971}"/>
              </a:ext>
            </a:extLst>
          </p:cNvPr>
          <p:cNvSpPr>
            <a:spLocks noGrp="1"/>
          </p:cNvSpPr>
          <p:nvPr>
            <p:ph type="title"/>
          </p:nvPr>
        </p:nvSpPr>
        <p:spPr/>
        <p:txBody>
          <a:bodyPr/>
          <a:lstStyle/>
          <a:p>
            <a:r>
              <a:rPr lang="pl-PL" dirty="0"/>
              <a:t>Charakter prawny UE </a:t>
            </a:r>
          </a:p>
        </p:txBody>
      </p:sp>
    </p:spTree>
    <p:extLst>
      <p:ext uri="{BB962C8B-B14F-4D97-AF65-F5344CB8AC3E}">
        <p14:creationId xmlns:p14="http://schemas.microsoft.com/office/powerpoint/2010/main" val="1134059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1DCFC47-38F2-4A4B-8E31-54EC25E9A53B}"/>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Wykonywana przez </a:t>
            </a:r>
            <a:r>
              <a:rPr lang="pl-PL" b="1" dirty="0"/>
              <a:t>parlamenty narodowe </a:t>
            </a:r>
            <a:r>
              <a:rPr lang="pl-PL" dirty="0"/>
              <a:t>w odniesieniu do zasady pomocniczości</a:t>
            </a:r>
          </a:p>
          <a:p>
            <a:r>
              <a:rPr lang="pl-PL" b="1" dirty="0"/>
              <a:t>Procedura żółtej kartki:</a:t>
            </a:r>
          </a:p>
          <a:p>
            <a:pPr marL="342900" indent="-342900">
              <a:buFont typeface="Arial" panose="020B0604020202020204" pitchFamily="34" charset="0"/>
              <a:buChar char="•"/>
            </a:pPr>
            <a:r>
              <a:rPr lang="pl-PL" dirty="0"/>
              <a:t>Przedmiot kontroli: projekty aktów ustawodawczych sformułowane w ramach realizacji  </a:t>
            </a:r>
            <a:r>
              <a:rPr lang="pl-PL" u="sng" dirty="0"/>
              <a:t>kompetencji niewyłącznych </a:t>
            </a:r>
            <a:r>
              <a:rPr lang="pl-PL" dirty="0"/>
              <a:t>oraz akty prawne przewidziane w trybie art. 352 TFUE. </a:t>
            </a:r>
          </a:p>
          <a:p>
            <a:pPr marL="342900" indent="-342900">
              <a:buFont typeface="Arial" panose="020B0604020202020204" pitchFamily="34" charset="0"/>
              <a:buChar char="•"/>
            </a:pPr>
            <a:r>
              <a:rPr lang="pl-PL" dirty="0"/>
              <a:t>Parlament narodowy, kwestionując zgodność projektowanego aktu z zasadą pomocniczości, przedstawia </a:t>
            </a:r>
            <a:r>
              <a:rPr lang="pl-PL" b="1" dirty="0"/>
              <a:t>uzasadnioną opinię </a:t>
            </a:r>
            <a:r>
              <a:rPr lang="pl-PL" dirty="0"/>
              <a:t>– powody, dla których uznał, że projekt jest niezgodny z tą zasadą</a:t>
            </a:r>
          </a:p>
          <a:p>
            <a:pPr marL="342900" indent="-342900">
              <a:buFont typeface="Arial" panose="020B0604020202020204" pitchFamily="34" charset="0"/>
              <a:buChar char="•"/>
            </a:pPr>
            <a:r>
              <a:rPr lang="pl-PL" dirty="0"/>
              <a:t>Do wywarcia realnego wpływu niezbędne jest zebranie con. </a:t>
            </a:r>
            <a:r>
              <a:rPr lang="pl-PL" b="1" dirty="0"/>
              <a:t>1/3 głosów </a:t>
            </a:r>
            <a:r>
              <a:rPr lang="pl-PL" dirty="0"/>
              <a:t>przyznanych parlamentom narodowym </a:t>
            </a:r>
          </a:p>
          <a:p>
            <a:pPr marL="342900" indent="-342900">
              <a:buFont typeface="Arial" panose="020B0604020202020204" pitchFamily="34" charset="0"/>
              <a:buChar char="•"/>
            </a:pPr>
            <a:r>
              <a:rPr lang="pl-PL" dirty="0"/>
              <a:t>Wówczas KE zmuszona jest do poddania projektu ponownej analizie, w wyniku której wniosek może być zmieniony, utrzymany bądź wycofany. </a:t>
            </a:r>
          </a:p>
        </p:txBody>
      </p:sp>
      <p:sp>
        <p:nvSpPr>
          <p:cNvPr id="3" name="Tytuł 2">
            <a:extLst>
              <a:ext uri="{FF2B5EF4-FFF2-40B4-BE49-F238E27FC236}">
                <a16:creationId xmlns:a16="http://schemas.microsoft.com/office/drawing/2014/main" id="{C16AC7F6-3BC1-8546-860D-CD2627B3BE88}"/>
              </a:ext>
            </a:extLst>
          </p:cNvPr>
          <p:cNvSpPr>
            <a:spLocks noGrp="1"/>
          </p:cNvSpPr>
          <p:nvPr>
            <p:ph type="title"/>
          </p:nvPr>
        </p:nvSpPr>
        <p:spPr/>
        <p:txBody>
          <a:bodyPr/>
          <a:lstStyle/>
          <a:p>
            <a:r>
              <a:rPr lang="pl-PL" sz="3200" dirty="0"/>
              <a:t>Kontrola prewencyjna zasady pomocniczości </a:t>
            </a:r>
          </a:p>
        </p:txBody>
      </p:sp>
    </p:spTree>
    <p:extLst>
      <p:ext uri="{BB962C8B-B14F-4D97-AF65-F5344CB8AC3E}">
        <p14:creationId xmlns:p14="http://schemas.microsoft.com/office/powerpoint/2010/main" val="1899495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43B801B-192D-6549-8FCC-17D70C60EA30}"/>
              </a:ext>
            </a:extLst>
          </p:cNvPr>
          <p:cNvSpPr>
            <a:spLocks noGrp="1"/>
          </p:cNvSpPr>
          <p:nvPr>
            <p:ph type="body" sz="quarter" idx="16"/>
          </p:nvPr>
        </p:nvSpPr>
        <p:spPr/>
        <p:txBody>
          <a:bodyPr/>
          <a:lstStyle/>
          <a:p>
            <a:r>
              <a:rPr lang="pl-PL" b="1" dirty="0"/>
              <a:t>Procedura pomarańczowej kartki</a:t>
            </a:r>
          </a:p>
          <a:p>
            <a:pPr marL="342900" indent="-342900">
              <a:buFontTx/>
              <a:buChar char="-"/>
            </a:pPr>
            <a:r>
              <a:rPr lang="pl-PL" dirty="0"/>
              <a:t>Badanie zgodności wniosku legislacyjnego z zasadą pomocniczości, gdy </a:t>
            </a:r>
            <a:r>
              <a:rPr lang="pl-PL" b="1" dirty="0"/>
              <a:t>większość głosów opowie się przeciwko </a:t>
            </a:r>
            <a:r>
              <a:rPr lang="pl-PL" dirty="0"/>
              <a:t>zgodności projektu zasadą pomocniczości</a:t>
            </a:r>
          </a:p>
          <a:p>
            <a:pPr marL="342900" indent="-342900">
              <a:buFontTx/>
              <a:buChar char="-"/>
            </a:pPr>
            <a:r>
              <a:rPr lang="pl-PL" dirty="0"/>
              <a:t>Jeśli </a:t>
            </a:r>
            <a:r>
              <a:rPr lang="pl-PL" b="1" dirty="0"/>
              <a:t>KE</a:t>
            </a:r>
            <a:r>
              <a:rPr lang="pl-PL" dirty="0"/>
              <a:t> podtrzyma wniosek legislacyjny mimo tego, musi przedstawić </a:t>
            </a:r>
            <a:r>
              <a:rPr lang="pl-PL" b="1" dirty="0"/>
              <a:t>uzasadnioną opinię</a:t>
            </a:r>
            <a:r>
              <a:rPr lang="pl-PL" dirty="0"/>
              <a:t>, w której wykaże, dlaczego uważa że wniosek jest zgodny z zasadą pomocniczości </a:t>
            </a:r>
          </a:p>
          <a:p>
            <a:pPr marL="342900" indent="-342900">
              <a:buFontTx/>
              <a:buChar char="-"/>
            </a:pPr>
            <a:r>
              <a:rPr lang="pl-PL" dirty="0"/>
              <a:t>Uzasadniona opinia KE kierowana jest do </a:t>
            </a:r>
            <a:r>
              <a:rPr lang="pl-PL" b="1" dirty="0"/>
              <a:t>Rady i PE</a:t>
            </a:r>
            <a:r>
              <a:rPr lang="pl-PL" dirty="0"/>
              <a:t>, które mogą uznać (niezależnie), że wniosek narusza zasadę pomocniczości </a:t>
            </a:r>
            <a:r>
              <a:rPr lang="pl-PL" dirty="0">
                <a:sym typeface="Wingdings" pitchFamily="2" charset="2"/>
              </a:rPr>
              <a:t> wówczas</a:t>
            </a:r>
            <a:r>
              <a:rPr lang="pl-PL" dirty="0"/>
              <a:t> wniosek nie może stać się przedmiotem dalszych prac legislacyjnych, proponowany akt nie zostaje przyjęty  </a:t>
            </a:r>
          </a:p>
          <a:p>
            <a:pPr marL="342900" indent="-342900">
              <a:buFontTx/>
              <a:buChar char="-"/>
            </a:pPr>
            <a:r>
              <a:rPr lang="pl-PL" dirty="0"/>
              <a:t>Dotychczas pomarańczowa kartka nigdy nie wystawiona </a:t>
            </a:r>
          </a:p>
        </p:txBody>
      </p:sp>
      <p:sp>
        <p:nvSpPr>
          <p:cNvPr id="3" name="Tytuł 2">
            <a:extLst>
              <a:ext uri="{FF2B5EF4-FFF2-40B4-BE49-F238E27FC236}">
                <a16:creationId xmlns:a16="http://schemas.microsoft.com/office/drawing/2014/main" id="{9ACF51CB-58F0-D94A-A715-0D93D4E10BCB}"/>
              </a:ext>
            </a:extLst>
          </p:cNvPr>
          <p:cNvSpPr>
            <a:spLocks noGrp="1"/>
          </p:cNvSpPr>
          <p:nvPr>
            <p:ph type="title"/>
          </p:nvPr>
        </p:nvSpPr>
        <p:spPr/>
        <p:txBody>
          <a:bodyPr/>
          <a:lstStyle/>
          <a:p>
            <a:r>
              <a:rPr lang="pl-PL" sz="4000" dirty="0"/>
              <a:t>Kontrola prewencyjna zasady pomocniczości </a:t>
            </a:r>
          </a:p>
        </p:txBody>
      </p:sp>
    </p:spTree>
    <p:extLst>
      <p:ext uri="{BB962C8B-B14F-4D97-AF65-F5344CB8AC3E}">
        <p14:creationId xmlns:p14="http://schemas.microsoft.com/office/powerpoint/2010/main" val="4052417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B867C90-1EFD-DD48-973C-DBF737AB869E}"/>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Dot. przyjętego i opublikowanego aktu prawnego (zarówno akty ustawodawcze jak i nie ustawodawcze)</a:t>
            </a:r>
          </a:p>
          <a:p>
            <a:pPr marL="342900" indent="-342900">
              <a:buFont typeface="Arial" panose="020B0604020202020204" pitchFamily="34" charset="0"/>
              <a:buChar char="•"/>
            </a:pPr>
            <a:r>
              <a:rPr lang="pl-PL" dirty="0"/>
              <a:t>Organ kontrolny- TSUE</a:t>
            </a:r>
          </a:p>
          <a:p>
            <a:pPr marL="342900" indent="-342900">
              <a:buFont typeface="Arial" panose="020B0604020202020204" pitchFamily="34" charset="0"/>
              <a:buChar char="•"/>
            </a:pPr>
            <a:r>
              <a:rPr lang="pl-PL" dirty="0"/>
              <a:t>dokonana poprzez:</a:t>
            </a:r>
          </a:p>
          <a:p>
            <a:pPr marL="342900" indent="-342900">
              <a:buFontTx/>
              <a:buChar char="-"/>
            </a:pPr>
            <a:r>
              <a:rPr lang="pl-PL" dirty="0"/>
              <a:t>wniesienie </a:t>
            </a:r>
            <a:r>
              <a:rPr lang="pl-PL" b="1" dirty="0"/>
              <a:t>skargi na nieważność </a:t>
            </a:r>
            <a:r>
              <a:rPr lang="pl-PL" dirty="0"/>
              <a:t>w trybie art. 263 TFUE</a:t>
            </a:r>
          </a:p>
          <a:p>
            <a:pPr marL="342900" indent="-342900">
              <a:buFontTx/>
              <a:buChar char="-"/>
            </a:pPr>
            <a:r>
              <a:rPr lang="pl-PL" dirty="0"/>
              <a:t>udzielenie odp. na </a:t>
            </a:r>
            <a:r>
              <a:rPr lang="pl-PL" b="1" dirty="0"/>
              <a:t>pytanie prejudycjalne </a:t>
            </a:r>
            <a:r>
              <a:rPr lang="pl-PL" dirty="0"/>
              <a:t>dot. ważności aktu prawa UE w trybie art. 267 TFUE</a:t>
            </a:r>
          </a:p>
          <a:p>
            <a:pPr marL="342900" indent="-342900">
              <a:buFont typeface="Arial" panose="020B0604020202020204" pitchFamily="34" charset="0"/>
              <a:buChar char="•"/>
            </a:pPr>
            <a:r>
              <a:rPr lang="pl-PL" dirty="0"/>
              <a:t>Parlamenty narodowe nie mają kompetencji do samodzielnego złożenia skargi na nieważność aktu prawa pochodnego (ew. skarga na nieważność w imieniu państwa członkowskiego składana jest przez rząd nie parlament).</a:t>
            </a:r>
          </a:p>
        </p:txBody>
      </p:sp>
      <p:sp>
        <p:nvSpPr>
          <p:cNvPr id="3" name="Tytuł 2">
            <a:extLst>
              <a:ext uri="{FF2B5EF4-FFF2-40B4-BE49-F238E27FC236}">
                <a16:creationId xmlns:a16="http://schemas.microsoft.com/office/drawing/2014/main" id="{B54307F9-9774-9E46-9DDF-499F6007DED1}"/>
              </a:ext>
            </a:extLst>
          </p:cNvPr>
          <p:cNvSpPr>
            <a:spLocks noGrp="1"/>
          </p:cNvSpPr>
          <p:nvPr>
            <p:ph type="title"/>
          </p:nvPr>
        </p:nvSpPr>
        <p:spPr/>
        <p:txBody>
          <a:bodyPr/>
          <a:lstStyle/>
          <a:p>
            <a:r>
              <a:rPr lang="pl-PL" sz="4000" dirty="0"/>
              <a:t>Kontrola następcza zasad pomocniczości </a:t>
            </a:r>
            <a:br>
              <a:rPr lang="pl-PL" sz="4000" dirty="0"/>
            </a:br>
            <a:r>
              <a:rPr lang="pl-PL" sz="4000" dirty="0"/>
              <a:t>i proporcjonalności </a:t>
            </a:r>
          </a:p>
        </p:txBody>
      </p:sp>
    </p:spTree>
    <p:extLst>
      <p:ext uri="{BB962C8B-B14F-4D97-AF65-F5344CB8AC3E}">
        <p14:creationId xmlns:p14="http://schemas.microsoft.com/office/powerpoint/2010/main" val="1863246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E912CBF-1CAD-CE49-9D3F-5E1CD193B563}"/>
              </a:ext>
            </a:extLst>
          </p:cNvPr>
          <p:cNvSpPr>
            <a:spLocks noGrp="1"/>
          </p:cNvSpPr>
          <p:nvPr>
            <p:ph type="body" sz="quarter" idx="16"/>
          </p:nvPr>
        </p:nvSpPr>
        <p:spPr/>
        <p:txBody>
          <a:bodyPr/>
          <a:lstStyle/>
          <a:p>
            <a:pPr algn="ctr"/>
            <a:endParaRPr lang="pl-PL" sz="6000" dirty="0"/>
          </a:p>
          <a:p>
            <a:pPr algn="ctr"/>
            <a:r>
              <a:rPr lang="pl-PL" sz="6000" dirty="0"/>
              <a:t>Członkostwo w UE </a:t>
            </a:r>
          </a:p>
        </p:txBody>
      </p:sp>
      <p:sp>
        <p:nvSpPr>
          <p:cNvPr id="3" name="Tytuł 2">
            <a:extLst>
              <a:ext uri="{FF2B5EF4-FFF2-40B4-BE49-F238E27FC236}">
                <a16:creationId xmlns:a16="http://schemas.microsoft.com/office/drawing/2014/main" id="{882E7754-CA33-7D49-A5EA-CA7B04728ECC}"/>
              </a:ext>
            </a:extLst>
          </p:cNvPr>
          <p:cNvSpPr>
            <a:spLocks noGrp="1"/>
          </p:cNvSpPr>
          <p:nvPr>
            <p:ph type="title"/>
          </p:nvPr>
        </p:nvSpPr>
        <p:spPr/>
        <p:txBody>
          <a:bodyPr/>
          <a:lstStyle/>
          <a:p>
            <a:r>
              <a:rPr lang="pl-PL" dirty="0"/>
              <a:t>.</a:t>
            </a:r>
          </a:p>
        </p:txBody>
      </p:sp>
    </p:spTree>
    <p:extLst>
      <p:ext uri="{BB962C8B-B14F-4D97-AF65-F5344CB8AC3E}">
        <p14:creationId xmlns:p14="http://schemas.microsoft.com/office/powerpoint/2010/main" val="3353901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BC1422F-A3AE-B348-A897-13ADC1BBE496}"/>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Art. 49 TUE- akcesja</a:t>
            </a:r>
          </a:p>
          <a:p>
            <a:pPr marL="342900" indent="-342900">
              <a:buFont typeface="Arial" panose="020B0604020202020204" pitchFamily="34" charset="0"/>
              <a:buChar char="•"/>
            </a:pPr>
            <a:r>
              <a:rPr lang="pl-PL" dirty="0"/>
              <a:t>Art. 7 TUE- zawieszenie niektórych praw wynikających z członkostwa w UE</a:t>
            </a:r>
          </a:p>
          <a:p>
            <a:pPr marL="342900" indent="-342900">
              <a:buFont typeface="Arial" panose="020B0604020202020204" pitchFamily="34" charset="0"/>
              <a:buChar char="•"/>
            </a:pPr>
            <a:r>
              <a:rPr lang="pl-PL" dirty="0"/>
              <a:t>Art. 50 TUE- wystąpienie z UE</a:t>
            </a:r>
          </a:p>
        </p:txBody>
      </p:sp>
      <p:sp>
        <p:nvSpPr>
          <p:cNvPr id="3" name="Tytuł 2">
            <a:extLst>
              <a:ext uri="{FF2B5EF4-FFF2-40B4-BE49-F238E27FC236}">
                <a16:creationId xmlns:a16="http://schemas.microsoft.com/office/drawing/2014/main" id="{45AF3CF8-9BD2-8F4F-952E-D113B38F12E8}"/>
              </a:ext>
            </a:extLst>
          </p:cNvPr>
          <p:cNvSpPr>
            <a:spLocks noGrp="1"/>
          </p:cNvSpPr>
          <p:nvPr>
            <p:ph type="title"/>
          </p:nvPr>
        </p:nvSpPr>
        <p:spPr/>
        <p:txBody>
          <a:bodyPr/>
          <a:lstStyle/>
          <a:p>
            <a:r>
              <a:rPr lang="pl-PL" dirty="0"/>
              <a:t>Członkostwo w UE</a:t>
            </a:r>
          </a:p>
        </p:txBody>
      </p:sp>
    </p:spTree>
    <p:extLst>
      <p:ext uri="{BB962C8B-B14F-4D97-AF65-F5344CB8AC3E}">
        <p14:creationId xmlns:p14="http://schemas.microsoft.com/office/powerpoint/2010/main" val="700249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24A30C9-B62D-F640-9A69-67AA7E7CC736}"/>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Zasada: Każde </a:t>
            </a:r>
            <a:r>
              <a:rPr lang="pl-PL" sz="1600" b="1" dirty="0"/>
              <a:t>państwo europejskie </a:t>
            </a:r>
            <a:r>
              <a:rPr lang="pl-PL" sz="1600" dirty="0"/>
              <a:t>respektujące </a:t>
            </a:r>
            <a:r>
              <a:rPr lang="pl-PL" sz="1600" b="1" dirty="0"/>
              <a:t>wartości </a:t>
            </a:r>
            <a:r>
              <a:rPr lang="pl-PL" sz="1600" dirty="0"/>
              <a:t>wymienione w </a:t>
            </a:r>
            <a:r>
              <a:rPr lang="pl-PL" sz="1600" b="1" dirty="0"/>
              <a:t>art. 2 TUE</a:t>
            </a:r>
            <a:r>
              <a:rPr lang="pl-PL" sz="1600" dirty="0"/>
              <a:t> może ubiegać się o członkostwo w UE</a:t>
            </a:r>
          </a:p>
          <a:p>
            <a:pPr marL="342900" indent="-342900">
              <a:buFont typeface="Arial" panose="020B0604020202020204" pitchFamily="34" charset="0"/>
              <a:buChar char="•"/>
            </a:pPr>
            <a:r>
              <a:rPr lang="pl-PL" sz="1600" dirty="0"/>
              <a:t>Praktyka: kryteria akcesyjne mają charakter dynamiczny i podlegają ewolucji </a:t>
            </a:r>
          </a:p>
          <a:p>
            <a:pPr marL="342900" indent="-342900">
              <a:buFont typeface="Arial" panose="020B0604020202020204" pitchFamily="34" charset="0"/>
              <a:buChar char="•"/>
            </a:pPr>
            <a:r>
              <a:rPr lang="pl-PL" sz="1600" b="1" dirty="0"/>
              <a:t>Art.49 TUE + kryteria kopenhaskie </a:t>
            </a:r>
            <a:r>
              <a:rPr lang="pl-PL" sz="1600" dirty="0"/>
              <a:t>(Rada Europejska, 1993)</a:t>
            </a:r>
          </a:p>
          <a:p>
            <a:pPr marL="342900" indent="-342900">
              <a:buFontTx/>
              <a:buChar char="-"/>
            </a:pPr>
            <a:r>
              <a:rPr lang="pl-PL" sz="1600" dirty="0"/>
              <a:t>1) stabilność instytucji demokratycznych,</a:t>
            </a:r>
          </a:p>
          <a:p>
            <a:pPr marL="342900" indent="-342900">
              <a:buFontTx/>
              <a:buChar char="-"/>
            </a:pPr>
            <a:r>
              <a:rPr lang="pl-PL" sz="1600" dirty="0"/>
              <a:t>2) poszanowanie praw mniejszości,</a:t>
            </a:r>
          </a:p>
          <a:p>
            <a:pPr marL="342900" indent="-342900">
              <a:buFontTx/>
              <a:buChar char="-"/>
            </a:pPr>
            <a:r>
              <a:rPr lang="pl-PL" sz="1600" dirty="0"/>
              <a:t>3) funkcjonowanie gospodarki rynkowej która sprosta rynkowi wewnętrznemu,</a:t>
            </a:r>
          </a:p>
          <a:p>
            <a:pPr marL="342900" indent="-342900">
              <a:buFontTx/>
              <a:buChar char="-"/>
            </a:pPr>
            <a:r>
              <a:rPr lang="pl-PL" sz="1600" dirty="0"/>
              <a:t>+ (!!!) zdolność absorpcji UE do przyjmowania kolejnych państw członkowskich (coraz większe znaczenie).</a:t>
            </a:r>
          </a:p>
          <a:p>
            <a:pPr marL="342900" indent="-342900">
              <a:buFont typeface="Arial" panose="020B0604020202020204" pitchFamily="34" charset="0"/>
              <a:buChar char="•"/>
            </a:pPr>
            <a:r>
              <a:rPr lang="pl-PL" sz="1600" dirty="0"/>
              <a:t>Możliwe jedynie pełne członkostwo- status państwa stowarzyszonego nie oznacza niepełnego członkostwa</a:t>
            </a:r>
          </a:p>
          <a:p>
            <a:pPr marL="342900" indent="-342900">
              <a:buFont typeface="Arial" panose="020B0604020202020204" pitchFamily="34" charset="0"/>
              <a:buChar char="•"/>
            </a:pPr>
            <a:r>
              <a:rPr lang="pl-PL" sz="1600" dirty="0"/>
              <a:t>Obecni kandydaci: Turcja, Czarnogóra, Serbia, Albania, Macedonia, Ukraina, Mołdawia  </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05EBA662-8891-524B-ABF4-6CEC53037D66}"/>
              </a:ext>
            </a:extLst>
          </p:cNvPr>
          <p:cNvSpPr>
            <a:spLocks noGrp="1"/>
          </p:cNvSpPr>
          <p:nvPr>
            <p:ph type="title"/>
          </p:nvPr>
        </p:nvSpPr>
        <p:spPr/>
        <p:txBody>
          <a:bodyPr/>
          <a:lstStyle/>
          <a:p>
            <a:r>
              <a:rPr lang="pl-PL" dirty="0"/>
              <a:t>Akcesja- art. 49 TUE </a:t>
            </a:r>
          </a:p>
        </p:txBody>
      </p:sp>
    </p:spTree>
    <p:extLst>
      <p:ext uri="{BB962C8B-B14F-4D97-AF65-F5344CB8AC3E}">
        <p14:creationId xmlns:p14="http://schemas.microsoft.com/office/powerpoint/2010/main" val="20415489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868D762-2FC9-9E48-BFA5-CF70DEE63F63}"/>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Konsensualne wystąpienie z UE- każde państwo, zgodnie z wymogami konstytucyjnymi, może zdecydować o wystąpieniu,</a:t>
            </a:r>
          </a:p>
          <a:p>
            <a:pPr marL="342900" indent="-342900">
              <a:buFont typeface="Arial" panose="020B0604020202020204" pitchFamily="34" charset="0"/>
              <a:buChar char="•"/>
            </a:pPr>
            <a:r>
              <a:rPr lang="pl-PL" sz="1800" dirty="0"/>
              <a:t>notyfikacja zamiaru wyjścia składana Radzie Europejskiej,</a:t>
            </a:r>
          </a:p>
          <a:p>
            <a:pPr marL="342900" indent="-342900">
              <a:buFont typeface="Arial" panose="020B0604020202020204" pitchFamily="34" charset="0"/>
              <a:buChar char="•"/>
            </a:pPr>
            <a:r>
              <a:rPr lang="pl-PL" sz="1800" dirty="0"/>
              <a:t>Rada Europejska ustala </a:t>
            </a:r>
            <a:r>
              <a:rPr lang="pl-PL" sz="1800" b="1" dirty="0"/>
              <a:t>wytyczne dot. negocjacji umowy o warunkach wystąpienia,</a:t>
            </a:r>
          </a:p>
          <a:p>
            <a:pPr marL="342900" indent="-342900">
              <a:buFont typeface="Arial" panose="020B0604020202020204" pitchFamily="34" charset="0"/>
              <a:buChar char="•"/>
            </a:pPr>
            <a:r>
              <a:rPr lang="pl-PL" sz="1800" b="1" dirty="0"/>
              <a:t>Umowa jest zawierana przez Radę w imieniu UE </a:t>
            </a:r>
            <a:r>
              <a:rPr lang="pl-PL" sz="1800" dirty="0"/>
              <a:t>(większość kwalifikowana + zgoda PE)--&gt; z przyczyn politycznych stosowana jest zasada konsensusu,</a:t>
            </a:r>
          </a:p>
          <a:p>
            <a:pPr marL="342900" indent="-342900">
              <a:buFont typeface="Arial" panose="020B0604020202020204" pitchFamily="34" charset="0"/>
              <a:buChar char="•"/>
            </a:pPr>
            <a:r>
              <a:rPr lang="pl-PL" sz="1800" dirty="0"/>
              <a:t>Traktaty przestają obowiązywać w dniu wejścia w życie umowy o wystąpieniu,</a:t>
            </a:r>
          </a:p>
          <a:p>
            <a:pPr marL="342900" indent="-342900">
              <a:buFont typeface="Arial" panose="020B0604020202020204" pitchFamily="34" charset="0"/>
              <a:buChar char="•"/>
            </a:pPr>
            <a:r>
              <a:rPr lang="pl-PL" sz="1800" dirty="0"/>
              <a:t>Jeśli </a:t>
            </a:r>
            <a:r>
              <a:rPr lang="pl-PL" sz="1800" dirty="0" err="1"/>
              <a:t>p.cz</a:t>
            </a:r>
            <a:r>
              <a:rPr lang="pl-PL" sz="1800" dirty="0"/>
              <a:t>. zdecyduje o chęci ponownej akcesji, wówczas przeprowadza się standardową procedurę z art. 49 TUE. </a:t>
            </a:r>
          </a:p>
        </p:txBody>
      </p:sp>
      <p:sp>
        <p:nvSpPr>
          <p:cNvPr id="3" name="Tytuł 2">
            <a:extLst>
              <a:ext uri="{FF2B5EF4-FFF2-40B4-BE49-F238E27FC236}">
                <a16:creationId xmlns:a16="http://schemas.microsoft.com/office/drawing/2014/main" id="{D7B5AE4E-2B9A-A445-9773-D50A13C21B2F}"/>
              </a:ext>
            </a:extLst>
          </p:cNvPr>
          <p:cNvSpPr>
            <a:spLocks noGrp="1"/>
          </p:cNvSpPr>
          <p:nvPr>
            <p:ph type="title"/>
          </p:nvPr>
        </p:nvSpPr>
        <p:spPr/>
        <p:txBody>
          <a:bodyPr/>
          <a:lstStyle/>
          <a:p>
            <a:r>
              <a:rPr lang="pl-PL" dirty="0"/>
              <a:t>Wystąpienie z UE- art. 50 TUE</a:t>
            </a:r>
          </a:p>
        </p:txBody>
      </p:sp>
    </p:spTree>
    <p:extLst>
      <p:ext uri="{BB962C8B-B14F-4D97-AF65-F5344CB8AC3E}">
        <p14:creationId xmlns:p14="http://schemas.microsoft.com/office/powerpoint/2010/main" val="2072840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F3350C1-1C89-6C46-AB56-468915D4E2F0}"/>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06.2016- referendum w UK</a:t>
            </a:r>
          </a:p>
          <a:p>
            <a:pPr marL="342900" indent="-342900">
              <a:buFont typeface="Arial" panose="020B0604020202020204" pitchFamily="34" charset="0"/>
              <a:buChar char="•"/>
            </a:pPr>
            <a:r>
              <a:rPr lang="pl-PL" sz="1600" dirty="0"/>
              <a:t>29.03.2017- notyfikacja do Rady Europejskiej potwierdzająca, iż UK zamierza wystąpić </a:t>
            </a:r>
          </a:p>
          <a:p>
            <a:pPr marL="342900" indent="-342900">
              <a:buFont typeface="Arial" panose="020B0604020202020204" pitchFamily="34" charset="0"/>
              <a:buChar char="•"/>
            </a:pPr>
            <a:r>
              <a:rPr lang="pl-PL" sz="1600" dirty="0"/>
              <a:t>Rada Europejska przygotowała zalecenia dot. negocjacji umowy o wystąpieniu</a:t>
            </a:r>
          </a:p>
          <a:p>
            <a:pPr marL="342900" indent="-342900">
              <a:buFont typeface="Arial" panose="020B0604020202020204" pitchFamily="34" charset="0"/>
              <a:buChar char="•"/>
            </a:pPr>
            <a:r>
              <a:rPr lang="pl-PL" sz="1600" dirty="0"/>
              <a:t>Mandat do negocjacji- KE, negocjowane dwie fazy:</a:t>
            </a:r>
          </a:p>
          <a:p>
            <a:pPr marL="342900" lvl="1" indent="0">
              <a:buNone/>
            </a:pPr>
            <a:r>
              <a:rPr lang="pl-PL" sz="1600" dirty="0"/>
              <a:t>1. Kontrybucja UK w budżecie UE, prawa obywateli, granica między Republiką Irlandii a Irlandią Północą (tzw. kryteria progowe),</a:t>
            </a:r>
          </a:p>
          <a:p>
            <a:pPr marL="342900" lvl="1" indent="0">
              <a:buNone/>
            </a:pPr>
            <a:r>
              <a:rPr lang="pl-PL" sz="1600" dirty="0"/>
              <a:t>2. Umowa o wystąpieniu. </a:t>
            </a:r>
          </a:p>
          <a:p>
            <a:pPr marL="342900" indent="-342900">
              <a:buFont typeface="Arial" panose="020B0604020202020204" pitchFamily="34" charset="0"/>
              <a:buChar char="•"/>
            </a:pPr>
            <a:r>
              <a:rPr lang="pl-PL" sz="1600" b="1" dirty="0"/>
              <a:t>31.01.2020 r. UK wystąpiła z UE na podstawie umowy o wystąpieniu</a:t>
            </a:r>
          </a:p>
          <a:p>
            <a:pPr marL="342900" indent="-342900">
              <a:buFont typeface="Arial" panose="020B0604020202020204" pitchFamily="34" charset="0"/>
              <a:buChar char="•"/>
            </a:pPr>
            <a:r>
              <a:rPr lang="pl-PL" sz="1600" dirty="0"/>
              <a:t>Do końca 2020 r.- okres przejściowy- stosuje się prawo UE, choć UK nie uczestniczy w procesie decyzyjnym UE</a:t>
            </a:r>
          </a:p>
          <a:p>
            <a:pPr marL="342900" indent="-342900">
              <a:buFont typeface="Arial" panose="020B0604020202020204" pitchFamily="34" charset="0"/>
              <a:buChar char="•"/>
            </a:pPr>
            <a:r>
              <a:rPr lang="pl-PL" sz="1600" dirty="0"/>
              <a:t>Od 1.1.2021- umowa o handlu i współpracy zawarta między UE a UK </a:t>
            </a:r>
          </a:p>
        </p:txBody>
      </p:sp>
      <p:sp>
        <p:nvSpPr>
          <p:cNvPr id="3" name="Tytuł 2">
            <a:extLst>
              <a:ext uri="{FF2B5EF4-FFF2-40B4-BE49-F238E27FC236}">
                <a16:creationId xmlns:a16="http://schemas.microsoft.com/office/drawing/2014/main" id="{695C002E-5EA6-164C-92F4-0817386E67B4}"/>
              </a:ext>
            </a:extLst>
          </p:cNvPr>
          <p:cNvSpPr>
            <a:spLocks noGrp="1"/>
          </p:cNvSpPr>
          <p:nvPr>
            <p:ph type="title"/>
          </p:nvPr>
        </p:nvSpPr>
        <p:spPr/>
        <p:txBody>
          <a:bodyPr/>
          <a:lstStyle/>
          <a:p>
            <a:r>
              <a:rPr lang="pl-PL" dirty="0"/>
              <a:t>Wystąpienie UK</a:t>
            </a:r>
          </a:p>
        </p:txBody>
      </p:sp>
    </p:spTree>
    <p:extLst>
      <p:ext uri="{BB962C8B-B14F-4D97-AF65-F5344CB8AC3E}">
        <p14:creationId xmlns:p14="http://schemas.microsoft.com/office/powerpoint/2010/main" val="98417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299AC19-F79F-5E44-8C34-E83518EEE57B}"/>
              </a:ext>
            </a:extLst>
          </p:cNvPr>
          <p:cNvSpPr>
            <a:spLocks noGrp="1"/>
          </p:cNvSpPr>
          <p:nvPr>
            <p:ph type="body" sz="quarter" idx="16"/>
          </p:nvPr>
        </p:nvSpPr>
        <p:spPr/>
        <p:txBody>
          <a:bodyPr/>
          <a:lstStyle/>
          <a:p>
            <a:r>
              <a:rPr lang="pl-PL" dirty="0"/>
              <a:t>Instytucje UE </a:t>
            </a:r>
          </a:p>
        </p:txBody>
      </p:sp>
      <p:sp>
        <p:nvSpPr>
          <p:cNvPr id="3" name="Tytuł 2">
            <a:extLst>
              <a:ext uri="{FF2B5EF4-FFF2-40B4-BE49-F238E27FC236}">
                <a16:creationId xmlns:a16="http://schemas.microsoft.com/office/drawing/2014/main" id="{E4FC22FB-6875-A84B-9CF4-390D2951A32E}"/>
              </a:ext>
            </a:extLst>
          </p:cNvPr>
          <p:cNvSpPr>
            <a:spLocks noGrp="1"/>
          </p:cNvSpPr>
          <p:nvPr>
            <p:ph type="title"/>
          </p:nvPr>
        </p:nvSpPr>
        <p:spPr/>
        <p:txBody>
          <a:bodyPr/>
          <a:lstStyle/>
          <a:p>
            <a:r>
              <a:rPr lang="pl-PL" dirty="0"/>
              <a:t>Za tydzień…</a:t>
            </a:r>
          </a:p>
        </p:txBody>
      </p:sp>
    </p:spTree>
    <p:extLst>
      <p:ext uri="{BB962C8B-B14F-4D97-AF65-F5344CB8AC3E}">
        <p14:creationId xmlns:p14="http://schemas.microsoft.com/office/powerpoint/2010/main" val="2730533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33D7CDC4-B638-4647-8774-109F9AE48F8E}"/>
              </a:ext>
            </a:extLst>
          </p:cNvPr>
          <p:cNvSpPr>
            <a:spLocks noGrp="1"/>
          </p:cNvSpPr>
          <p:nvPr>
            <p:ph type="subTitle" idx="1"/>
          </p:nvPr>
        </p:nvSpPr>
        <p:spPr/>
        <p:txBody>
          <a:bodyPr/>
          <a:lstStyle/>
          <a:p>
            <a:r>
              <a:rPr lang="pl-PL" dirty="0"/>
              <a:t>.</a:t>
            </a:r>
          </a:p>
        </p:txBody>
      </p:sp>
      <p:sp>
        <p:nvSpPr>
          <p:cNvPr id="3" name="Tytuł 2">
            <a:extLst>
              <a:ext uri="{FF2B5EF4-FFF2-40B4-BE49-F238E27FC236}">
                <a16:creationId xmlns:a16="http://schemas.microsoft.com/office/drawing/2014/main" id="{C0077535-FD2E-3E4E-BCDC-B29AB81BEA48}"/>
              </a:ext>
            </a:extLst>
          </p:cNvPr>
          <p:cNvSpPr>
            <a:spLocks noGrp="1"/>
          </p:cNvSpPr>
          <p:nvPr>
            <p:ph type="ctrTitle"/>
          </p:nvPr>
        </p:nvSpPr>
        <p:spPr/>
        <p:txBody>
          <a:bodyPr/>
          <a:lstStyle/>
          <a:p>
            <a:r>
              <a:rPr lang="pl-PL" dirty="0"/>
              <a:t>INSTYTUCJE UE</a:t>
            </a:r>
          </a:p>
        </p:txBody>
      </p:sp>
    </p:spTree>
    <p:extLst>
      <p:ext uri="{BB962C8B-B14F-4D97-AF65-F5344CB8AC3E}">
        <p14:creationId xmlns:p14="http://schemas.microsoft.com/office/powerpoint/2010/main" val="428300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2A191B0-CF34-584A-824A-F1801C701657}"/>
              </a:ext>
            </a:extLst>
          </p:cNvPr>
          <p:cNvSpPr>
            <a:spLocks noGrp="1"/>
          </p:cNvSpPr>
          <p:nvPr>
            <p:ph type="body" sz="quarter" idx="16"/>
          </p:nvPr>
        </p:nvSpPr>
        <p:spPr/>
        <p:txBody>
          <a:bodyPr/>
          <a:lstStyle/>
          <a:p>
            <a:pPr marL="342900" indent="-342900">
              <a:buFontTx/>
              <a:buChar char="-"/>
            </a:pPr>
            <a:r>
              <a:rPr lang="pl-PL" b="1" dirty="0"/>
              <a:t>Organizacja międzynarodowa</a:t>
            </a:r>
            <a:r>
              <a:rPr lang="pl-PL" dirty="0"/>
              <a:t> wyposażona w podmiotowość w PMP (art. 47 TUE)</a:t>
            </a:r>
          </a:p>
          <a:p>
            <a:pPr marL="342900" indent="-342900">
              <a:buFontTx/>
              <a:buChar char="-"/>
            </a:pPr>
            <a:r>
              <a:rPr lang="pl-PL" b="1" dirty="0"/>
              <a:t>Organizacja ponadnarodowa, </a:t>
            </a:r>
            <a:r>
              <a:rPr lang="pl-PL" dirty="0"/>
              <a:t>ze względu na:</a:t>
            </a:r>
          </a:p>
          <a:p>
            <a:pPr marL="857250" lvl="1" indent="-342900">
              <a:buFontTx/>
              <a:buChar char="-"/>
            </a:pPr>
            <a:r>
              <a:rPr lang="pl-PL" sz="1600" dirty="0"/>
              <a:t>Samodzielny porządek prawny (prawo UE);</a:t>
            </a:r>
          </a:p>
          <a:p>
            <a:pPr marL="857250" lvl="1" indent="-342900">
              <a:buFontTx/>
              <a:buChar char="-"/>
            </a:pPr>
            <a:r>
              <a:rPr lang="pl-PL" sz="1600" dirty="0"/>
              <a:t>Kompetencje legislacyjne UE- możliwość stanowienia prawa kierowanego do </a:t>
            </a:r>
            <a:r>
              <a:rPr lang="pl-PL" sz="1600" dirty="0" err="1"/>
              <a:t>PCz</a:t>
            </a:r>
            <a:r>
              <a:rPr lang="pl-PL" sz="1600" dirty="0"/>
              <a:t>. jak i jednostek;</a:t>
            </a:r>
          </a:p>
          <a:p>
            <a:pPr marL="857250" lvl="1" indent="-342900">
              <a:buFontTx/>
              <a:buChar char="-"/>
            </a:pPr>
            <a:r>
              <a:rPr lang="pl-PL" sz="1600" dirty="0"/>
              <a:t>Autonomia sądowa- wszelkie spoty dot. stosowania lub wykładni prawa rozpatruje TSUE;</a:t>
            </a:r>
          </a:p>
          <a:p>
            <a:pPr marL="857250" lvl="1" indent="-342900">
              <a:buFontTx/>
              <a:buChar char="-"/>
            </a:pPr>
            <a:r>
              <a:rPr lang="pl-PL" sz="1600" dirty="0"/>
              <a:t>Autonomia finansowa UE (dochody własne pochodzące z ceł i podatku VAT);</a:t>
            </a:r>
          </a:p>
          <a:p>
            <a:pPr marL="857250" lvl="1" indent="-342900">
              <a:buFontTx/>
              <a:buChar char="-"/>
            </a:pPr>
            <a:r>
              <a:rPr lang="pl-PL" sz="1600" dirty="0"/>
              <a:t>Wspólna waluta euro.</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C3625B57-AF76-9745-AB28-967DEC4C6662}"/>
              </a:ext>
            </a:extLst>
          </p:cNvPr>
          <p:cNvSpPr>
            <a:spLocks noGrp="1"/>
          </p:cNvSpPr>
          <p:nvPr>
            <p:ph type="title"/>
          </p:nvPr>
        </p:nvSpPr>
        <p:spPr/>
        <p:txBody>
          <a:bodyPr/>
          <a:lstStyle/>
          <a:p>
            <a:r>
              <a:rPr lang="pl-PL" dirty="0"/>
              <a:t>Charakter prawny UE</a:t>
            </a:r>
          </a:p>
        </p:txBody>
      </p:sp>
    </p:spTree>
    <p:extLst>
      <p:ext uri="{BB962C8B-B14F-4D97-AF65-F5344CB8AC3E}">
        <p14:creationId xmlns:p14="http://schemas.microsoft.com/office/powerpoint/2010/main" val="8902150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75D65A-FF63-0341-8700-8392C5C2734E}"/>
              </a:ext>
            </a:extLst>
          </p:cNvPr>
          <p:cNvSpPr>
            <a:spLocks noGrp="1"/>
          </p:cNvSpPr>
          <p:nvPr>
            <p:ph type="body" sz="quarter" idx="16"/>
          </p:nvPr>
        </p:nvSpPr>
        <p:spPr>
          <a:xfrm>
            <a:off x="667658" y="1771650"/>
            <a:ext cx="10856685" cy="3926506"/>
          </a:xfrm>
        </p:spPr>
        <p:txBody>
          <a:bodyPr/>
          <a:lstStyle/>
          <a:p>
            <a:pPr marL="342900" indent="-342900">
              <a:buFont typeface="Arial" panose="020B0604020202020204" pitchFamily="34" charset="0"/>
              <a:buChar char="•"/>
            </a:pPr>
            <a:r>
              <a:rPr lang="pl-PL" dirty="0"/>
              <a:t>Za czasów Europejskiej Wspólnoty Węgla i Stali- Wspólne Zgromadzenie (funkcja konsultacyjna)</a:t>
            </a:r>
          </a:p>
          <a:p>
            <a:pPr marL="342900" indent="-342900">
              <a:buFont typeface="Arial" panose="020B0604020202020204" pitchFamily="34" charset="0"/>
              <a:buChar char="•"/>
            </a:pPr>
            <a:r>
              <a:rPr lang="pl-PL" dirty="0"/>
              <a:t>Od 1957 r.- Europejskie Zgromadzenie Parlamentarne (Strasburg)</a:t>
            </a:r>
          </a:p>
          <a:p>
            <a:pPr marL="342900" indent="-342900">
              <a:buFont typeface="Arial" panose="020B0604020202020204" pitchFamily="34" charset="0"/>
              <a:buChar char="•"/>
            </a:pPr>
            <a:r>
              <a:rPr lang="pl-PL" dirty="0"/>
              <a:t>Od 1962- PE</a:t>
            </a:r>
          </a:p>
          <a:p>
            <a:pPr marL="342900" indent="-342900">
              <a:buFont typeface="Arial" panose="020B0604020202020204" pitchFamily="34" charset="0"/>
              <a:buChar char="•"/>
            </a:pPr>
            <a:r>
              <a:rPr lang="pl-PL" dirty="0"/>
              <a:t>Od 1986 r. – Jednolity Akt Europejski- wzmocniona pozycja PE (procedura współpracy)</a:t>
            </a:r>
          </a:p>
          <a:p>
            <a:pPr marL="342900" indent="-342900">
              <a:buFont typeface="Arial" panose="020B0604020202020204" pitchFamily="34" charset="0"/>
              <a:buChar char="•"/>
            </a:pPr>
            <a:r>
              <a:rPr lang="pl-PL" dirty="0"/>
              <a:t>Początkowo jedynie kompetencje opiniodawcze, </a:t>
            </a:r>
          </a:p>
          <a:p>
            <a:pPr marL="342900" indent="-342900">
              <a:buFont typeface="Arial" panose="020B0604020202020204" pitchFamily="34" charset="0"/>
              <a:buChar char="•"/>
            </a:pPr>
            <a:r>
              <a:rPr lang="pl-PL" dirty="0"/>
              <a:t>Obecnie: funkcja prawodawcza- równorzędna z Radą (zwykła procedura ustawodawcza)</a:t>
            </a:r>
          </a:p>
          <a:p>
            <a:pPr marL="342900" indent="-342900">
              <a:buFont typeface="Arial" panose="020B0604020202020204" pitchFamily="34" charset="0"/>
              <a:buChar char="•"/>
            </a:pPr>
            <a:r>
              <a:rPr lang="pl-PL" dirty="0"/>
              <a:t>Początkowo deputowani wybierani przez parlamenty </a:t>
            </a:r>
            <a:r>
              <a:rPr lang="pl-PL" dirty="0" err="1"/>
              <a:t>p.cz</a:t>
            </a:r>
            <a:r>
              <a:rPr lang="pl-PL" dirty="0"/>
              <a:t>., od 1979 r. pierwsze wybory bezpośrednie do PE (legitymacja demokratyczna)</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F661FFF1-9D96-2B4E-A0D7-78DE5F8E3740}"/>
              </a:ext>
            </a:extLst>
          </p:cNvPr>
          <p:cNvSpPr>
            <a:spLocks noGrp="1"/>
          </p:cNvSpPr>
          <p:nvPr>
            <p:ph type="title"/>
          </p:nvPr>
        </p:nvSpPr>
        <p:spPr/>
        <p:txBody>
          <a:bodyPr/>
          <a:lstStyle/>
          <a:p>
            <a:r>
              <a:rPr lang="pl-PL" dirty="0"/>
              <a:t>PE- historia</a:t>
            </a:r>
          </a:p>
        </p:txBody>
      </p:sp>
    </p:spTree>
    <p:extLst>
      <p:ext uri="{BB962C8B-B14F-4D97-AF65-F5344CB8AC3E}">
        <p14:creationId xmlns:p14="http://schemas.microsoft.com/office/powerpoint/2010/main" val="867015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461F7EF-7E8D-7A41-84FF-8003AD86166C}"/>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Art. 14 ust. 3 TUE- członkowie PE wybierani na 5 letnią kadencję w wyborach powszechnych, bezpośrednich oraz proporcjonalnych, w głosowaniu wolnym i tajnym</a:t>
            </a:r>
          </a:p>
          <a:p>
            <a:pPr marL="342900" indent="-342900">
              <a:buFont typeface="Arial" panose="020B0604020202020204" pitchFamily="34" charset="0"/>
              <a:buChar char="•"/>
            </a:pPr>
            <a:r>
              <a:rPr lang="pl-PL" dirty="0"/>
              <a:t>Każde </a:t>
            </a:r>
            <a:r>
              <a:rPr lang="pl-PL" dirty="0" err="1"/>
              <a:t>p.cz</a:t>
            </a:r>
            <a:r>
              <a:rPr lang="pl-PL" dirty="0"/>
              <a:t>. ustala własną ordynację wyborczą</a:t>
            </a:r>
          </a:p>
          <a:p>
            <a:pPr marL="342900" indent="-342900">
              <a:buFont typeface="Arial" panose="020B0604020202020204" pitchFamily="34" charset="0"/>
              <a:buChar char="•"/>
            </a:pPr>
            <a:r>
              <a:rPr lang="pl-PL" dirty="0"/>
              <a:t>Siedziba- Strasburg (Sesje plenarne), Bruksela (komisje, biura poselskie, władze klubów- ułatwiona komunikacja z Radą i Komisją), w Luksemburgu Sekretariat Generalny i biblioteka    </a:t>
            </a:r>
          </a:p>
        </p:txBody>
      </p:sp>
      <p:sp>
        <p:nvSpPr>
          <p:cNvPr id="3" name="Tytuł 2">
            <a:extLst>
              <a:ext uri="{FF2B5EF4-FFF2-40B4-BE49-F238E27FC236}">
                <a16:creationId xmlns:a16="http://schemas.microsoft.com/office/drawing/2014/main" id="{72BAFC55-621E-BA43-BA95-4808DEEC8CB3}"/>
              </a:ext>
            </a:extLst>
          </p:cNvPr>
          <p:cNvSpPr>
            <a:spLocks noGrp="1"/>
          </p:cNvSpPr>
          <p:nvPr>
            <p:ph type="title"/>
          </p:nvPr>
        </p:nvSpPr>
        <p:spPr/>
        <p:txBody>
          <a:bodyPr/>
          <a:lstStyle/>
          <a:p>
            <a:r>
              <a:rPr lang="pl-PL" dirty="0"/>
              <a:t>PE</a:t>
            </a:r>
          </a:p>
        </p:txBody>
      </p:sp>
    </p:spTree>
    <p:extLst>
      <p:ext uri="{BB962C8B-B14F-4D97-AF65-F5344CB8AC3E}">
        <p14:creationId xmlns:p14="http://schemas.microsoft.com/office/powerpoint/2010/main" val="1976245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77B900E-AED0-B94D-816D-F8CA61AFD0F6}"/>
              </a:ext>
            </a:extLst>
          </p:cNvPr>
          <p:cNvSpPr>
            <a:spLocks noGrp="1"/>
          </p:cNvSpPr>
          <p:nvPr>
            <p:ph type="body" sz="quarter" idx="16"/>
          </p:nvPr>
        </p:nvSpPr>
        <p:spPr/>
        <p:txBody>
          <a:bodyPr/>
          <a:lstStyle/>
          <a:p>
            <a:pPr marL="342900" indent="-342900">
              <a:buFont typeface="Arial" panose="020B0604020202020204" pitchFamily="34" charset="0"/>
              <a:buChar char="•"/>
            </a:pPr>
            <a:r>
              <a:rPr lang="pl-PL" sz="1600" dirty="0"/>
              <a:t>Od 2024-2029 r.- 720 członków (Decyzja Rady Europejskiej 2023/2061);</a:t>
            </a:r>
          </a:p>
          <a:p>
            <a:pPr marL="342900" indent="-342900">
              <a:buFont typeface="Arial" panose="020B0604020202020204" pitchFamily="34" charset="0"/>
              <a:buChar char="•"/>
            </a:pPr>
            <a:r>
              <a:rPr lang="pl-PL" sz="1600" dirty="0"/>
              <a:t>Art. 14 ust 2. TUE- max.750 + przewodniczący;</a:t>
            </a:r>
          </a:p>
          <a:p>
            <a:pPr marL="342900" indent="-342900">
              <a:buFont typeface="Arial" panose="020B0604020202020204" pitchFamily="34" charset="0"/>
              <a:buChar char="•"/>
            </a:pPr>
            <a:r>
              <a:rPr lang="pl-PL" sz="1600" dirty="0"/>
              <a:t>Zasada degresywnej reprezentacji obywateli UE;</a:t>
            </a:r>
          </a:p>
          <a:p>
            <a:pPr marL="342900" indent="-342900">
              <a:buFontTx/>
              <a:buChar char="-"/>
            </a:pPr>
            <a:r>
              <a:rPr lang="pl-PL" sz="1600" dirty="0"/>
              <a:t>łączna liczba mandatów przydzielana jest na podstawie liczby ludności danego państwa, lecz państwa o większej liczbie ludności zgadzają się być niedostatecznie reprezentowane (faworyzowanie mniej zaludnionych </a:t>
            </a:r>
            <a:r>
              <a:rPr lang="pl-PL" sz="1600" dirty="0" err="1"/>
              <a:t>p.cz</a:t>
            </a:r>
            <a:r>
              <a:rPr lang="pl-PL" sz="1600" dirty="0"/>
              <a:t>.);</a:t>
            </a:r>
          </a:p>
          <a:p>
            <a:pPr marL="342900" indent="-342900">
              <a:buFontTx/>
              <a:buChar char="-"/>
            </a:pPr>
            <a:r>
              <a:rPr lang="pl-PL" sz="1600" dirty="0"/>
              <a:t>Im większy kraj, tym mniejsza liczba mandatów w stosunku do liczby ludności;</a:t>
            </a:r>
          </a:p>
          <a:p>
            <a:pPr marL="342900" indent="-342900">
              <a:buFontTx/>
              <a:buChar char="-"/>
            </a:pPr>
            <a:r>
              <a:rPr lang="pl-PL" sz="1600" dirty="0"/>
              <a:t>Min. 6 miejsc, max. 96;</a:t>
            </a:r>
          </a:p>
          <a:p>
            <a:pPr marL="342900" indent="-342900">
              <a:buFont typeface="Arial" panose="020B0604020202020204" pitchFamily="34" charset="0"/>
              <a:buChar char="•"/>
            </a:pPr>
            <a:r>
              <a:rPr lang="pl-PL" sz="1600" dirty="0"/>
              <a:t>Posłowie zasiadają wg przynależności politycznej;</a:t>
            </a:r>
          </a:p>
          <a:p>
            <a:pPr marL="342900" indent="-342900">
              <a:buFont typeface="Arial" panose="020B0604020202020204" pitchFamily="34" charset="0"/>
              <a:buChar char="•"/>
            </a:pPr>
            <a:r>
              <a:rPr lang="pl-PL" sz="1600" dirty="0"/>
              <a:t>Posłowie przynależą do ugrupowań politycznych lub są niezrzeszeni;</a:t>
            </a:r>
          </a:p>
          <a:p>
            <a:pPr marL="342900" indent="-342900">
              <a:buFont typeface="Arial" panose="020B0604020202020204" pitchFamily="34" charset="0"/>
              <a:buChar char="•"/>
            </a:pPr>
            <a:r>
              <a:rPr lang="pl-PL" sz="1600" dirty="0"/>
              <a:t>Każda grupa polityczna- posłowie z co najmniej ¼ </a:t>
            </a:r>
            <a:r>
              <a:rPr lang="pl-PL" sz="1600" dirty="0" err="1"/>
              <a:t>p.cz</a:t>
            </a:r>
            <a:r>
              <a:rPr lang="pl-PL" sz="1600" dirty="0"/>
              <a:t>., min. liczba posłów do utworzenia to 23.</a:t>
            </a:r>
          </a:p>
        </p:txBody>
      </p:sp>
      <p:sp>
        <p:nvSpPr>
          <p:cNvPr id="3" name="Tytuł 2">
            <a:extLst>
              <a:ext uri="{FF2B5EF4-FFF2-40B4-BE49-F238E27FC236}">
                <a16:creationId xmlns:a16="http://schemas.microsoft.com/office/drawing/2014/main" id="{90915FB8-9074-C94B-9065-530AE585FE5C}"/>
              </a:ext>
            </a:extLst>
          </p:cNvPr>
          <p:cNvSpPr>
            <a:spLocks noGrp="1"/>
          </p:cNvSpPr>
          <p:nvPr>
            <p:ph type="title"/>
          </p:nvPr>
        </p:nvSpPr>
        <p:spPr/>
        <p:txBody>
          <a:bodyPr/>
          <a:lstStyle/>
          <a:p>
            <a:r>
              <a:rPr lang="pl-PL" dirty="0"/>
              <a:t>PE- skład</a:t>
            </a:r>
          </a:p>
        </p:txBody>
      </p:sp>
    </p:spTree>
    <p:extLst>
      <p:ext uri="{BB962C8B-B14F-4D97-AF65-F5344CB8AC3E}">
        <p14:creationId xmlns:p14="http://schemas.microsoft.com/office/powerpoint/2010/main" val="1149543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9E8F7DE-D178-FE4A-9CEB-9E8A556A4713}"/>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Obecnie 8 grup politycznych</a:t>
            </a:r>
          </a:p>
          <a:p>
            <a:pPr marL="342900" indent="-342900">
              <a:buFont typeface="Arial" panose="020B0604020202020204" pitchFamily="34" charset="0"/>
              <a:buChar char="•"/>
            </a:pPr>
            <a:r>
              <a:rPr lang="pl-PL" dirty="0"/>
              <a:t>Od 2024 r.- najliczniejsza Grupa Europejskiej Partii Ludowej- Chrześcijańscy Demokraci </a:t>
            </a:r>
          </a:p>
          <a:p>
            <a:pPr marL="342900" indent="-342900">
              <a:buFont typeface="Arial" panose="020B0604020202020204" pitchFamily="34" charset="0"/>
              <a:buChar char="•"/>
            </a:pPr>
            <a:r>
              <a:rPr lang="pl-PL" dirty="0"/>
              <a:t>Pracami PE kierują przewodniczący, 14 wice oraz organy polityczne (m.in. Prezydium, które podejmuje </a:t>
            </a:r>
            <a:r>
              <a:rPr lang="pl-PL" dirty="0" err="1"/>
              <a:t>dec</a:t>
            </a:r>
            <a:r>
              <a:rPr lang="pl-PL" dirty="0"/>
              <a:t>. w sprawach org. wewnętrznej PE,  5 kwestorów odp. za sprawy administracyjne i finansowe posłów)</a:t>
            </a:r>
          </a:p>
          <a:p>
            <a:pPr marL="342900" indent="-342900">
              <a:buFont typeface="Arial" panose="020B0604020202020204" pitchFamily="34" charset="0"/>
              <a:buChar char="•"/>
            </a:pPr>
            <a:r>
              <a:rPr lang="pl-PL" dirty="0"/>
              <a:t>Przewodniczący PE- wybierany bezwzględną większością głosów na 2,5 letnią kadencję (Roberta </a:t>
            </a:r>
            <a:r>
              <a:rPr lang="pl-PL" dirty="0" err="1"/>
              <a:t>Metsola</a:t>
            </a:r>
            <a:r>
              <a:rPr lang="pl-PL" dirty="0"/>
              <a:t>)</a:t>
            </a:r>
          </a:p>
          <a:p>
            <a:pPr marL="342900" indent="-342900">
              <a:buFont typeface="Arial" panose="020B0604020202020204" pitchFamily="34" charset="0"/>
              <a:buChar char="•"/>
            </a:pPr>
            <a:r>
              <a:rPr lang="pl-PL" dirty="0">
                <a:hlinkClick r:id="rId2"/>
              </a:rPr>
              <a:t>https://www.europarl.europa.eu/meps/pl/home</a:t>
            </a:r>
            <a:r>
              <a:rPr lang="pl-PL" dirty="0"/>
              <a:t> </a:t>
            </a:r>
          </a:p>
        </p:txBody>
      </p:sp>
      <p:sp>
        <p:nvSpPr>
          <p:cNvPr id="3" name="Tytuł 2">
            <a:extLst>
              <a:ext uri="{FF2B5EF4-FFF2-40B4-BE49-F238E27FC236}">
                <a16:creationId xmlns:a16="http://schemas.microsoft.com/office/drawing/2014/main" id="{A945A755-DE48-EC4A-8D22-F835B309ACAB}"/>
              </a:ext>
            </a:extLst>
          </p:cNvPr>
          <p:cNvSpPr>
            <a:spLocks noGrp="1"/>
          </p:cNvSpPr>
          <p:nvPr>
            <p:ph type="title"/>
          </p:nvPr>
        </p:nvSpPr>
        <p:spPr/>
        <p:txBody>
          <a:bodyPr/>
          <a:lstStyle/>
          <a:p>
            <a:r>
              <a:rPr lang="pl-PL" dirty="0"/>
              <a:t>PE- struktura</a:t>
            </a:r>
          </a:p>
        </p:txBody>
      </p:sp>
      <p:pic>
        <p:nvPicPr>
          <p:cNvPr id="4" name="Obraz 3">
            <a:extLst>
              <a:ext uri="{FF2B5EF4-FFF2-40B4-BE49-F238E27FC236}">
                <a16:creationId xmlns:a16="http://schemas.microsoft.com/office/drawing/2014/main" id="{48EA76B5-5ACE-C142-8B82-C74F6CAFB864}"/>
              </a:ext>
            </a:extLst>
          </p:cNvPr>
          <p:cNvPicPr>
            <a:picLocks noChangeAspect="1"/>
          </p:cNvPicPr>
          <p:nvPr/>
        </p:nvPicPr>
        <p:blipFill>
          <a:blip r:embed="rId3"/>
          <a:stretch>
            <a:fillRect/>
          </a:stretch>
        </p:blipFill>
        <p:spPr>
          <a:xfrm>
            <a:off x="6628563" y="4232073"/>
            <a:ext cx="4589476" cy="2932165"/>
          </a:xfrm>
          <a:prstGeom prst="rect">
            <a:avLst/>
          </a:prstGeom>
        </p:spPr>
      </p:pic>
    </p:spTree>
    <p:extLst>
      <p:ext uri="{BB962C8B-B14F-4D97-AF65-F5344CB8AC3E}">
        <p14:creationId xmlns:p14="http://schemas.microsoft.com/office/powerpoint/2010/main" val="2050242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3CB203C-F684-7B42-8255-3432B0F44E05}"/>
              </a:ext>
            </a:extLst>
          </p:cNvPr>
          <p:cNvSpPr>
            <a:spLocks noGrp="1"/>
          </p:cNvSpPr>
          <p:nvPr>
            <p:ph type="body" sz="quarter" idx="16"/>
          </p:nvPr>
        </p:nvSpPr>
        <p:spPr/>
        <p:txBody>
          <a:bodyPr/>
          <a:lstStyle/>
          <a:p>
            <a:r>
              <a:rPr lang="pl-PL" sz="1800" b="1" dirty="0"/>
              <a:t>EPP</a:t>
            </a:r>
            <a:r>
              <a:rPr lang="pl-PL" sz="1800" dirty="0"/>
              <a:t>- Chrześcijańscy Demokraci</a:t>
            </a:r>
          </a:p>
          <a:p>
            <a:r>
              <a:rPr lang="pl-PL" sz="1800" dirty="0"/>
              <a:t>(Europ. Partia Ludowa)</a:t>
            </a:r>
          </a:p>
          <a:p>
            <a:r>
              <a:rPr lang="pl-PL" sz="1800" b="1" dirty="0"/>
              <a:t>S&amp;D- </a:t>
            </a:r>
            <a:r>
              <a:rPr lang="pl-PL" sz="1800" dirty="0"/>
              <a:t>Konserwatyści i Reformatorzy</a:t>
            </a:r>
          </a:p>
          <a:p>
            <a:r>
              <a:rPr lang="pl-PL" dirty="0"/>
              <a:t>(Socjaliści i Demokraci)</a:t>
            </a:r>
          </a:p>
          <a:p>
            <a:r>
              <a:rPr lang="pl-PL" dirty="0" err="1"/>
              <a:t>https</a:t>
            </a:r>
            <a:r>
              <a:rPr lang="pl-PL" dirty="0"/>
              <a:t>://</a:t>
            </a:r>
            <a:r>
              <a:rPr lang="pl-PL" dirty="0" err="1"/>
              <a:t>www.europarl.europa.eu</a:t>
            </a:r>
            <a:r>
              <a:rPr lang="pl-PL" dirty="0"/>
              <a:t>/</a:t>
            </a:r>
            <a:r>
              <a:rPr lang="pl-PL" dirty="0" err="1"/>
              <a:t>meps</a:t>
            </a:r>
            <a:r>
              <a:rPr lang="pl-PL" dirty="0"/>
              <a:t>/</a:t>
            </a:r>
            <a:r>
              <a:rPr lang="pl-PL" dirty="0" err="1"/>
              <a:t>pl</a:t>
            </a:r>
            <a:r>
              <a:rPr lang="pl-PL" dirty="0"/>
              <a:t>/</a:t>
            </a:r>
            <a:r>
              <a:rPr lang="pl-PL" dirty="0" err="1"/>
              <a:t>search</a:t>
            </a:r>
            <a:r>
              <a:rPr lang="pl-PL" dirty="0"/>
              <a:t>/</a:t>
            </a:r>
            <a:r>
              <a:rPr lang="pl-PL" dirty="0" err="1"/>
              <a:t>table</a:t>
            </a:r>
            <a:endParaRPr lang="pl-PL" dirty="0"/>
          </a:p>
        </p:txBody>
      </p:sp>
      <p:sp>
        <p:nvSpPr>
          <p:cNvPr id="3" name="Tytuł 2">
            <a:extLst>
              <a:ext uri="{FF2B5EF4-FFF2-40B4-BE49-F238E27FC236}">
                <a16:creationId xmlns:a16="http://schemas.microsoft.com/office/drawing/2014/main" id="{FDAAD11B-6EDC-5D41-82D4-1C1D4528927A}"/>
              </a:ext>
            </a:extLst>
          </p:cNvPr>
          <p:cNvSpPr>
            <a:spLocks noGrp="1"/>
          </p:cNvSpPr>
          <p:nvPr>
            <p:ph type="title"/>
          </p:nvPr>
        </p:nvSpPr>
        <p:spPr>
          <a:xfrm>
            <a:off x="790313" y="283024"/>
            <a:ext cx="10611368" cy="540941"/>
          </a:xfrm>
        </p:spPr>
        <p:txBody>
          <a:bodyPr/>
          <a:lstStyle/>
          <a:p>
            <a:r>
              <a:rPr lang="pl-PL" dirty="0"/>
              <a:t>Grupy polityczne w PE</a:t>
            </a:r>
          </a:p>
        </p:txBody>
      </p:sp>
      <p:pic>
        <p:nvPicPr>
          <p:cNvPr id="5" name="Obraz 4">
            <a:extLst>
              <a:ext uri="{FF2B5EF4-FFF2-40B4-BE49-F238E27FC236}">
                <a16:creationId xmlns:a16="http://schemas.microsoft.com/office/drawing/2014/main" id="{05815F07-A797-964C-ACFA-FBE010681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952" y="1045028"/>
            <a:ext cx="7385537" cy="5064369"/>
          </a:xfrm>
          <a:prstGeom prst="rect">
            <a:avLst/>
          </a:prstGeom>
        </p:spPr>
      </p:pic>
    </p:spTree>
    <p:extLst>
      <p:ext uri="{BB962C8B-B14F-4D97-AF65-F5344CB8AC3E}">
        <p14:creationId xmlns:p14="http://schemas.microsoft.com/office/powerpoint/2010/main" val="33466304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7BF6F3D-07C3-B642-AC74-6C13842E9727}"/>
              </a:ext>
            </a:extLst>
          </p:cNvPr>
          <p:cNvSpPr>
            <a:spLocks noGrp="1"/>
          </p:cNvSpPr>
          <p:nvPr>
            <p:ph type="body" sz="quarter" idx="16"/>
          </p:nvPr>
        </p:nvSpPr>
        <p:spPr/>
        <p:txBody>
          <a:bodyPr/>
          <a:lstStyle/>
          <a:p>
            <a:pPr marL="342900" indent="-342900" fontAlgn="ctr">
              <a:buFont typeface="Arial" panose="020B0604020202020204" pitchFamily="34" charset="0"/>
              <a:buChar char="•"/>
            </a:pPr>
            <a:r>
              <a:rPr lang="pl-PL" sz="1800" dirty="0"/>
              <a:t>W odpowiedzi na wniosek właściwego organu krajowego do PE o uchylenie immunitetu posła </a:t>
            </a:r>
            <a:r>
              <a:rPr lang="pl-PL" sz="1800" b="1" dirty="0"/>
              <a:t>przewodniczący Parlamentu ogłasza wniosek na posiedzeniu plenarnym i kieruje go do właściwej komisji parlamentarnej (Komisji Prawnej).</a:t>
            </a:r>
          </a:p>
          <a:p>
            <a:pPr marL="342900" indent="-342900" fontAlgn="ctr">
              <a:buFont typeface="Arial" panose="020B0604020202020204" pitchFamily="34" charset="0"/>
              <a:buChar char="•"/>
            </a:pPr>
            <a:r>
              <a:rPr lang="pl-PL" sz="1800" dirty="0"/>
              <a:t>Komisja może zwrócić się o dostarczenie wszelkich informacji bądź wyjaśnień, które uzna za niezbędne. Zainteresowany poseł ma prawo do złożenia ustnych wyjaśnień i może przedłożyć dokumenty lub inne dowody na piśmie.</a:t>
            </a:r>
          </a:p>
          <a:p>
            <a:pPr marL="342900" indent="-342900" fontAlgn="ctr">
              <a:buFont typeface="Arial" panose="020B0604020202020204" pitchFamily="34" charset="0"/>
              <a:buChar char="•"/>
            </a:pPr>
            <a:r>
              <a:rPr lang="pl-PL" sz="1800" dirty="0"/>
              <a:t>Komisja przyjmuje przy drzwiach zamkniętych i przedstawia całemu Parlamentowi </a:t>
            </a:r>
            <a:r>
              <a:rPr lang="pl-PL" sz="1800" b="1" dirty="0"/>
              <a:t>zalecenie dotyczące zatwierdzenia lub odrzucenia wniosku </a:t>
            </a:r>
            <a:r>
              <a:rPr lang="pl-PL" sz="1800" dirty="0"/>
              <a:t>o uchylenie lub utrzymanie immunitetu. </a:t>
            </a:r>
          </a:p>
          <a:p>
            <a:pPr marL="342900" indent="-342900" fontAlgn="ctr">
              <a:buFont typeface="Arial" panose="020B0604020202020204" pitchFamily="34" charset="0"/>
              <a:buChar char="•"/>
            </a:pPr>
            <a:r>
              <a:rPr lang="pl-PL" sz="1800" dirty="0"/>
              <a:t>Podczas </a:t>
            </a:r>
            <a:r>
              <a:rPr lang="pl-PL" sz="1800" b="1" dirty="0"/>
              <a:t>pierwszej sesji plenarnej po podjęciu decyzji przez komisję Parlament podejmuje decyzję zwykłą większością głosów.</a:t>
            </a:r>
            <a:r>
              <a:rPr lang="pl-PL" sz="1800" dirty="0"/>
              <a:t> Po głosowaniu przewodniczący niezwłocznie przekazuje decyzję Parlamentu posłowi do PE i właściwemu organowi państwa członkowskiego.</a:t>
            </a:r>
          </a:p>
          <a:p>
            <a:endParaRPr lang="pl-PL" dirty="0"/>
          </a:p>
        </p:txBody>
      </p:sp>
      <p:sp>
        <p:nvSpPr>
          <p:cNvPr id="3" name="Tytuł 2">
            <a:extLst>
              <a:ext uri="{FF2B5EF4-FFF2-40B4-BE49-F238E27FC236}">
                <a16:creationId xmlns:a16="http://schemas.microsoft.com/office/drawing/2014/main" id="{C834570D-5030-0246-99E3-B28335C3C642}"/>
              </a:ext>
            </a:extLst>
          </p:cNvPr>
          <p:cNvSpPr>
            <a:spLocks noGrp="1"/>
          </p:cNvSpPr>
          <p:nvPr>
            <p:ph type="title"/>
          </p:nvPr>
        </p:nvSpPr>
        <p:spPr/>
        <p:txBody>
          <a:bodyPr/>
          <a:lstStyle/>
          <a:p>
            <a:r>
              <a:rPr lang="pl-PL" dirty="0"/>
              <a:t>Uchylenie immunitetu</a:t>
            </a:r>
          </a:p>
        </p:txBody>
      </p:sp>
    </p:spTree>
    <p:extLst>
      <p:ext uri="{BB962C8B-B14F-4D97-AF65-F5344CB8AC3E}">
        <p14:creationId xmlns:p14="http://schemas.microsoft.com/office/powerpoint/2010/main" val="6344498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415D0B5-B0D9-B543-B71D-CE6BA7691A42}"/>
              </a:ext>
            </a:extLst>
          </p:cNvPr>
          <p:cNvSpPr>
            <a:spLocks noGrp="1"/>
          </p:cNvSpPr>
          <p:nvPr>
            <p:ph type="body" sz="quarter" idx="16"/>
          </p:nvPr>
        </p:nvSpPr>
        <p:spPr/>
        <p:txBody>
          <a:bodyPr/>
          <a:lstStyle/>
          <a:p>
            <a:pPr marL="342900" indent="-342900" fontAlgn="ctr">
              <a:buFont typeface="Arial" panose="020B0604020202020204" pitchFamily="34" charset="0"/>
              <a:buChar char="•"/>
            </a:pPr>
            <a:r>
              <a:rPr lang="pl-PL" b="1" dirty="0"/>
              <a:t>Poseł do PE zachowuje mandat nawet w przypadku uchylenia immunitetu</a:t>
            </a:r>
            <a:endParaRPr lang="pl-PL" dirty="0"/>
          </a:p>
          <a:p>
            <a:pPr marL="342900" indent="-342900" fontAlgn="ctr">
              <a:buFont typeface="Arial" panose="020B0604020202020204" pitchFamily="34" charset="0"/>
              <a:buChar char="•"/>
            </a:pPr>
            <a:r>
              <a:rPr lang="pl-PL" dirty="0"/>
              <a:t>Uchylenie immunitetu umożliwia krajowym organom sądowym prowadzenie dochodzenia lub procesu sądowego. </a:t>
            </a:r>
          </a:p>
          <a:p>
            <a:pPr marL="342900" indent="-342900" fontAlgn="ctr">
              <a:buFont typeface="Arial" panose="020B0604020202020204" pitchFamily="34" charset="0"/>
              <a:buChar char="•"/>
            </a:pPr>
            <a:r>
              <a:rPr lang="pl-PL" dirty="0"/>
              <a:t>Jako że posłowie do PE są wybierani zgodnie z krajową ordynacją wyborczą, jeśli zostaną uznani za winnych popełnienia przestępstwa, </a:t>
            </a:r>
            <a:r>
              <a:rPr lang="pl-PL" u="sng" dirty="0"/>
              <a:t>decyzja o unieważnieniu ich mandatu należy do władz państwa członkowskiego.</a:t>
            </a:r>
          </a:p>
          <a:p>
            <a:endParaRPr lang="pl-PL" dirty="0"/>
          </a:p>
        </p:txBody>
      </p:sp>
      <p:sp>
        <p:nvSpPr>
          <p:cNvPr id="3" name="Tytuł 2">
            <a:extLst>
              <a:ext uri="{FF2B5EF4-FFF2-40B4-BE49-F238E27FC236}">
                <a16:creationId xmlns:a16="http://schemas.microsoft.com/office/drawing/2014/main" id="{74CED04D-A76A-6D44-B5FA-D00B2EAB98AF}"/>
              </a:ext>
            </a:extLst>
          </p:cNvPr>
          <p:cNvSpPr>
            <a:spLocks noGrp="1"/>
          </p:cNvSpPr>
          <p:nvPr>
            <p:ph type="title"/>
          </p:nvPr>
        </p:nvSpPr>
        <p:spPr/>
        <p:txBody>
          <a:bodyPr/>
          <a:lstStyle/>
          <a:p>
            <a:r>
              <a:rPr lang="pl-PL" dirty="0"/>
              <a:t>Uchylenie immunitetu cd</a:t>
            </a:r>
          </a:p>
        </p:txBody>
      </p:sp>
    </p:spTree>
    <p:extLst>
      <p:ext uri="{BB962C8B-B14F-4D97-AF65-F5344CB8AC3E}">
        <p14:creationId xmlns:p14="http://schemas.microsoft.com/office/powerpoint/2010/main" val="20628715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CCB121D-42FF-0046-B3D7-68AEB575737B}"/>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dirty="0"/>
              <a:t>Początkowo- nieformalne szczyty głów państw członkowskich </a:t>
            </a:r>
          </a:p>
          <a:p>
            <a:pPr marL="342900" indent="-342900" algn="just">
              <a:buFont typeface="Arial" panose="020B0604020202020204" pitchFamily="34" charset="0"/>
              <a:buChar char="•"/>
            </a:pPr>
            <a:r>
              <a:rPr lang="pl-PL" dirty="0"/>
              <a:t>Od wejścia w życie TL – RE uzyskała oficjalnie kompetencje do podejmowanie wszelkiej problematyki ważnej dla dalszych działań UE oraz wydawania wytycznych dot. Wspólnej Polityki Zagranicznej i Bezpieczeństwa </a:t>
            </a:r>
          </a:p>
          <a:p>
            <a:pPr marL="342900" indent="-342900" algn="just">
              <a:buFont typeface="Arial" panose="020B0604020202020204" pitchFamily="34" charset="0"/>
              <a:buChar char="•"/>
            </a:pPr>
            <a:r>
              <a:rPr lang="pl-PL" dirty="0"/>
              <a:t>Posiedzenia RE 2 x w ciągu półrocza (posiedzenia zwyczajne)- szczyty</a:t>
            </a:r>
          </a:p>
          <a:p>
            <a:pPr marL="342900" indent="-342900" algn="just">
              <a:buFont typeface="Arial" panose="020B0604020202020204" pitchFamily="34" charset="0"/>
              <a:buChar char="•"/>
            </a:pPr>
            <a:r>
              <a:rPr lang="pl-PL" dirty="0"/>
              <a:t>Posiedzenia nadzwyczajne zwołuje Przewodniczący jeśli sytuacja tego wymaga</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DD5C3678-0BBC-144C-B1AB-740D82442BA4}"/>
              </a:ext>
            </a:extLst>
          </p:cNvPr>
          <p:cNvSpPr>
            <a:spLocks noGrp="1"/>
          </p:cNvSpPr>
          <p:nvPr>
            <p:ph type="title"/>
          </p:nvPr>
        </p:nvSpPr>
        <p:spPr/>
        <p:txBody>
          <a:bodyPr/>
          <a:lstStyle/>
          <a:p>
            <a:r>
              <a:rPr lang="pl-PL" dirty="0"/>
              <a:t>Rada Europejska</a:t>
            </a:r>
          </a:p>
        </p:txBody>
      </p:sp>
    </p:spTree>
    <p:extLst>
      <p:ext uri="{BB962C8B-B14F-4D97-AF65-F5344CB8AC3E}">
        <p14:creationId xmlns:p14="http://schemas.microsoft.com/office/powerpoint/2010/main" val="9228137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F025580-E0B8-0149-A1FA-99BB21D09299}"/>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Porozumienie w sprawie </a:t>
            </a:r>
            <a:r>
              <a:rPr lang="pl-PL" dirty="0" err="1"/>
              <a:t>mianowań</a:t>
            </a:r>
            <a:r>
              <a:rPr lang="pl-PL" dirty="0"/>
              <a:t> i nominacji na </a:t>
            </a:r>
            <a:r>
              <a:rPr lang="pl-PL" b="1" dirty="0"/>
              <a:t>najważniejsze stanowiska w UE:</a:t>
            </a:r>
          </a:p>
          <a:p>
            <a:pPr lvl="1"/>
            <a:r>
              <a:rPr lang="pl-PL" sz="1600" dirty="0"/>
              <a:t>wybrano </a:t>
            </a:r>
            <a:r>
              <a:rPr lang="pl-PL" sz="1600" b="1" dirty="0" err="1"/>
              <a:t>Antónia</a:t>
            </a:r>
            <a:r>
              <a:rPr lang="pl-PL" sz="1600" b="1" dirty="0"/>
              <a:t> </a:t>
            </a:r>
            <a:r>
              <a:rPr lang="pl-PL" sz="1600" b="1" dirty="0" err="1"/>
              <a:t>Costę</a:t>
            </a:r>
            <a:r>
              <a:rPr lang="pl-PL" sz="1600" dirty="0"/>
              <a:t> na </a:t>
            </a:r>
            <a:r>
              <a:rPr lang="pl-PL" sz="1600" b="1" dirty="0"/>
              <a:t>przewodniczącego Rady Europejskiej</a:t>
            </a:r>
            <a:endParaRPr lang="pl-PL" sz="1600" dirty="0"/>
          </a:p>
          <a:p>
            <a:pPr lvl="1"/>
            <a:r>
              <a:rPr lang="pl-PL" sz="1600" dirty="0"/>
              <a:t>zaproponowano </a:t>
            </a:r>
            <a:r>
              <a:rPr lang="pl-PL" sz="1600" b="1" dirty="0"/>
              <a:t>Ursulę von der </a:t>
            </a:r>
            <a:r>
              <a:rPr lang="pl-PL" sz="1600" b="1" dirty="0" err="1"/>
              <a:t>Leyen</a:t>
            </a:r>
            <a:r>
              <a:rPr lang="pl-PL" sz="1600" dirty="0"/>
              <a:t> jako kandydatkę na </a:t>
            </a:r>
            <a:r>
              <a:rPr lang="pl-PL" sz="1600" b="1" dirty="0"/>
              <a:t>przewodniczącą Komisji Europejskiej</a:t>
            </a:r>
            <a:endParaRPr lang="pl-PL" sz="1600" dirty="0"/>
          </a:p>
          <a:p>
            <a:pPr lvl="1"/>
            <a:r>
              <a:rPr lang="pl-PL" sz="1600" dirty="0"/>
              <a:t>uznano </a:t>
            </a:r>
            <a:r>
              <a:rPr lang="pl-PL" sz="1600" b="1" dirty="0"/>
              <a:t>Kaję </a:t>
            </a:r>
            <a:r>
              <a:rPr lang="pl-PL" sz="1600" b="1" dirty="0" err="1"/>
              <a:t>Kallas</a:t>
            </a:r>
            <a:r>
              <a:rPr lang="pl-PL" sz="1600" dirty="0"/>
              <a:t> za odpowiednią kandydatkę na </a:t>
            </a:r>
            <a:r>
              <a:rPr lang="pl-PL" sz="1600" b="1" dirty="0"/>
              <a:t>wysoką przedstawicielkę Unii do spraw zagranicznych i polityki bezpieczeństwa</a:t>
            </a:r>
            <a:r>
              <a:rPr lang="pl-PL" sz="1600" dirty="0"/>
              <a:t>.</a:t>
            </a:r>
            <a:endParaRPr lang="pl-PL" b="1" dirty="0"/>
          </a:p>
          <a:p>
            <a:pPr marL="342900" indent="-342900">
              <a:buFont typeface="Arial" panose="020B0604020202020204" pitchFamily="34" charset="0"/>
              <a:buChar char="•"/>
            </a:pPr>
            <a:r>
              <a:rPr lang="pl-PL" dirty="0"/>
              <a:t> Przyjęcie </a:t>
            </a:r>
            <a:r>
              <a:rPr lang="pl-PL" b="1" dirty="0"/>
              <a:t>Program strategiczny na lata 2024–2029</a:t>
            </a:r>
            <a:r>
              <a:rPr lang="pl-PL" dirty="0"/>
              <a:t>, czyli plan wskazujący przyszły kierunek działań i przyszłe cele UE</a:t>
            </a:r>
          </a:p>
          <a:p>
            <a:pPr marL="342900" indent="-342900">
              <a:buFont typeface="Arial" panose="020B0604020202020204" pitchFamily="34" charset="0"/>
              <a:buChar char="•"/>
            </a:pPr>
            <a:r>
              <a:rPr lang="pl-PL" b="1" dirty="0"/>
              <a:t>Przyjęcie konkluzje </a:t>
            </a:r>
            <a:r>
              <a:rPr lang="pl-PL" sz="1800" dirty="0"/>
              <a:t>w sprawie Ukrainy, Bliskiego Wschodu, bezpieczeństwa i obrony, konkurencyjności, migracji, Morza Czarnego, Mołdawii, Gruzji, zagrożeń hybrydowych, walki z antysemityzmem, rasizmem i ksenofobią oraz planu działania dotyczącego reform wewnętrznych</a:t>
            </a:r>
            <a:endParaRPr lang="pl-PL" dirty="0"/>
          </a:p>
          <a:p>
            <a:r>
              <a:rPr lang="pl-PL" dirty="0" err="1"/>
              <a:t>https</a:t>
            </a:r>
            <a:r>
              <a:rPr lang="pl-PL" dirty="0"/>
              <a:t>://</a:t>
            </a:r>
            <a:r>
              <a:rPr lang="pl-PL" dirty="0" err="1"/>
              <a:t>www.consilium.europa.eu</a:t>
            </a:r>
            <a:r>
              <a:rPr lang="pl-PL" dirty="0"/>
              <a:t>/</a:t>
            </a:r>
            <a:r>
              <a:rPr lang="pl-PL" dirty="0" err="1"/>
              <a:t>pl</a:t>
            </a:r>
            <a:r>
              <a:rPr lang="pl-PL" dirty="0"/>
              <a:t>/</a:t>
            </a:r>
            <a:r>
              <a:rPr lang="pl-PL" dirty="0" err="1"/>
              <a:t>meetings</a:t>
            </a:r>
            <a:r>
              <a:rPr lang="pl-PL" dirty="0"/>
              <a:t>/</a:t>
            </a:r>
            <a:r>
              <a:rPr lang="pl-PL" dirty="0" err="1"/>
              <a:t>european-council</a:t>
            </a:r>
            <a:r>
              <a:rPr lang="pl-PL" dirty="0"/>
              <a:t>/2024/06/27/</a:t>
            </a:r>
          </a:p>
        </p:txBody>
      </p:sp>
      <p:sp>
        <p:nvSpPr>
          <p:cNvPr id="3" name="Tytuł 2">
            <a:extLst>
              <a:ext uri="{FF2B5EF4-FFF2-40B4-BE49-F238E27FC236}">
                <a16:creationId xmlns:a16="http://schemas.microsoft.com/office/drawing/2014/main" id="{A5D1549E-3D41-FE4A-B726-A424EE847439}"/>
              </a:ext>
            </a:extLst>
          </p:cNvPr>
          <p:cNvSpPr>
            <a:spLocks noGrp="1"/>
          </p:cNvSpPr>
          <p:nvPr>
            <p:ph type="title"/>
          </p:nvPr>
        </p:nvSpPr>
        <p:spPr/>
        <p:txBody>
          <a:bodyPr/>
          <a:lstStyle/>
          <a:p>
            <a:r>
              <a:rPr lang="pl-PL" dirty="0"/>
              <a:t>Szczyt RE w czerwcu 2024</a:t>
            </a:r>
          </a:p>
        </p:txBody>
      </p:sp>
    </p:spTree>
    <p:extLst>
      <p:ext uri="{BB962C8B-B14F-4D97-AF65-F5344CB8AC3E}">
        <p14:creationId xmlns:p14="http://schemas.microsoft.com/office/powerpoint/2010/main" val="28410023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2E0C657-2C92-434E-A411-399899B47BC9}"/>
              </a:ext>
            </a:extLst>
          </p:cNvPr>
          <p:cNvSpPr>
            <a:spLocks noGrp="1"/>
          </p:cNvSpPr>
          <p:nvPr>
            <p:ph type="body" sz="quarter" idx="16"/>
          </p:nvPr>
        </p:nvSpPr>
        <p:spPr/>
        <p:txBody>
          <a:bodyPr/>
          <a:lstStyle/>
          <a:p>
            <a:pPr algn="just"/>
            <a:r>
              <a:rPr lang="pl-PL" dirty="0"/>
              <a:t>Kompetencje:</a:t>
            </a:r>
          </a:p>
          <a:p>
            <a:pPr marL="342900" indent="-342900" algn="just">
              <a:buFontTx/>
              <a:buChar char="-"/>
            </a:pPr>
            <a:r>
              <a:rPr lang="pl-PL" dirty="0"/>
              <a:t>Nadawanie impulsów niezbędnych do dalszego rozwoju UE, określenie kierunków rozwoju oraz politycznych priorytetów;</a:t>
            </a:r>
          </a:p>
          <a:p>
            <a:pPr marL="342900" indent="-342900" algn="just">
              <a:buFontTx/>
              <a:buChar char="-"/>
            </a:pPr>
            <a:r>
              <a:rPr lang="pl-PL" dirty="0"/>
              <a:t>Po każdym posiedzeniu RE wydaje </a:t>
            </a:r>
            <a:r>
              <a:rPr lang="pl-PL" b="1" dirty="0"/>
              <a:t>konkluzje</a:t>
            </a:r>
            <a:r>
              <a:rPr lang="pl-PL" dirty="0"/>
              <a:t> (kierunki przyszłych działań ustawodawczych i politycznych UE); jest to </a:t>
            </a:r>
            <a:r>
              <a:rPr lang="pl-PL" dirty="0" err="1"/>
              <a:t>soft</a:t>
            </a:r>
            <a:r>
              <a:rPr lang="pl-PL" dirty="0"/>
              <a:t>-law ale ma wielką wagę (np. kryteria kopenhaskie)</a:t>
            </a:r>
          </a:p>
          <a:p>
            <a:pPr marL="342900" indent="-342900" algn="just">
              <a:buFontTx/>
              <a:buChar char="-"/>
            </a:pPr>
            <a:r>
              <a:rPr lang="pl-PL" dirty="0"/>
              <a:t>Art. 7 ust. 2 TUE- jednomyślna decyzja RE o istnieniu poważnego i stałego naruszenia przez państwo członkowskie wartości z TUE</a:t>
            </a:r>
          </a:p>
          <a:p>
            <a:pPr marL="342900" indent="-342900" algn="just">
              <a:buFontTx/>
              <a:buChar char="-"/>
            </a:pPr>
            <a:r>
              <a:rPr lang="pl-PL" dirty="0"/>
              <a:t>Ogólne i długofalowe kwestie w zakresie polityki zagranicznej- np. przyznanie statusu państwa kandydującego, nałożenie sankcji  </a:t>
            </a:r>
          </a:p>
        </p:txBody>
      </p:sp>
      <p:sp>
        <p:nvSpPr>
          <p:cNvPr id="3" name="Tytuł 2">
            <a:extLst>
              <a:ext uri="{FF2B5EF4-FFF2-40B4-BE49-F238E27FC236}">
                <a16:creationId xmlns:a16="http://schemas.microsoft.com/office/drawing/2014/main" id="{62632B52-69A1-6245-B183-BF0D3AEEAEB2}"/>
              </a:ext>
            </a:extLst>
          </p:cNvPr>
          <p:cNvSpPr>
            <a:spLocks noGrp="1"/>
          </p:cNvSpPr>
          <p:nvPr>
            <p:ph type="title"/>
          </p:nvPr>
        </p:nvSpPr>
        <p:spPr/>
        <p:txBody>
          <a:bodyPr/>
          <a:lstStyle/>
          <a:p>
            <a:r>
              <a:rPr lang="pl-PL" dirty="0"/>
              <a:t>Rada Europejska</a:t>
            </a:r>
          </a:p>
        </p:txBody>
      </p:sp>
    </p:spTree>
    <p:extLst>
      <p:ext uri="{BB962C8B-B14F-4D97-AF65-F5344CB8AC3E}">
        <p14:creationId xmlns:p14="http://schemas.microsoft.com/office/powerpoint/2010/main" val="253355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A95C7D8-2855-EF41-8D7F-FAA21D0CA5FE}"/>
              </a:ext>
            </a:extLst>
          </p:cNvPr>
          <p:cNvSpPr>
            <a:spLocks noGrp="1"/>
          </p:cNvSpPr>
          <p:nvPr>
            <p:ph type="body" sz="quarter" idx="16"/>
          </p:nvPr>
        </p:nvSpPr>
        <p:spPr/>
        <p:txBody>
          <a:bodyPr/>
          <a:lstStyle/>
          <a:p>
            <a:pPr marL="342900" indent="-342900">
              <a:buFont typeface="Arial" panose="020B0604020202020204" pitchFamily="34" charset="0"/>
              <a:buChar char="•"/>
            </a:pPr>
            <a:r>
              <a:rPr lang="pl-PL" b="1" dirty="0"/>
              <a:t>Osobowość prawna-  </a:t>
            </a:r>
            <a:r>
              <a:rPr lang="pl-PL" dirty="0"/>
              <a:t>art. 47 TUE</a:t>
            </a:r>
          </a:p>
          <a:p>
            <a:r>
              <a:rPr lang="pl-PL" dirty="0">
                <a:sym typeface="Wingdings" pitchFamily="2" charset="2"/>
              </a:rPr>
              <a:t> osoba prawna prawa międzynarodowego:</a:t>
            </a:r>
          </a:p>
          <a:p>
            <a:pPr marL="857250" lvl="1" indent="-342900"/>
            <a:r>
              <a:rPr lang="pl-PL" sz="1600" dirty="0">
                <a:sym typeface="Wingdings" pitchFamily="2" charset="2"/>
              </a:rPr>
              <a:t>Zdolność prawna;</a:t>
            </a:r>
          </a:p>
          <a:p>
            <a:pPr marL="857250" lvl="1" indent="-342900"/>
            <a:r>
              <a:rPr lang="pl-PL" sz="1600" dirty="0">
                <a:sym typeface="Wingdings" pitchFamily="2" charset="2"/>
              </a:rPr>
              <a:t>Zdolność do dokonywania działań na arenie międzynarodowej (możliwość składania oświadczeń woli i możność kształtowania sytuacji prawnej);</a:t>
            </a:r>
          </a:p>
          <a:p>
            <a:pPr marL="342900" lvl="1" indent="-342900">
              <a:lnSpc>
                <a:spcPct val="110000"/>
              </a:lnSpc>
              <a:spcBef>
                <a:spcPts val="750"/>
              </a:spcBef>
              <a:buFont typeface="Wingdings" pitchFamily="2" charset="2"/>
              <a:buChar char="à"/>
            </a:pPr>
            <a:r>
              <a:rPr lang="pl-PL" sz="2000" dirty="0">
                <a:solidFill>
                  <a:srgbClr val="162D54"/>
                </a:solidFill>
                <a:sym typeface="Wingdings" pitchFamily="2" charset="2"/>
              </a:rPr>
              <a:t>osoba prawna prawa krajowego:</a:t>
            </a:r>
          </a:p>
          <a:p>
            <a:pPr marL="857250" lvl="3" indent="-342900">
              <a:lnSpc>
                <a:spcPct val="110000"/>
              </a:lnSpc>
              <a:spcBef>
                <a:spcPts val="750"/>
              </a:spcBef>
              <a:buFont typeface="Arial" panose="020B0604020202020204" pitchFamily="34" charset="0"/>
              <a:buChar char="•"/>
            </a:pPr>
            <a:r>
              <a:rPr lang="pl-PL" sz="1600" dirty="0">
                <a:solidFill>
                  <a:srgbClr val="162D54"/>
                </a:solidFill>
                <a:sym typeface="Wingdings" pitchFamily="2" charset="2"/>
              </a:rPr>
              <a:t>W każdym z państw członkowskich UE posiada zdolność prawną i zdolność do czynności prawnych w najszerszym zakresie przyznanym przez ustawodawstwa krajowe osobom prawnym (np. możliwość nabywania/zbywania mienia ruchomego, nieruchomości, stawanie przed sądem- reprezentowana przez KE)</a:t>
            </a:r>
          </a:p>
        </p:txBody>
      </p:sp>
      <p:sp>
        <p:nvSpPr>
          <p:cNvPr id="3" name="Tytuł 2">
            <a:extLst>
              <a:ext uri="{FF2B5EF4-FFF2-40B4-BE49-F238E27FC236}">
                <a16:creationId xmlns:a16="http://schemas.microsoft.com/office/drawing/2014/main" id="{4923D8A2-92A2-FA41-86A2-BD245031BABE}"/>
              </a:ext>
            </a:extLst>
          </p:cNvPr>
          <p:cNvSpPr>
            <a:spLocks noGrp="1"/>
          </p:cNvSpPr>
          <p:nvPr>
            <p:ph type="title"/>
          </p:nvPr>
        </p:nvSpPr>
        <p:spPr/>
        <p:txBody>
          <a:bodyPr/>
          <a:lstStyle/>
          <a:p>
            <a:r>
              <a:rPr lang="pl-PL" dirty="0"/>
              <a:t>Charakter prawny UE</a:t>
            </a:r>
          </a:p>
        </p:txBody>
      </p:sp>
    </p:spTree>
    <p:extLst>
      <p:ext uri="{BB962C8B-B14F-4D97-AF65-F5344CB8AC3E}">
        <p14:creationId xmlns:p14="http://schemas.microsoft.com/office/powerpoint/2010/main" val="12024939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5E8B554-2144-D64B-9A42-A563114247D1}"/>
              </a:ext>
            </a:extLst>
          </p:cNvPr>
          <p:cNvSpPr>
            <a:spLocks noGrp="1"/>
          </p:cNvSpPr>
          <p:nvPr>
            <p:ph type="body" sz="quarter" idx="16"/>
          </p:nvPr>
        </p:nvSpPr>
        <p:spPr/>
        <p:txBody>
          <a:bodyPr/>
          <a:lstStyle/>
          <a:p>
            <a:pPr algn="just"/>
            <a:r>
              <a:rPr lang="pl-PL" b="1" dirty="0"/>
              <a:t>Kompetencje kreacyjne:</a:t>
            </a:r>
          </a:p>
          <a:p>
            <a:pPr marL="342900" indent="-342900" algn="just">
              <a:buFont typeface="Arial" panose="020B0604020202020204" pitchFamily="34" charset="0"/>
              <a:buChar char="•"/>
            </a:pPr>
            <a:r>
              <a:rPr lang="pl-PL" dirty="0"/>
              <a:t>Wskazanie przewodniczącego KE</a:t>
            </a:r>
          </a:p>
          <a:p>
            <a:pPr marL="342900" indent="-342900" algn="just">
              <a:buFont typeface="Arial" panose="020B0604020202020204" pitchFamily="34" charset="0"/>
              <a:buChar char="•"/>
            </a:pPr>
            <a:r>
              <a:rPr lang="pl-PL" dirty="0"/>
              <a:t>Powołanie za zgodą przewodniczącego KE Wysokiego Przedstawiciela ds. Zagranicznych i Polityki Bezpieczeństwa</a:t>
            </a:r>
          </a:p>
          <a:p>
            <a:pPr marL="342900" indent="-342900" algn="just">
              <a:buFont typeface="Arial" panose="020B0604020202020204" pitchFamily="34" charset="0"/>
              <a:buChar char="•"/>
            </a:pPr>
            <a:r>
              <a:rPr lang="pl-PL" dirty="0"/>
              <a:t>Mianowanie składu KE po jego zatwierdzeniu przez PE</a:t>
            </a:r>
          </a:p>
          <a:p>
            <a:pPr marL="342900" indent="-342900" algn="just">
              <a:buFont typeface="Arial" panose="020B0604020202020204" pitchFamily="34" charset="0"/>
              <a:buChar char="•"/>
            </a:pPr>
            <a:r>
              <a:rPr lang="pl-PL" dirty="0"/>
              <a:t>Powołanie prezesa, wiceprezesów i członków EBC</a:t>
            </a:r>
          </a:p>
          <a:p>
            <a:pPr marL="342900" indent="-342900" algn="just">
              <a:buFont typeface="Arial" panose="020B0604020202020204" pitchFamily="34" charset="0"/>
              <a:buChar char="•"/>
            </a:pPr>
            <a:endParaRPr lang="pl-PL" dirty="0"/>
          </a:p>
          <a:p>
            <a:pPr algn="just"/>
            <a:r>
              <a:rPr lang="pl-PL" dirty="0"/>
              <a:t>Kompetencje do przyjmowania decyzji, które zmieniają traktaty założycielskie!!</a:t>
            </a:r>
          </a:p>
          <a:p>
            <a:pPr algn="just"/>
            <a:r>
              <a:rPr lang="pl-PL" dirty="0"/>
              <a:t>Notyfikacja przez p. </a:t>
            </a:r>
            <a:r>
              <a:rPr lang="pl-PL" dirty="0" err="1"/>
              <a:t>czł</a:t>
            </a:r>
            <a:r>
              <a:rPr lang="pl-PL" dirty="0"/>
              <a:t>. zgłoszenia zamiaru wystąpienia z UE do RE</a:t>
            </a:r>
          </a:p>
          <a:p>
            <a:endParaRPr lang="pl-PL" dirty="0"/>
          </a:p>
        </p:txBody>
      </p:sp>
      <p:sp>
        <p:nvSpPr>
          <p:cNvPr id="3" name="Tytuł 2">
            <a:extLst>
              <a:ext uri="{FF2B5EF4-FFF2-40B4-BE49-F238E27FC236}">
                <a16:creationId xmlns:a16="http://schemas.microsoft.com/office/drawing/2014/main" id="{C3DA9E1A-4142-E44D-9155-05ADA8031860}"/>
              </a:ext>
            </a:extLst>
          </p:cNvPr>
          <p:cNvSpPr>
            <a:spLocks noGrp="1"/>
          </p:cNvSpPr>
          <p:nvPr>
            <p:ph type="title"/>
          </p:nvPr>
        </p:nvSpPr>
        <p:spPr/>
        <p:txBody>
          <a:bodyPr/>
          <a:lstStyle/>
          <a:p>
            <a:r>
              <a:rPr lang="pl-PL" dirty="0"/>
              <a:t>RE</a:t>
            </a:r>
          </a:p>
        </p:txBody>
      </p:sp>
    </p:spTree>
    <p:extLst>
      <p:ext uri="{BB962C8B-B14F-4D97-AF65-F5344CB8AC3E}">
        <p14:creationId xmlns:p14="http://schemas.microsoft.com/office/powerpoint/2010/main" val="12146264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CD0E512-4207-AD4D-842A-39106A486BB8}"/>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1 przedstawiciel z każdego </a:t>
            </a:r>
            <a:r>
              <a:rPr lang="pl-PL" dirty="0" err="1"/>
              <a:t>p.cz</a:t>
            </a:r>
            <a:r>
              <a:rPr lang="pl-PL" dirty="0"/>
              <a:t>. w randze szefów państw lub rządów (w PL spór o krzesło)</a:t>
            </a:r>
          </a:p>
          <a:p>
            <a:pPr marL="342900" indent="-342900">
              <a:buFont typeface="Arial" panose="020B0604020202020204" pitchFamily="34" charset="0"/>
              <a:buChar char="•"/>
            </a:pPr>
            <a:r>
              <a:rPr lang="pl-PL" dirty="0"/>
              <a:t>Przewodniczący Rady Europejskiej</a:t>
            </a:r>
          </a:p>
          <a:p>
            <a:pPr marL="342900" indent="-342900">
              <a:buFont typeface="Arial" panose="020B0604020202020204" pitchFamily="34" charset="0"/>
              <a:buChar char="•"/>
            </a:pPr>
            <a:r>
              <a:rPr lang="pl-PL" dirty="0"/>
              <a:t>Przewodniczący Komisji Europejskiej</a:t>
            </a:r>
          </a:p>
          <a:p>
            <a:pPr marL="342900" indent="-342900">
              <a:buFont typeface="Arial" panose="020B0604020202020204" pitchFamily="34" charset="0"/>
              <a:buChar char="•"/>
            </a:pPr>
            <a:endParaRPr lang="pl-PL" dirty="0"/>
          </a:p>
          <a:p>
            <a:r>
              <a:rPr lang="pl-PL" dirty="0"/>
              <a:t>Zasada: jednomyślność (konsensus)- silny polityczny wymiar działania</a:t>
            </a:r>
          </a:p>
          <a:p>
            <a:r>
              <a:rPr lang="pl-PL" dirty="0"/>
              <a:t>Do wykonywania kompetencji kreacyjnych- zasada głosowania większością kwalifikowaną</a:t>
            </a:r>
          </a:p>
          <a:p>
            <a:endParaRPr lang="pl-PL" dirty="0"/>
          </a:p>
          <a:p>
            <a:r>
              <a:rPr lang="pl-PL" dirty="0" err="1"/>
              <a:t>https</a:t>
            </a:r>
            <a:r>
              <a:rPr lang="pl-PL" dirty="0"/>
              <a:t>://</a:t>
            </a:r>
            <a:r>
              <a:rPr lang="pl-PL" dirty="0" err="1"/>
              <a:t>www.consilium.europa.eu</a:t>
            </a:r>
            <a:r>
              <a:rPr lang="pl-PL" dirty="0"/>
              <a:t>/</a:t>
            </a:r>
            <a:r>
              <a:rPr lang="pl-PL" dirty="0" err="1"/>
              <a:t>pl</a:t>
            </a:r>
            <a:r>
              <a:rPr lang="pl-PL" dirty="0"/>
              <a:t>/</a:t>
            </a:r>
            <a:r>
              <a:rPr lang="pl-PL" dirty="0" err="1"/>
              <a:t>european-council</a:t>
            </a:r>
            <a:r>
              <a:rPr lang="pl-PL" dirty="0"/>
              <a:t>/</a:t>
            </a:r>
            <a:r>
              <a:rPr lang="pl-PL" dirty="0" err="1"/>
              <a:t>members</a:t>
            </a:r>
            <a:r>
              <a:rPr lang="pl-PL" dirty="0"/>
              <a:t>/</a:t>
            </a:r>
          </a:p>
        </p:txBody>
      </p:sp>
      <p:sp>
        <p:nvSpPr>
          <p:cNvPr id="3" name="Tytuł 2">
            <a:extLst>
              <a:ext uri="{FF2B5EF4-FFF2-40B4-BE49-F238E27FC236}">
                <a16:creationId xmlns:a16="http://schemas.microsoft.com/office/drawing/2014/main" id="{E2959F91-C0A0-554C-A002-B95EAABCA64F}"/>
              </a:ext>
            </a:extLst>
          </p:cNvPr>
          <p:cNvSpPr>
            <a:spLocks noGrp="1"/>
          </p:cNvSpPr>
          <p:nvPr>
            <p:ph type="title"/>
          </p:nvPr>
        </p:nvSpPr>
        <p:spPr/>
        <p:txBody>
          <a:bodyPr/>
          <a:lstStyle/>
          <a:p>
            <a:r>
              <a:rPr lang="pl-PL" dirty="0"/>
              <a:t>RE- Skład</a:t>
            </a:r>
          </a:p>
        </p:txBody>
      </p:sp>
    </p:spTree>
    <p:extLst>
      <p:ext uri="{BB962C8B-B14F-4D97-AF65-F5344CB8AC3E}">
        <p14:creationId xmlns:p14="http://schemas.microsoft.com/office/powerpoint/2010/main" val="41216338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06B8987-7D58-1742-8DA6-8DA0ED9047FD}"/>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Wybierany przez RE na 2,5 roku z jednokrotną reelekcją</a:t>
            </a:r>
          </a:p>
          <a:p>
            <a:pPr marL="342900" indent="-342900">
              <a:buFont typeface="Arial" panose="020B0604020202020204" pitchFamily="34" charset="0"/>
              <a:buChar char="•"/>
            </a:pPr>
            <a:r>
              <a:rPr lang="pl-PL" dirty="0"/>
              <a:t>Wybór: co do zasady konsensus, wyjątkowo większość (2017r; </a:t>
            </a:r>
          </a:p>
          <a:p>
            <a:pPr marL="342900" indent="-342900">
              <a:buFont typeface="Arial" panose="020B0604020202020204" pitchFamily="34" charset="0"/>
              <a:buChar char="•"/>
            </a:pPr>
            <a:r>
              <a:rPr lang="pl-PL" dirty="0"/>
              <a:t>Zwołuje posiedzenia RE</a:t>
            </a:r>
          </a:p>
          <a:p>
            <a:pPr marL="342900" indent="-342900">
              <a:buFont typeface="Arial" panose="020B0604020202020204" pitchFamily="34" charset="0"/>
              <a:buChar char="•"/>
            </a:pPr>
            <a:r>
              <a:rPr lang="pl-PL" dirty="0"/>
              <a:t>Składa po każdym posiedzeniu sprawozdania PE odnośnie przyjętych decyzji politycznych</a:t>
            </a:r>
          </a:p>
          <a:p>
            <a:pPr marL="342900" indent="-342900">
              <a:buFont typeface="Arial" panose="020B0604020202020204" pitchFamily="34" charset="0"/>
              <a:buChar char="•"/>
            </a:pPr>
            <a:r>
              <a:rPr lang="pl-PL" dirty="0"/>
              <a:t>W ramach polityki zagranicznej- reprezentuje UE na zewnątrz, z poszanowaniem kompetencji Wysokiego Przedstawiciela ds. Zagranicznych i Polityki Bezpieczeństwa (mandat reprezentacyjny)</a:t>
            </a:r>
          </a:p>
          <a:p>
            <a:endParaRPr lang="pl-PL" dirty="0"/>
          </a:p>
          <a:p>
            <a:endParaRPr lang="pl-PL" dirty="0"/>
          </a:p>
        </p:txBody>
      </p:sp>
      <p:sp>
        <p:nvSpPr>
          <p:cNvPr id="3" name="Tytuł 2">
            <a:extLst>
              <a:ext uri="{FF2B5EF4-FFF2-40B4-BE49-F238E27FC236}">
                <a16:creationId xmlns:a16="http://schemas.microsoft.com/office/drawing/2014/main" id="{D82F6277-934D-884A-B799-D387F63DCFB3}"/>
              </a:ext>
            </a:extLst>
          </p:cNvPr>
          <p:cNvSpPr>
            <a:spLocks noGrp="1"/>
          </p:cNvSpPr>
          <p:nvPr>
            <p:ph type="title"/>
          </p:nvPr>
        </p:nvSpPr>
        <p:spPr/>
        <p:txBody>
          <a:bodyPr/>
          <a:lstStyle/>
          <a:p>
            <a:r>
              <a:rPr lang="pl-PL" dirty="0"/>
              <a:t>RE- Przewodniczący</a:t>
            </a:r>
          </a:p>
        </p:txBody>
      </p:sp>
      <p:pic>
        <p:nvPicPr>
          <p:cNvPr id="5" name="Obraz 4">
            <a:extLst>
              <a:ext uri="{FF2B5EF4-FFF2-40B4-BE49-F238E27FC236}">
                <a16:creationId xmlns:a16="http://schemas.microsoft.com/office/drawing/2014/main" id="{CE8A4023-7864-F04A-B59F-8BB423D50888}"/>
              </a:ext>
            </a:extLst>
          </p:cNvPr>
          <p:cNvPicPr>
            <a:picLocks noChangeAspect="1"/>
          </p:cNvPicPr>
          <p:nvPr/>
        </p:nvPicPr>
        <p:blipFill>
          <a:blip r:embed="rId2"/>
          <a:stretch>
            <a:fillRect/>
          </a:stretch>
        </p:blipFill>
        <p:spPr>
          <a:xfrm>
            <a:off x="9184343" y="210957"/>
            <a:ext cx="2682761" cy="2682761"/>
          </a:xfrm>
          <a:prstGeom prst="rect">
            <a:avLst/>
          </a:prstGeom>
        </p:spPr>
      </p:pic>
    </p:spTree>
    <p:extLst>
      <p:ext uri="{BB962C8B-B14F-4D97-AF65-F5344CB8AC3E}">
        <p14:creationId xmlns:p14="http://schemas.microsoft.com/office/powerpoint/2010/main" val="41812117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E4BEC3A-0081-CC4D-A9E3-1EC997F41D80}"/>
              </a:ext>
            </a:extLst>
          </p:cNvPr>
          <p:cNvSpPr>
            <a:spLocks noGrp="1"/>
          </p:cNvSpPr>
          <p:nvPr>
            <p:ph type="body" sz="quarter" idx="16"/>
          </p:nvPr>
        </p:nvSpPr>
        <p:spPr/>
        <p:txBody>
          <a:bodyPr/>
          <a:lstStyle/>
          <a:p>
            <a:r>
              <a:rPr lang="pl-PL" sz="1600" b="1" dirty="0"/>
              <a:t>SKŁAD</a:t>
            </a:r>
          </a:p>
          <a:p>
            <a:pPr marL="342900" indent="-342900">
              <a:buFont typeface="Arial" panose="020B0604020202020204" pitchFamily="34" charset="0"/>
              <a:buChar char="•"/>
            </a:pPr>
            <a:r>
              <a:rPr lang="pl-PL" sz="1400" dirty="0"/>
              <a:t>Przedstawiciele szczebla ministerialnego z każdego z państw członkowskich </a:t>
            </a:r>
          </a:p>
          <a:p>
            <a:pPr marL="342900" indent="-342900">
              <a:buFont typeface="Arial" panose="020B0604020202020204" pitchFamily="34" charset="0"/>
              <a:buChar char="•"/>
            </a:pPr>
            <a:r>
              <a:rPr lang="pl-PL" sz="1400" dirty="0"/>
              <a:t>Upoważnieni do zaciągania zobowiązań w imieniu rządu danego </a:t>
            </a:r>
            <a:r>
              <a:rPr lang="pl-PL" sz="1400" dirty="0" err="1"/>
              <a:t>p.cz</a:t>
            </a:r>
            <a:r>
              <a:rPr lang="pl-PL" sz="1400" dirty="0"/>
              <a:t>. (do rządu należy decyzja, kto pojawi się w Radzie)</a:t>
            </a:r>
          </a:p>
          <a:p>
            <a:pPr marL="342900" indent="-342900">
              <a:buFont typeface="Arial" panose="020B0604020202020204" pitchFamily="34" charset="0"/>
              <a:buChar char="•"/>
            </a:pPr>
            <a:r>
              <a:rPr lang="pl-PL" sz="1400" dirty="0"/>
              <a:t>Członkowie nie są powoływani ani odwoływani dla potrzeb uczestnictwa w Radzie </a:t>
            </a:r>
          </a:p>
        </p:txBody>
      </p:sp>
      <p:sp>
        <p:nvSpPr>
          <p:cNvPr id="3" name="Tytuł 2">
            <a:extLst>
              <a:ext uri="{FF2B5EF4-FFF2-40B4-BE49-F238E27FC236}">
                <a16:creationId xmlns:a16="http://schemas.microsoft.com/office/drawing/2014/main" id="{66326778-8885-5A48-81A1-8EC4F13BEAB1}"/>
              </a:ext>
            </a:extLst>
          </p:cNvPr>
          <p:cNvSpPr>
            <a:spLocks noGrp="1"/>
          </p:cNvSpPr>
          <p:nvPr>
            <p:ph type="title"/>
          </p:nvPr>
        </p:nvSpPr>
        <p:spPr/>
        <p:txBody>
          <a:bodyPr/>
          <a:lstStyle/>
          <a:p>
            <a:r>
              <a:rPr lang="pl-PL" dirty="0"/>
              <a:t>Rada (UE)</a:t>
            </a:r>
          </a:p>
        </p:txBody>
      </p:sp>
    </p:spTree>
    <p:extLst>
      <p:ext uri="{BB962C8B-B14F-4D97-AF65-F5344CB8AC3E}">
        <p14:creationId xmlns:p14="http://schemas.microsoft.com/office/powerpoint/2010/main" val="41078441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5B5822F-923C-474E-A827-7195BB19F0ED}"/>
              </a:ext>
            </a:extLst>
          </p:cNvPr>
          <p:cNvSpPr>
            <a:spLocks noGrp="1"/>
          </p:cNvSpPr>
          <p:nvPr>
            <p:ph type="body" sz="quarter" idx="16"/>
          </p:nvPr>
        </p:nvSpPr>
        <p:spPr/>
        <p:txBody>
          <a:bodyPr/>
          <a:lstStyle/>
          <a:p>
            <a:pPr marL="342900" indent="-342900">
              <a:buFontTx/>
              <a:buChar char="-"/>
            </a:pPr>
            <a:r>
              <a:rPr lang="pl-PL" sz="1600" dirty="0"/>
              <a:t>Rada ds. Ogólnych </a:t>
            </a:r>
            <a:r>
              <a:rPr lang="pl-PL" sz="1600" dirty="0">
                <a:sym typeface="Wingdings" pitchFamily="2" charset="2"/>
              </a:rPr>
              <a:t> ogólna koordynacja polityk, kwestie instytucjonalne i administracyjne, przygotowanie posiedzeń Rady Europejskiej</a:t>
            </a:r>
            <a:endParaRPr lang="pl-PL" sz="1600" dirty="0"/>
          </a:p>
          <a:p>
            <a:pPr marL="342900" indent="-342900">
              <a:buFontTx/>
              <a:buChar char="-"/>
            </a:pPr>
            <a:r>
              <a:rPr lang="pl-PL" sz="1600" dirty="0"/>
              <a:t>Rada ds. Zagranicznych </a:t>
            </a:r>
            <a:r>
              <a:rPr lang="pl-PL" sz="1600" dirty="0">
                <a:sym typeface="Wingdings" pitchFamily="2" charset="2"/>
              </a:rPr>
              <a:t> odp. m.in. za Wspólną Politykę Zagraniczną i Bezpieczeństwa, Wspólną Politykę Handlową </a:t>
            </a:r>
            <a:endParaRPr lang="pl-PL" sz="1600" dirty="0"/>
          </a:p>
          <a:p>
            <a:pPr marL="342900" indent="-342900">
              <a:buFontTx/>
              <a:buChar char="-"/>
            </a:pPr>
            <a:r>
              <a:rPr lang="pl-PL" sz="1600" dirty="0"/>
              <a:t>Rada ds. Gospodarczych i Finansowych</a:t>
            </a:r>
          </a:p>
          <a:p>
            <a:pPr marL="342900" indent="-342900">
              <a:buFontTx/>
              <a:buChar char="-"/>
            </a:pPr>
            <a:r>
              <a:rPr lang="pl-PL" sz="1600" dirty="0"/>
              <a:t>Rada ds. Wymiaru Sprawiedliwości i Spraw Wewnętrznych</a:t>
            </a:r>
          </a:p>
          <a:p>
            <a:pPr marL="342900" indent="-342900">
              <a:buFontTx/>
              <a:buChar char="-"/>
            </a:pPr>
            <a:r>
              <a:rPr lang="pl-PL" sz="1600" dirty="0"/>
              <a:t>Rada ds. Zatrudnienia, Polityki Społecznej, Zdrowia i Ochrony Konsumentów</a:t>
            </a:r>
          </a:p>
          <a:p>
            <a:pPr marL="342900" indent="-342900">
              <a:buFontTx/>
              <a:buChar char="-"/>
            </a:pPr>
            <a:r>
              <a:rPr lang="pl-PL" sz="1600" dirty="0"/>
              <a:t>Rada ds. Transportu, Telekomunikacji i Energii</a:t>
            </a:r>
          </a:p>
          <a:p>
            <a:pPr marL="342900" indent="-342900">
              <a:buFontTx/>
              <a:buChar char="-"/>
            </a:pPr>
            <a:r>
              <a:rPr lang="pl-PL" sz="1600" dirty="0"/>
              <a:t>Rada ds. Rolnictwa i Rybołówstwa</a:t>
            </a:r>
          </a:p>
          <a:p>
            <a:pPr marL="342900" indent="-342900">
              <a:buFontTx/>
              <a:buChar char="-"/>
            </a:pPr>
            <a:r>
              <a:rPr lang="pl-PL" sz="1600" dirty="0"/>
              <a:t>Rada ds. Środowiska</a:t>
            </a:r>
          </a:p>
          <a:p>
            <a:pPr marL="342900" indent="-342900">
              <a:buFontTx/>
              <a:buChar char="-"/>
            </a:pPr>
            <a:r>
              <a:rPr lang="pl-PL" sz="1600" dirty="0"/>
              <a:t>Rada ds. Edukacji, Młodzieży i Kultury </a:t>
            </a:r>
          </a:p>
          <a:p>
            <a:pPr marL="342900" indent="-342900">
              <a:buFontTx/>
              <a:buChar char="-"/>
            </a:pPr>
            <a:endParaRPr lang="pl-PL" dirty="0"/>
          </a:p>
          <a:p>
            <a:endParaRPr lang="pl-PL" dirty="0"/>
          </a:p>
        </p:txBody>
      </p:sp>
      <p:sp>
        <p:nvSpPr>
          <p:cNvPr id="3" name="Tytuł 2">
            <a:extLst>
              <a:ext uri="{FF2B5EF4-FFF2-40B4-BE49-F238E27FC236}">
                <a16:creationId xmlns:a16="http://schemas.microsoft.com/office/drawing/2014/main" id="{D3D27889-368E-8C4A-BD9D-CD27C2914664}"/>
              </a:ext>
            </a:extLst>
          </p:cNvPr>
          <p:cNvSpPr>
            <a:spLocks noGrp="1"/>
          </p:cNvSpPr>
          <p:nvPr>
            <p:ph type="title"/>
          </p:nvPr>
        </p:nvSpPr>
        <p:spPr/>
        <p:txBody>
          <a:bodyPr/>
          <a:lstStyle/>
          <a:p>
            <a:r>
              <a:rPr lang="pl-PL" dirty="0"/>
              <a:t>Rada (UE)- konfiguracje</a:t>
            </a:r>
          </a:p>
        </p:txBody>
      </p:sp>
    </p:spTree>
    <p:extLst>
      <p:ext uri="{BB962C8B-B14F-4D97-AF65-F5344CB8AC3E}">
        <p14:creationId xmlns:p14="http://schemas.microsoft.com/office/powerpoint/2010/main" val="1525816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8CF3B23-4696-AC45-B21A-AAC3DF3DC5A8}"/>
              </a:ext>
            </a:extLst>
          </p:cNvPr>
          <p:cNvSpPr>
            <a:spLocks noGrp="1"/>
          </p:cNvSpPr>
          <p:nvPr>
            <p:ph type="body" sz="quarter" idx="16"/>
          </p:nvPr>
        </p:nvSpPr>
        <p:spPr/>
        <p:txBody>
          <a:bodyPr/>
          <a:lstStyle/>
          <a:p>
            <a:pPr algn="just"/>
            <a:r>
              <a:rPr lang="pl-PL" b="1" dirty="0"/>
              <a:t>COREPER- </a:t>
            </a:r>
          </a:p>
          <a:p>
            <a:pPr marL="342900" indent="-342900" algn="just">
              <a:buFontTx/>
              <a:buChar char="-"/>
            </a:pPr>
            <a:r>
              <a:rPr lang="pl-PL" dirty="0"/>
              <a:t>Stały Komitet Przedstawicieli – odpowiedzialny za przygotowanie pracy Rady;</a:t>
            </a:r>
          </a:p>
          <a:p>
            <a:pPr marL="342900" indent="-342900" algn="just">
              <a:buFontTx/>
              <a:buChar char="-"/>
            </a:pPr>
            <a:r>
              <a:rPr lang="pl-PL" dirty="0"/>
              <a:t>Ambasadorowie wszystkich państw </a:t>
            </a:r>
            <a:r>
              <a:rPr lang="pl-PL" dirty="0" err="1"/>
              <a:t>czł</a:t>
            </a:r>
            <a:r>
              <a:rPr lang="pl-PL" dirty="0"/>
              <a:t>. (COREPER II) </a:t>
            </a:r>
          </a:p>
          <a:p>
            <a:pPr marL="342900" indent="-342900" algn="just">
              <a:buFontTx/>
              <a:buChar char="-"/>
            </a:pPr>
            <a:r>
              <a:rPr lang="pl-PL" dirty="0"/>
              <a:t>zastępcy ambasadorów (COREPER I);</a:t>
            </a:r>
          </a:p>
          <a:p>
            <a:pPr marL="342900" indent="-342900" algn="just">
              <a:buFontTx/>
              <a:buChar char="-"/>
            </a:pPr>
            <a:r>
              <a:rPr lang="pl-PL" dirty="0"/>
              <a:t>Nie jest to organ o charakterze decyzyjnym;  </a:t>
            </a:r>
          </a:p>
        </p:txBody>
      </p:sp>
      <p:sp>
        <p:nvSpPr>
          <p:cNvPr id="3" name="Tytuł 2">
            <a:extLst>
              <a:ext uri="{FF2B5EF4-FFF2-40B4-BE49-F238E27FC236}">
                <a16:creationId xmlns:a16="http://schemas.microsoft.com/office/drawing/2014/main" id="{296DBE67-1186-E24F-B87A-04E1A30D637B}"/>
              </a:ext>
            </a:extLst>
          </p:cNvPr>
          <p:cNvSpPr>
            <a:spLocks noGrp="1"/>
          </p:cNvSpPr>
          <p:nvPr>
            <p:ph type="title"/>
          </p:nvPr>
        </p:nvSpPr>
        <p:spPr/>
        <p:txBody>
          <a:bodyPr/>
          <a:lstStyle/>
          <a:p>
            <a:r>
              <a:rPr lang="pl-PL" dirty="0"/>
              <a:t>Rada UE</a:t>
            </a:r>
          </a:p>
        </p:txBody>
      </p:sp>
    </p:spTree>
    <p:extLst>
      <p:ext uri="{BB962C8B-B14F-4D97-AF65-F5344CB8AC3E}">
        <p14:creationId xmlns:p14="http://schemas.microsoft.com/office/powerpoint/2010/main" val="15282773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91B6228-47FF-8943-BAAA-299A6BF3BA12}"/>
              </a:ext>
            </a:extLst>
          </p:cNvPr>
          <p:cNvSpPr>
            <a:spLocks noGrp="1"/>
          </p:cNvSpPr>
          <p:nvPr>
            <p:ph type="body" sz="quarter" idx="17"/>
          </p:nvPr>
        </p:nvSpPr>
        <p:spPr/>
        <p:txBody>
          <a:bodyPr>
            <a:normAutofit fontScale="77500" lnSpcReduction="20000"/>
          </a:bodyPr>
          <a:lstStyle/>
          <a:p>
            <a:r>
              <a:rPr lang="pl-PL" b="1" dirty="0"/>
              <a:t>1. Ministrowie</a:t>
            </a:r>
            <a:endParaRPr lang="pl-PL" dirty="0"/>
          </a:p>
          <a:p>
            <a:r>
              <a:rPr lang="pl-PL" dirty="0"/>
              <a:t>Na najwyższym szczeblu ministrowie z państw członkowskich UE, spotykający się na forum Rady, przyjmują decyzje i uchwalają unijne prawo.</a:t>
            </a:r>
          </a:p>
          <a:p>
            <a:r>
              <a:rPr lang="pl-PL" b="1" dirty="0"/>
              <a:t>2. Stali przedstawiciele</a:t>
            </a:r>
            <a:endParaRPr lang="pl-PL" dirty="0"/>
          </a:p>
          <a:p>
            <a:r>
              <a:rPr lang="pl-PL" dirty="0"/>
              <a:t>Każde posiedzenie Rady jest wcześniej przygotowywane przez </a:t>
            </a:r>
            <a:r>
              <a:rPr lang="pl-PL" b="1" dirty="0" err="1"/>
              <a:t>Coreper</a:t>
            </a:r>
            <a:r>
              <a:rPr lang="pl-PL" dirty="0"/>
              <a:t>, czyli komitet złożony ze stałych przedstawicieli (ambasadorów) państw członkowskich przy UE i ich zastępców.</a:t>
            </a:r>
          </a:p>
          <a:p>
            <a:r>
              <a:rPr lang="pl-PL" b="1" dirty="0"/>
              <a:t>3. Grupy robocze / komitety</a:t>
            </a:r>
            <a:endParaRPr lang="pl-PL" dirty="0"/>
          </a:p>
          <a:p>
            <a:r>
              <a:rPr lang="pl-PL" dirty="0"/>
              <a:t>Każdy projekt aktu prawnego jest najpierw analizowany na szczeblu technicznym przez ekspertów (urzędników administracji krajowej z państw członkowskich UE) na forum wyspecjalizowanych grup roboczych.</a:t>
            </a:r>
          </a:p>
          <a:p>
            <a:endParaRPr lang="pl-PL" dirty="0"/>
          </a:p>
        </p:txBody>
      </p:sp>
      <p:pic>
        <p:nvPicPr>
          <p:cNvPr id="5" name="Obraz 4">
            <a:extLst>
              <a:ext uri="{FF2B5EF4-FFF2-40B4-BE49-F238E27FC236}">
                <a16:creationId xmlns:a16="http://schemas.microsoft.com/office/drawing/2014/main" id="{D5FC5E28-3236-7948-BD42-4F5D781D8597}"/>
              </a:ext>
            </a:extLst>
          </p:cNvPr>
          <p:cNvPicPr>
            <a:picLocks noChangeAspect="1"/>
          </p:cNvPicPr>
          <p:nvPr/>
        </p:nvPicPr>
        <p:blipFill>
          <a:blip r:embed="rId2"/>
          <a:stretch>
            <a:fillRect/>
          </a:stretch>
        </p:blipFill>
        <p:spPr>
          <a:xfrm>
            <a:off x="1896431" y="1289329"/>
            <a:ext cx="2905254" cy="5086350"/>
          </a:xfrm>
          <a:prstGeom prst="rect">
            <a:avLst/>
          </a:prstGeom>
        </p:spPr>
      </p:pic>
      <p:sp>
        <p:nvSpPr>
          <p:cNvPr id="3" name="Symbol zastępczy tekstu 2">
            <a:extLst>
              <a:ext uri="{FF2B5EF4-FFF2-40B4-BE49-F238E27FC236}">
                <a16:creationId xmlns:a16="http://schemas.microsoft.com/office/drawing/2014/main" id="{9D9484AF-CCDD-EF46-9691-0F75E0B02BAB}"/>
              </a:ext>
            </a:extLst>
          </p:cNvPr>
          <p:cNvSpPr>
            <a:spLocks noGrp="1"/>
          </p:cNvSpPr>
          <p:nvPr>
            <p:ph type="body" sz="quarter" idx="16"/>
          </p:nvPr>
        </p:nvSpPr>
        <p:spPr/>
        <p:txBody>
          <a:bodyPr/>
          <a:lstStyle/>
          <a:p>
            <a:r>
              <a:rPr lang="pl-PL" dirty="0"/>
              <a:t>.</a:t>
            </a:r>
          </a:p>
        </p:txBody>
      </p:sp>
      <p:sp>
        <p:nvSpPr>
          <p:cNvPr id="4" name="Tytuł 3">
            <a:extLst>
              <a:ext uri="{FF2B5EF4-FFF2-40B4-BE49-F238E27FC236}">
                <a16:creationId xmlns:a16="http://schemas.microsoft.com/office/drawing/2014/main" id="{DD877824-F832-804B-8C3A-1B916E23724B}"/>
              </a:ext>
            </a:extLst>
          </p:cNvPr>
          <p:cNvSpPr>
            <a:spLocks noGrp="1"/>
          </p:cNvSpPr>
          <p:nvPr>
            <p:ph type="title"/>
          </p:nvPr>
        </p:nvSpPr>
        <p:spPr/>
        <p:txBody>
          <a:bodyPr/>
          <a:lstStyle/>
          <a:p>
            <a:r>
              <a:rPr lang="pl-PL" dirty="0"/>
              <a:t>Jak Rada podejmuje decyzje?</a:t>
            </a:r>
          </a:p>
        </p:txBody>
      </p:sp>
    </p:spTree>
    <p:extLst>
      <p:ext uri="{BB962C8B-B14F-4D97-AF65-F5344CB8AC3E}">
        <p14:creationId xmlns:p14="http://schemas.microsoft.com/office/powerpoint/2010/main" val="9246966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9E005A5-4C6F-3F4C-BE4D-22424E6A79CC}"/>
              </a:ext>
            </a:extLst>
          </p:cNvPr>
          <p:cNvSpPr>
            <a:spLocks noGrp="1"/>
          </p:cNvSpPr>
          <p:nvPr>
            <p:ph type="body" sz="quarter" idx="16"/>
          </p:nvPr>
        </p:nvSpPr>
        <p:spPr>
          <a:xfrm>
            <a:off x="667658" y="1771650"/>
            <a:ext cx="10856685" cy="3926506"/>
          </a:xfrm>
        </p:spPr>
        <p:txBody>
          <a:bodyPr/>
          <a:lstStyle/>
          <a:p>
            <a:r>
              <a:rPr lang="pl-PL" dirty="0"/>
              <a:t>1</a:t>
            </a:r>
            <a:r>
              <a:rPr lang="pl-PL" sz="1800" dirty="0"/>
              <a:t>. prawodawcza wraz z PE (wydawanie aktów prawa wtórnego)</a:t>
            </a:r>
          </a:p>
          <a:p>
            <a:pPr marL="342900" indent="-342900">
              <a:buFontTx/>
              <a:buChar char="-"/>
            </a:pPr>
            <a:r>
              <a:rPr lang="pl-PL" sz="1800" dirty="0"/>
              <a:t>Zwykła procedura prawodawcza</a:t>
            </a:r>
          </a:p>
          <a:p>
            <a:pPr marL="342900" indent="-342900">
              <a:buFontTx/>
              <a:buChar char="-"/>
            </a:pPr>
            <a:r>
              <a:rPr lang="pl-PL" sz="1800" dirty="0"/>
              <a:t>Specjalna procedura prawodawcza</a:t>
            </a:r>
          </a:p>
          <a:p>
            <a:r>
              <a:rPr lang="pl-PL" sz="1800" dirty="0"/>
              <a:t>2. Budżetowa- ustanowienie rocznego budżetu UE wraz z PE</a:t>
            </a:r>
          </a:p>
          <a:p>
            <a:r>
              <a:rPr lang="pl-PL" sz="1800" dirty="0"/>
              <a:t>3. Prawo pośredniej inicjatywy prawodawczej (przez KE)</a:t>
            </a:r>
          </a:p>
          <a:p>
            <a:r>
              <a:rPr lang="pl-PL" sz="1800" dirty="0"/>
              <a:t>4. Udział w procedurze prowadzącej do rewizji traktatów założycielskich (art. 48 TUE)</a:t>
            </a:r>
          </a:p>
          <a:p>
            <a:r>
              <a:rPr lang="pl-PL" sz="1800" dirty="0"/>
              <a:t>5. Udział w procedurze z art. 7 TUE ust. 1 (stwierdzenie istnienia wyraźnego ryzyka poważnego naruszenia), z art. 49 TUE (</a:t>
            </a:r>
            <a:r>
              <a:rPr lang="pl-PL" sz="1800" dirty="0" err="1"/>
              <a:t>p.cz</a:t>
            </a:r>
            <a:r>
              <a:rPr lang="pl-PL" sz="1800" dirty="0"/>
              <a:t>. które ubiega się o członkostwo składa wniosek do Rady)</a:t>
            </a:r>
          </a:p>
          <a:p>
            <a:r>
              <a:rPr lang="pl-PL" sz="1800" dirty="0"/>
              <a:t>6. Uprawnienia kreacyjne (np. utworzenie Sądu, zmiana liczby komisarzy w KE…)</a:t>
            </a:r>
          </a:p>
          <a:p>
            <a:r>
              <a:rPr lang="pl-PL" sz="1800" dirty="0"/>
              <a:t>7. Zawieranie umów międzynarodowych w imieniu UE (art. 218 TFUE)</a:t>
            </a:r>
          </a:p>
        </p:txBody>
      </p:sp>
      <p:sp>
        <p:nvSpPr>
          <p:cNvPr id="3" name="Tytuł 2">
            <a:extLst>
              <a:ext uri="{FF2B5EF4-FFF2-40B4-BE49-F238E27FC236}">
                <a16:creationId xmlns:a16="http://schemas.microsoft.com/office/drawing/2014/main" id="{CE6BDC60-0F0D-BE40-BF7D-A11045BEFDB4}"/>
              </a:ext>
            </a:extLst>
          </p:cNvPr>
          <p:cNvSpPr>
            <a:spLocks noGrp="1"/>
          </p:cNvSpPr>
          <p:nvPr>
            <p:ph type="title"/>
          </p:nvPr>
        </p:nvSpPr>
        <p:spPr/>
        <p:txBody>
          <a:bodyPr/>
          <a:lstStyle/>
          <a:p>
            <a:r>
              <a:rPr lang="pl-PL" dirty="0"/>
              <a:t>RADA UE- Funkcje</a:t>
            </a:r>
          </a:p>
        </p:txBody>
      </p:sp>
    </p:spTree>
    <p:extLst>
      <p:ext uri="{BB962C8B-B14F-4D97-AF65-F5344CB8AC3E}">
        <p14:creationId xmlns:p14="http://schemas.microsoft.com/office/powerpoint/2010/main" val="32451619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12C6DC5-73B7-584C-8B17-CF871431002C}"/>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Kolejno sprawowana przez każde z państw członkowskich przez 6 mies. </a:t>
            </a:r>
          </a:p>
          <a:p>
            <a:pPr marL="342900" indent="-342900">
              <a:buFont typeface="Arial" panose="020B0604020202020204" pitchFamily="34" charset="0"/>
              <a:buChar char="•"/>
            </a:pPr>
            <a:r>
              <a:rPr lang="pl-PL" dirty="0"/>
              <a:t>Zespoły 3 prezydencji przygotowują wspólny program prezydencji </a:t>
            </a:r>
          </a:p>
          <a:p>
            <a:r>
              <a:rPr lang="pl-PL" dirty="0">
                <a:hlinkClick r:id="rId2"/>
              </a:rPr>
              <a:t>https://www.consilium.europa.eu/media/56627/presidencies-until-2030.pdf</a:t>
            </a:r>
            <a:endParaRPr lang="pl-PL" dirty="0"/>
          </a:p>
          <a:p>
            <a:pPr marL="342900" indent="-342900">
              <a:buFont typeface="Arial" panose="020B0604020202020204" pitchFamily="34" charset="0"/>
              <a:buChar char="•"/>
            </a:pPr>
            <a:r>
              <a:rPr lang="pl-PL" dirty="0"/>
              <a:t>Od 1.01.2025- Prezydencja polska; podsekretarz stanu ds. UE, Sobkowiak-Czarnecka</a:t>
            </a:r>
          </a:p>
          <a:p>
            <a:r>
              <a:rPr lang="pl-PL" dirty="0"/>
              <a:t>Filarami prezydencji: bezpieczeństwo gospodarcze, energetyczne, informacyjne, zdrowotne, żywnościowe oraz militarne.</a:t>
            </a:r>
          </a:p>
        </p:txBody>
      </p:sp>
      <p:sp>
        <p:nvSpPr>
          <p:cNvPr id="3" name="Tytuł 2">
            <a:extLst>
              <a:ext uri="{FF2B5EF4-FFF2-40B4-BE49-F238E27FC236}">
                <a16:creationId xmlns:a16="http://schemas.microsoft.com/office/drawing/2014/main" id="{EB9C6F0B-C037-0E4C-887B-BF0F1225C2EC}"/>
              </a:ext>
            </a:extLst>
          </p:cNvPr>
          <p:cNvSpPr>
            <a:spLocks noGrp="1"/>
          </p:cNvSpPr>
          <p:nvPr>
            <p:ph type="title"/>
          </p:nvPr>
        </p:nvSpPr>
        <p:spPr/>
        <p:txBody>
          <a:bodyPr/>
          <a:lstStyle/>
          <a:p>
            <a:r>
              <a:rPr lang="pl-PL" dirty="0"/>
              <a:t>Prezydencja w Radzie UE</a:t>
            </a:r>
          </a:p>
        </p:txBody>
      </p:sp>
    </p:spTree>
    <p:extLst>
      <p:ext uri="{BB962C8B-B14F-4D97-AF65-F5344CB8AC3E}">
        <p14:creationId xmlns:p14="http://schemas.microsoft.com/office/powerpoint/2010/main" val="20598027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5F998EC-88FF-9D45-AD10-7022A9DC9DA8}"/>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b="1" dirty="0"/>
              <a:t>Zwykła większość- </a:t>
            </a:r>
            <a:r>
              <a:rPr lang="pl-PL" sz="1800" dirty="0"/>
              <a:t>(14)</a:t>
            </a:r>
          </a:p>
          <a:p>
            <a:pPr marL="342900" indent="-342900">
              <a:buFont typeface="Arial" panose="020B0604020202020204" pitchFamily="34" charset="0"/>
              <a:buChar char="•"/>
            </a:pPr>
            <a:r>
              <a:rPr lang="pl-PL" sz="1800" b="1" dirty="0"/>
              <a:t>Większość kwalifikowana- </a:t>
            </a:r>
            <a:r>
              <a:rPr lang="pl-PL" sz="1800" dirty="0"/>
              <a:t>zasada domyślna</a:t>
            </a:r>
            <a:r>
              <a:rPr lang="pl-PL" sz="1800" dirty="0">
                <a:sym typeface="Wingdings" pitchFamily="2" charset="2"/>
              </a:rPr>
              <a:t></a:t>
            </a:r>
            <a:r>
              <a:rPr lang="pl-PL" sz="1800" dirty="0"/>
              <a:t> zwykła procedura ustawodawcza</a:t>
            </a:r>
          </a:p>
          <a:p>
            <a:pPr marL="342900" indent="-342900">
              <a:buFont typeface="Wingdings" pitchFamily="2" charset="2"/>
              <a:buChar char="à"/>
            </a:pPr>
            <a:r>
              <a:rPr lang="pl-PL" sz="1800" dirty="0">
                <a:sym typeface="Wingdings" pitchFamily="2" charset="2"/>
              </a:rPr>
              <a:t>tzw. test podwójnej większości:</a:t>
            </a:r>
          </a:p>
          <a:p>
            <a:r>
              <a:rPr lang="pl-PL" sz="1800" dirty="0">
                <a:sym typeface="Wingdings" pitchFamily="2" charset="2"/>
              </a:rPr>
              <a:t> -</a:t>
            </a:r>
            <a:r>
              <a:rPr lang="pl-PL" sz="1800" u="sng" dirty="0">
                <a:sym typeface="Wingdings" pitchFamily="2" charset="2"/>
              </a:rPr>
              <a:t>test liczby państw </a:t>
            </a:r>
            <a:r>
              <a:rPr lang="pl-PL" sz="1800" dirty="0">
                <a:sym typeface="Wingdings" pitchFamily="2" charset="2"/>
              </a:rPr>
              <a:t>(minimum 55% wszystkich państw głosuje za)- </a:t>
            </a:r>
          </a:p>
          <a:p>
            <a:r>
              <a:rPr lang="pl-PL" sz="1800" dirty="0">
                <a:sym typeface="Wingdings" pitchFamily="2" charset="2"/>
              </a:rPr>
              <a:t>con. 15 głosów z 27</a:t>
            </a:r>
          </a:p>
          <a:p>
            <a:r>
              <a:rPr lang="pl-PL" sz="1800" dirty="0">
                <a:sym typeface="Wingdings" pitchFamily="2" charset="2"/>
              </a:rPr>
              <a:t>-</a:t>
            </a:r>
            <a:r>
              <a:rPr lang="pl-PL" sz="1800" u="sng" dirty="0">
                <a:sym typeface="Wingdings" pitchFamily="2" charset="2"/>
              </a:rPr>
              <a:t>test demograficzny- </a:t>
            </a:r>
            <a:r>
              <a:rPr lang="pl-PL" sz="1800" dirty="0">
                <a:sym typeface="Wingdings" pitchFamily="2" charset="2"/>
              </a:rPr>
              <a:t>poparcie </a:t>
            </a:r>
            <a:r>
              <a:rPr lang="pl-PL" sz="1800" dirty="0" err="1">
                <a:sym typeface="Wingdings" pitchFamily="2" charset="2"/>
              </a:rPr>
              <a:t>p.cz</a:t>
            </a:r>
            <a:r>
              <a:rPr lang="pl-PL" sz="1800" dirty="0">
                <a:sym typeface="Wingdings" pitchFamily="2" charset="2"/>
              </a:rPr>
              <a:t>. reprezentujących łącznie </a:t>
            </a:r>
          </a:p>
          <a:p>
            <a:r>
              <a:rPr lang="pl-PL" sz="1800" dirty="0">
                <a:sym typeface="Wingdings" pitchFamily="2" charset="2"/>
              </a:rPr>
              <a:t>con. 65% ogółu obywateli UE</a:t>
            </a:r>
          </a:p>
          <a:p>
            <a:pPr marL="285750" indent="-285750">
              <a:buFontTx/>
              <a:buChar char="-"/>
            </a:pPr>
            <a:r>
              <a:rPr lang="pl-PL" sz="1800" dirty="0">
                <a:sym typeface="Wingdings" pitchFamily="2" charset="2"/>
              </a:rPr>
              <a:t>Wstrzymanie się od głosu liczone jako głos przeciwko </a:t>
            </a:r>
            <a:endParaRPr lang="pl-PL" sz="1800" dirty="0"/>
          </a:p>
          <a:p>
            <a:pPr marL="342900" indent="-342900">
              <a:buFont typeface="Arial" panose="020B0604020202020204" pitchFamily="34" charset="0"/>
              <a:buChar char="•"/>
            </a:pPr>
            <a:r>
              <a:rPr lang="pl-PL" sz="1800" b="1" dirty="0"/>
              <a:t>Jednomyślność</a:t>
            </a:r>
            <a:r>
              <a:rPr lang="pl-PL" sz="1800" dirty="0"/>
              <a:t>- kwestie wrażliwe (np. przyjęcie nowego </a:t>
            </a:r>
            <a:r>
              <a:rPr lang="pl-PL" sz="1800" dirty="0" err="1"/>
              <a:t>cżłonka</a:t>
            </a:r>
            <a:r>
              <a:rPr lang="pl-PL" sz="1800" dirty="0"/>
              <a:t>)</a:t>
            </a:r>
            <a:r>
              <a:rPr lang="pl-PL" sz="1800" dirty="0">
                <a:sym typeface="Wingdings" pitchFamily="2" charset="2"/>
              </a:rPr>
              <a:t> specjalna procedura leg;</a:t>
            </a:r>
          </a:p>
          <a:p>
            <a:r>
              <a:rPr lang="pl-PL" sz="1800" dirty="0">
                <a:sym typeface="Wingdings" pitchFamily="2" charset="2"/>
              </a:rPr>
              <a:t>- Wstrzymanie się od głosu nie uniemożliwia przyjęcia aktów jednomyślnie </a:t>
            </a:r>
            <a:endParaRPr lang="pl-PL" sz="1800" dirty="0"/>
          </a:p>
        </p:txBody>
      </p:sp>
      <p:sp>
        <p:nvSpPr>
          <p:cNvPr id="3" name="Tytuł 2">
            <a:extLst>
              <a:ext uri="{FF2B5EF4-FFF2-40B4-BE49-F238E27FC236}">
                <a16:creationId xmlns:a16="http://schemas.microsoft.com/office/drawing/2014/main" id="{2DF6A161-94AD-8949-BA75-82AB5D7AF1D3}"/>
              </a:ext>
            </a:extLst>
          </p:cNvPr>
          <p:cNvSpPr>
            <a:spLocks noGrp="1"/>
          </p:cNvSpPr>
          <p:nvPr>
            <p:ph type="title"/>
          </p:nvPr>
        </p:nvSpPr>
        <p:spPr/>
        <p:txBody>
          <a:bodyPr/>
          <a:lstStyle/>
          <a:p>
            <a:r>
              <a:rPr lang="pl-PL" dirty="0"/>
              <a:t>Głosowanie w Radzie UE</a:t>
            </a:r>
          </a:p>
        </p:txBody>
      </p:sp>
      <p:pic>
        <p:nvPicPr>
          <p:cNvPr id="4" name="Obraz 3">
            <a:extLst>
              <a:ext uri="{FF2B5EF4-FFF2-40B4-BE49-F238E27FC236}">
                <a16:creationId xmlns:a16="http://schemas.microsoft.com/office/drawing/2014/main" id="{A45EB00A-54AE-FE49-BE6E-19ACEA8C0CB0}"/>
              </a:ext>
            </a:extLst>
          </p:cNvPr>
          <p:cNvPicPr>
            <a:picLocks noChangeAspect="1"/>
          </p:cNvPicPr>
          <p:nvPr/>
        </p:nvPicPr>
        <p:blipFill>
          <a:blip r:embed="rId2"/>
          <a:stretch>
            <a:fillRect/>
          </a:stretch>
        </p:blipFill>
        <p:spPr>
          <a:xfrm>
            <a:off x="7523296" y="2803492"/>
            <a:ext cx="3667646" cy="1858944"/>
          </a:xfrm>
          <a:prstGeom prst="rect">
            <a:avLst/>
          </a:prstGeom>
        </p:spPr>
      </p:pic>
    </p:spTree>
    <p:extLst>
      <p:ext uri="{BB962C8B-B14F-4D97-AF65-F5344CB8AC3E}">
        <p14:creationId xmlns:p14="http://schemas.microsoft.com/office/powerpoint/2010/main" val="381257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7DFA897-06CE-B54E-886F-4FFCFA286D8A}"/>
              </a:ext>
            </a:extLst>
          </p:cNvPr>
          <p:cNvSpPr>
            <a:spLocks noGrp="1"/>
          </p:cNvSpPr>
          <p:nvPr>
            <p:ph type="body" sz="quarter" idx="16"/>
          </p:nvPr>
        </p:nvSpPr>
        <p:spPr/>
        <p:txBody>
          <a:bodyPr/>
          <a:lstStyle/>
          <a:p>
            <a:pPr marL="342900" indent="-342900" algn="just">
              <a:buFont typeface="Arial" panose="020B0604020202020204" pitchFamily="34" charset="0"/>
              <a:buChar char="•"/>
            </a:pPr>
            <a:r>
              <a:rPr lang="pl-PL" b="1" dirty="0"/>
              <a:t>Fundament porządku aksjologicznego UE</a:t>
            </a:r>
          </a:p>
          <a:p>
            <a:pPr marL="342900" indent="-342900" algn="just">
              <a:buFont typeface="Arial" panose="020B0604020202020204" pitchFamily="34" charset="0"/>
              <a:buChar char="•"/>
            </a:pPr>
            <a:r>
              <a:rPr lang="pl-PL" b="1" dirty="0"/>
              <a:t>Wykładnia systemowa- </a:t>
            </a:r>
            <a:r>
              <a:rPr lang="pl-PL" dirty="0"/>
              <a:t>na wartościach UE opiera się cała regulacja traktatowa, a wszystkie działania UE, także w zakresie prawodawstwa, powinny mieć je na uwadze. </a:t>
            </a:r>
          </a:p>
          <a:p>
            <a:pPr marL="342900" indent="-342900" algn="just">
              <a:buFont typeface="Arial" panose="020B0604020202020204" pitchFamily="34" charset="0"/>
              <a:buChar char="•"/>
            </a:pPr>
            <a:r>
              <a:rPr lang="pl-PL" dirty="0"/>
              <a:t>Skojarzenie: konstytucje narodowe.</a:t>
            </a:r>
          </a:p>
          <a:p>
            <a:pPr marL="342900" indent="-342900" algn="just">
              <a:buFont typeface="Arial" panose="020B0604020202020204" pitchFamily="34" charset="0"/>
              <a:buChar char="•"/>
            </a:pPr>
            <a:r>
              <a:rPr lang="pl-PL" b="1" dirty="0"/>
              <a:t>Nie są samodzielnymi, </a:t>
            </a:r>
            <a:r>
              <a:rPr lang="pl-PL" b="1" dirty="0" err="1"/>
              <a:t>samowykonalnymi</a:t>
            </a:r>
            <a:r>
              <a:rPr lang="pl-PL" b="1" dirty="0"/>
              <a:t> normami prawnymi</a:t>
            </a:r>
            <a:r>
              <a:rPr lang="pl-PL" dirty="0"/>
              <a:t>, nie mogą stanowić samodzielnej podstawy dla rozstrzygnięcia sprawy przez TSUE.</a:t>
            </a:r>
          </a:p>
          <a:p>
            <a:pPr marL="342900" indent="-342900" algn="just">
              <a:buFont typeface="Arial" panose="020B0604020202020204" pitchFamily="34" charset="0"/>
              <a:buChar char="•"/>
            </a:pPr>
            <a:r>
              <a:rPr lang="pl-PL" dirty="0"/>
              <a:t>Nabierają treści w związku z konkretnym prawem podstawowym, służąc jako wzorzec oceny jego realizacji oraz kryterium wykładni.</a:t>
            </a:r>
          </a:p>
          <a:p>
            <a:pPr marL="342900" indent="-342900" algn="just">
              <a:buFont typeface="Arial" panose="020B0604020202020204" pitchFamily="34" charset="0"/>
              <a:buChar char="•"/>
            </a:pPr>
            <a:r>
              <a:rPr lang="pl-PL" b="1" dirty="0"/>
              <a:t>Służą wyprowadzeniu z nich ogólnych zasad prawa UE</a:t>
            </a:r>
            <a:r>
              <a:rPr lang="pl-PL" dirty="0"/>
              <a:t>, które nadają się do sądowego zastosowania.</a:t>
            </a:r>
          </a:p>
          <a:p>
            <a:pPr marL="342900" indent="-342900" algn="just">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9945B832-ADDF-8C4E-AF02-D6B7DCB5BE94}"/>
              </a:ext>
            </a:extLst>
          </p:cNvPr>
          <p:cNvSpPr>
            <a:spLocks noGrp="1"/>
          </p:cNvSpPr>
          <p:nvPr>
            <p:ph type="title"/>
          </p:nvPr>
        </p:nvSpPr>
        <p:spPr/>
        <p:txBody>
          <a:bodyPr/>
          <a:lstStyle/>
          <a:p>
            <a:r>
              <a:rPr lang="pl-PL" dirty="0"/>
              <a:t>Wartości UE- art. 2 TUE</a:t>
            </a:r>
          </a:p>
        </p:txBody>
      </p:sp>
    </p:spTree>
    <p:extLst>
      <p:ext uri="{BB962C8B-B14F-4D97-AF65-F5344CB8AC3E}">
        <p14:creationId xmlns:p14="http://schemas.microsoft.com/office/powerpoint/2010/main" val="12183439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DA85A40-B95F-3C44-8792-5C15B131F489}"/>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Główna instytucja wykonawcza i centrum administracyjne UE </a:t>
            </a:r>
          </a:p>
          <a:p>
            <a:pPr marL="342900" indent="-342900">
              <a:buFont typeface="Arial" panose="020B0604020202020204" pitchFamily="34" charset="0"/>
              <a:buChar char="•"/>
            </a:pPr>
            <a:r>
              <a:rPr lang="pl-PL" dirty="0"/>
              <a:t>Wspiera ogólny interes UE</a:t>
            </a:r>
          </a:p>
          <a:p>
            <a:pPr marL="342900" indent="-342900">
              <a:buFont typeface="Arial" panose="020B0604020202020204" pitchFamily="34" charset="0"/>
              <a:buChar char="•"/>
            </a:pPr>
            <a:r>
              <a:rPr lang="pl-PL" dirty="0"/>
              <a:t>Czuwa nad stosowaniem Traktatów i aktów prawnych instytucji</a:t>
            </a:r>
          </a:p>
          <a:p>
            <a:pPr marL="342900" indent="-342900">
              <a:buFont typeface="Arial" panose="020B0604020202020204" pitchFamily="34" charset="0"/>
              <a:buChar char="•"/>
            </a:pPr>
            <a:r>
              <a:rPr lang="pl-PL" dirty="0"/>
              <a:t>Wykonuje budżet</a:t>
            </a:r>
          </a:p>
          <a:p>
            <a:pPr marL="342900" indent="-342900">
              <a:buFont typeface="Arial" panose="020B0604020202020204" pitchFamily="34" charset="0"/>
              <a:buChar char="•"/>
            </a:pPr>
            <a:r>
              <a:rPr lang="pl-PL" dirty="0"/>
              <a:t>Zarządza programami</a:t>
            </a:r>
          </a:p>
          <a:p>
            <a:pPr marL="342900" indent="-342900">
              <a:buFont typeface="Arial" panose="020B0604020202020204" pitchFamily="34" charset="0"/>
              <a:buChar char="•"/>
            </a:pPr>
            <a:r>
              <a:rPr lang="pl-PL" dirty="0"/>
              <a:t>Ma wyłączne prawo inicjatywy prawodawczej</a:t>
            </a:r>
          </a:p>
          <a:p>
            <a:pPr marL="342900" indent="-342900">
              <a:buFont typeface="Arial" panose="020B0604020202020204" pitchFamily="34" charset="0"/>
              <a:buChar char="•"/>
            </a:pPr>
            <a:r>
              <a:rPr lang="pl-PL" dirty="0"/>
              <a:t>Funkcje koordynacyjne, wykonawcze i zarządcze</a:t>
            </a:r>
          </a:p>
          <a:p>
            <a:pPr marL="342900" indent="-342900">
              <a:buFont typeface="Arial" panose="020B0604020202020204" pitchFamily="34" charset="0"/>
              <a:buChar char="•"/>
            </a:pPr>
            <a:r>
              <a:rPr lang="pl-PL" dirty="0"/>
              <a:t>Kadencja 5 lat, równolegle z PE </a:t>
            </a:r>
          </a:p>
          <a:p>
            <a:endParaRPr lang="pl-PL" dirty="0"/>
          </a:p>
          <a:p>
            <a:pPr marL="342900" indent="-342900">
              <a:buFont typeface="Arial" panose="020B0604020202020204" pitchFamily="34" charset="0"/>
              <a:buChar char="•"/>
            </a:pPr>
            <a:endParaRPr lang="pl-PL" dirty="0"/>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318A1E2E-3444-DA4D-8BCB-E92B05FB0CCE}"/>
              </a:ext>
            </a:extLst>
          </p:cNvPr>
          <p:cNvSpPr>
            <a:spLocks noGrp="1"/>
          </p:cNvSpPr>
          <p:nvPr>
            <p:ph type="title"/>
          </p:nvPr>
        </p:nvSpPr>
        <p:spPr/>
        <p:txBody>
          <a:bodyPr/>
          <a:lstStyle/>
          <a:p>
            <a:r>
              <a:rPr lang="pl-PL" dirty="0"/>
              <a:t>Komisja Europejska- art. 17 TUE</a:t>
            </a:r>
          </a:p>
        </p:txBody>
      </p:sp>
    </p:spTree>
    <p:extLst>
      <p:ext uri="{BB962C8B-B14F-4D97-AF65-F5344CB8AC3E}">
        <p14:creationId xmlns:p14="http://schemas.microsoft.com/office/powerpoint/2010/main" val="8904384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6118657-1296-494F-8942-DF3CC020694D}"/>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Wybór przewodniczącego KE </a:t>
            </a:r>
          </a:p>
          <a:p>
            <a:r>
              <a:rPr lang="pl-PL" dirty="0"/>
              <a:t>– Rada Europejska stanowiąc większością kwalifikowaną przedstawia kandydata </a:t>
            </a:r>
          </a:p>
          <a:p>
            <a:r>
              <a:rPr lang="pl-PL" dirty="0"/>
              <a:t>- Kandydat wybierany większością głosów w PE; jeśli nie uzyska poparcia, w ciągu miesiąca Rada Europejska przedstawia kolejnego kandydata </a:t>
            </a:r>
          </a:p>
          <a:p>
            <a:pPr marL="342900" indent="-342900">
              <a:buFont typeface="Arial" panose="020B0604020202020204" pitchFamily="34" charset="0"/>
              <a:buChar char="•"/>
            </a:pPr>
            <a:r>
              <a:rPr lang="pl-PL" dirty="0"/>
              <a:t>Wybór członków KE</a:t>
            </a:r>
          </a:p>
          <a:p>
            <a:pPr marL="342900" indent="-342900">
              <a:buFontTx/>
              <a:buChar char="-"/>
            </a:pPr>
            <a:r>
              <a:rPr lang="pl-PL" dirty="0"/>
              <a:t>Po wyborze przewodniczącego, wybór członków KE przez Radę na podstawie sugestii państw członkowskich</a:t>
            </a:r>
          </a:p>
          <a:p>
            <a:pPr marL="342900" indent="-342900">
              <a:buFontTx/>
              <a:buChar char="-"/>
            </a:pPr>
            <a:r>
              <a:rPr lang="pl-PL" dirty="0"/>
              <a:t>Kolegialne zatwierdzenie członków KE przez Radę Europejską (większość kwalifikowana) oraz PE  </a:t>
            </a:r>
          </a:p>
        </p:txBody>
      </p:sp>
      <p:sp>
        <p:nvSpPr>
          <p:cNvPr id="3" name="Tytuł 2">
            <a:extLst>
              <a:ext uri="{FF2B5EF4-FFF2-40B4-BE49-F238E27FC236}">
                <a16:creationId xmlns:a16="http://schemas.microsoft.com/office/drawing/2014/main" id="{905B1BF5-F0DA-A244-B6E4-2C7C3B7155B2}"/>
              </a:ext>
            </a:extLst>
          </p:cNvPr>
          <p:cNvSpPr>
            <a:spLocks noGrp="1"/>
          </p:cNvSpPr>
          <p:nvPr>
            <p:ph type="title"/>
          </p:nvPr>
        </p:nvSpPr>
        <p:spPr/>
        <p:txBody>
          <a:bodyPr/>
          <a:lstStyle/>
          <a:p>
            <a:r>
              <a:rPr lang="pl-PL" dirty="0"/>
              <a:t>Powołanie KE</a:t>
            </a:r>
          </a:p>
        </p:txBody>
      </p:sp>
    </p:spTree>
    <p:extLst>
      <p:ext uri="{BB962C8B-B14F-4D97-AF65-F5344CB8AC3E}">
        <p14:creationId xmlns:p14="http://schemas.microsoft.com/office/powerpoint/2010/main" val="14634201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D97CD5E-27B5-AA4E-9D28-3A68A4C4852D}"/>
              </a:ext>
            </a:extLst>
          </p:cNvPr>
          <p:cNvSpPr>
            <a:spLocks noGrp="1"/>
          </p:cNvSpPr>
          <p:nvPr>
            <p:ph type="body" sz="quarter" idx="16"/>
          </p:nvPr>
        </p:nvSpPr>
        <p:spPr/>
        <p:txBody>
          <a:bodyPr/>
          <a:lstStyle/>
          <a:p>
            <a:pPr marL="342900" indent="-342900">
              <a:buFont typeface="Arial" panose="020B0604020202020204" pitchFamily="34" charset="0"/>
              <a:buChar char="•"/>
            </a:pPr>
            <a:r>
              <a:rPr lang="pl-PL" sz="1800" dirty="0"/>
              <a:t>1 obywatel z każdego </a:t>
            </a:r>
            <a:r>
              <a:rPr lang="pl-PL" sz="1800" dirty="0" err="1"/>
              <a:t>p.cz</a:t>
            </a:r>
            <a:r>
              <a:rPr lang="pl-PL" sz="1800" dirty="0"/>
              <a:t>., w tym przewodniczący + Wysoki Przedstawiciel UE ds. Zagranicznych i Polityki Bezpieczeństwa jako wice.</a:t>
            </a:r>
          </a:p>
          <a:p>
            <a:pPr marL="342900" indent="-342900">
              <a:buFont typeface="Arial" panose="020B0604020202020204" pitchFamily="34" charset="0"/>
              <a:buChar char="•"/>
            </a:pPr>
            <a:r>
              <a:rPr lang="pl-PL" sz="1800" dirty="0"/>
              <a:t>Komisarze wybierani spośród os. których niezależność jest niekwestionowana </a:t>
            </a:r>
          </a:p>
          <a:p>
            <a:pPr marL="342900" indent="-342900">
              <a:buFont typeface="Arial" panose="020B0604020202020204" pitchFamily="34" charset="0"/>
              <a:buChar char="•"/>
            </a:pPr>
            <a:r>
              <a:rPr lang="pl-PL" sz="1800" dirty="0"/>
              <a:t>KE </a:t>
            </a:r>
            <a:r>
              <a:rPr lang="pl-PL" sz="1800" u="sng" dirty="0"/>
              <a:t>jest niezależna w wykonywaniu swych zadań</a:t>
            </a:r>
          </a:p>
          <a:p>
            <a:pPr marL="342900" indent="-342900">
              <a:buFont typeface="Arial" panose="020B0604020202020204" pitchFamily="34" charset="0"/>
              <a:buChar char="•"/>
            </a:pPr>
            <a:r>
              <a:rPr lang="pl-PL" sz="1800" dirty="0"/>
              <a:t>Członkom KE nie wolno zwracać się o instrukcje ani ich przyjmować od żadnego rządu, instytucji, organu lub jednostki org. </a:t>
            </a:r>
          </a:p>
          <a:p>
            <a:pPr marL="342900" indent="-342900">
              <a:buFont typeface="Arial" panose="020B0604020202020204" pitchFamily="34" charset="0"/>
              <a:buChar char="•"/>
            </a:pPr>
            <a:r>
              <a:rPr lang="pl-PL" sz="1800" dirty="0"/>
              <a:t>Za złamanie niezależności- odp. polityczna oraz prawna- TS może orzec o dymisji członka KE</a:t>
            </a:r>
          </a:p>
          <a:p>
            <a:pPr marL="342900" indent="-342900">
              <a:buFont typeface="Arial" panose="020B0604020202020204" pitchFamily="34" charset="0"/>
              <a:buChar char="•"/>
            </a:pPr>
            <a:r>
              <a:rPr lang="pl-PL" sz="1800" dirty="0"/>
              <a:t>Polski kandydat na komisarza- Piotr Serafin- teka ds. budżetu, zwalczaniu oszustw i administracji </a:t>
            </a:r>
            <a:r>
              <a:rPr lang="pl-PL" sz="1800" dirty="0" err="1"/>
              <a:t>publ</a:t>
            </a:r>
            <a:r>
              <a:rPr lang="pl-PL" sz="1800" dirty="0"/>
              <a:t>.  </a:t>
            </a:r>
          </a:p>
          <a:p>
            <a:pPr marL="342900" indent="-342900">
              <a:buFont typeface="Arial" panose="020B0604020202020204" pitchFamily="34" charset="0"/>
              <a:buChar char="•"/>
            </a:pPr>
            <a:r>
              <a:rPr lang="pl-PL" sz="1800" dirty="0" err="1"/>
              <a:t>https</a:t>
            </a:r>
            <a:r>
              <a:rPr lang="pl-PL" sz="1800" dirty="0"/>
              <a:t>://</a:t>
            </a:r>
            <a:r>
              <a:rPr lang="pl-PL" sz="1800" dirty="0" err="1"/>
              <a:t>commission.europa.eu</a:t>
            </a:r>
            <a:r>
              <a:rPr lang="pl-PL" sz="1800" dirty="0"/>
              <a:t>/</a:t>
            </a:r>
            <a:r>
              <a:rPr lang="pl-PL" sz="1800" dirty="0" err="1"/>
              <a:t>about-european-commission</a:t>
            </a:r>
            <a:r>
              <a:rPr lang="pl-PL" sz="1800" dirty="0"/>
              <a:t>/towards-new-commission-2024-2029/commissioners-designate-2024-2029_en?prefLang=</a:t>
            </a:r>
            <a:r>
              <a:rPr lang="pl-PL" sz="1800" dirty="0" err="1"/>
              <a:t>pl</a:t>
            </a:r>
            <a:endParaRPr lang="pl-PL" sz="1800" dirty="0"/>
          </a:p>
          <a:p>
            <a:r>
              <a:rPr lang="pl-PL" dirty="0"/>
              <a:t> </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B3D81150-7430-A846-8E2D-F8A80F89403B}"/>
              </a:ext>
            </a:extLst>
          </p:cNvPr>
          <p:cNvSpPr>
            <a:spLocks noGrp="1"/>
          </p:cNvSpPr>
          <p:nvPr>
            <p:ph type="title"/>
          </p:nvPr>
        </p:nvSpPr>
        <p:spPr/>
        <p:txBody>
          <a:bodyPr/>
          <a:lstStyle/>
          <a:p>
            <a:r>
              <a:rPr lang="pl-PL" dirty="0"/>
              <a:t>KE- skład</a:t>
            </a:r>
          </a:p>
        </p:txBody>
      </p:sp>
    </p:spTree>
    <p:extLst>
      <p:ext uri="{BB962C8B-B14F-4D97-AF65-F5344CB8AC3E}">
        <p14:creationId xmlns:p14="http://schemas.microsoft.com/office/powerpoint/2010/main" val="38509084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B9FCE9-4701-834D-BD71-9EBFCADB61E3}"/>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27 komisarzy</a:t>
            </a:r>
          </a:p>
          <a:p>
            <a:pPr marL="342900" indent="-342900">
              <a:buFont typeface="Arial" panose="020B0604020202020204" pitchFamily="34" charset="0"/>
              <a:buChar char="•"/>
            </a:pPr>
            <a:r>
              <a:rPr lang="pl-PL" dirty="0"/>
              <a:t>Każdy ma zaplecze generalne (DG): </a:t>
            </a:r>
          </a:p>
          <a:p>
            <a:pPr marL="342900" indent="-342900">
              <a:buFontTx/>
              <a:buChar char="-"/>
            </a:pPr>
            <a:r>
              <a:rPr lang="pl-PL" dirty="0"/>
              <a:t>w uproszczeniu odpowiedniki krajowych ministerstw</a:t>
            </a:r>
          </a:p>
          <a:p>
            <a:pPr marL="342900" indent="-342900">
              <a:buFontTx/>
              <a:buChar char="-"/>
            </a:pPr>
            <a:r>
              <a:rPr lang="pl-PL" dirty="0"/>
              <a:t>odpowiadają za różne obszary polityki </a:t>
            </a:r>
          </a:p>
          <a:p>
            <a:pPr marL="342900" indent="-342900">
              <a:buFontTx/>
              <a:buChar char="-"/>
            </a:pPr>
            <a:r>
              <a:rPr lang="pl-PL" dirty="0"/>
              <a:t>opracowują i wdrażają politykę UE, przepisy unijne i programy finansowania oraz nimi zarządzają</a:t>
            </a:r>
          </a:p>
          <a:p>
            <a:pPr marL="342900" indent="-342900">
              <a:buFont typeface="Arial" panose="020B0604020202020204" pitchFamily="34" charset="0"/>
              <a:buChar char="•"/>
            </a:pPr>
            <a:r>
              <a:rPr lang="pl-PL" dirty="0"/>
              <a:t>Konkretnymi kwestiami administracyjnymi zajmują się dodatkowe służby Komisji.</a:t>
            </a:r>
          </a:p>
        </p:txBody>
      </p:sp>
      <p:sp>
        <p:nvSpPr>
          <p:cNvPr id="3" name="Tytuł 2">
            <a:extLst>
              <a:ext uri="{FF2B5EF4-FFF2-40B4-BE49-F238E27FC236}">
                <a16:creationId xmlns:a16="http://schemas.microsoft.com/office/drawing/2014/main" id="{22F62063-93EE-7E44-95B4-3CFE40D6B791}"/>
              </a:ext>
            </a:extLst>
          </p:cNvPr>
          <p:cNvSpPr>
            <a:spLocks noGrp="1"/>
          </p:cNvSpPr>
          <p:nvPr>
            <p:ph type="title"/>
          </p:nvPr>
        </p:nvSpPr>
        <p:spPr/>
        <p:txBody>
          <a:bodyPr/>
          <a:lstStyle/>
          <a:p>
            <a:r>
              <a:rPr lang="pl-PL" dirty="0"/>
              <a:t>KE- organizacja</a:t>
            </a:r>
          </a:p>
        </p:txBody>
      </p:sp>
    </p:spTree>
    <p:extLst>
      <p:ext uri="{BB962C8B-B14F-4D97-AF65-F5344CB8AC3E}">
        <p14:creationId xmlns:p14="http://schemas.microsoft.com/office/powerpoint/2010/main" val="1966125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E1DC160-3810-DB4E-A0AC-0CA33B803A43}"/>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Wyłączne prawo inicjatywy prawodawczej (motor integracji europejskiej)</a:t>
            </a:r>
          </a:p>
          <a:p>
            <a:pPr marL="342900" indent="-342900">
              <a:buFont typeface="Arial" panose="020B0604020202020204" pitchFamily="34" charset="0"/>
              <a:buChar char="•"/>
            </a:pPr>
            <a:r>
              <a:rPr lang="pl-PL" dirty="0"/>
              <a:t>Własne kompetencje prawodawcze i decyzyjne- wydawanie aktów na podstawie upoważnienia traktatowego bądź zawartego w akcie ustawodawczym </a:t>
            </a:r>
          </a:p>
          <a:p>
            <a:pPr marL="342900" indent="-342900">
              <a:buFont typeface="Arial" panose="020B0604020202020204" pitchFamily="34" charset="0"/>
              <a:buChar char="•"/>
            </a:pPr>
            <a:r>
              <a:rPr lang="pl-PL" dirty="0"/>
              <a:t>Strażniczka traktatów- monitoruje przestrzeganie prawa UE przez państwa członkowskie (np. nieprawidłowa implementacja aktu, brak implementacji, skarga na nieważność aktu prawnego, skarga na bezczynność instytucji, </a:t>
            </a:r>
          </a:p>
          <a:p>
            <a:pPr marL="342900" indent="-342900">
              <a:buFont typeface="Arial" panose="020B0604020202020204" pitchFamily="34" charset="0"/>
              <a:buChar char="•"/>
            </a:pPr>
            <a:r>
              <a:rPr lang="pl-PL" dirty="0"/>
              <a:t>Wykonanie budżetu UE</a:t>
            </a:r>
          </a:p>
          <a:p>
            <a:pPr marL="342900" indent="-342900">
              <a:buFont typeface="Arial" panose="020B0604020202020204" pitchFamily="34" charset="0"/>
              <a:buChar char="•"/>
            </a:pPr>
            <a:r>
              <a:rPr lang="pl-PL" dirty="0"/>
              <a:t>Reprezentacja UE na zewnątrz (negocjowanie umów międzynarodowych) </a:t>
            </a:r>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DA2CFAD2-B434-B24D-8DB7-5964E53B28A2}"/>
              </a:ext>
            </a:extLst>
          </p:cNvPr>
          <p:cNvSpPr>
            <a:spLocks noGrp="1"/>
          </p:cNvSpPr>
          <p:nvPr>
            <p:ph type="title"/>
          </p:nvPr>
        </p:nvSpPr>
        <p:spPr/>
        <p:txBody>
          <a:bodyPr/>
          <a:lstStyle/>
          <a:p>
            <a:r>
              <a:rPr lang="pl-PL" dirty="0"/>
              <a:t>KE- kompetencje</a:t>
            </a:r>
          </a:p>
        </p:txBody>
      </p:sp>
    </p:spTree>
    <p:extLst>
      <p:ext uri="{BB962C8B-B14F-4D97-AF65-F5344CB8AC3E}">
        <p14:creationId xmlns:p14="http://schemas.microsoft.com/office/powerpoint/2010/main" val="5086963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1F43744-4BFD-D549-AA7B-4FB684E14E40}"/>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Zapewnia poszanowanie prawa w wykładni i stosowaniu traktatów </a:t>
            </a:r>
          </a:p>
          <a:p>
            <a:pPr marL="342900" indent="-342900">
              <a:buFont typeface="Arial" panose="020B0604020202020204" pitchFamily="34" charset="0"/>
              <a:buChar char="•"/>
            </a:pPr>
            <a:r>
              <a:rPr lang="pl-PL" dirty="0"/>
              <a:t>Obecnie dwa organy: TS i Sąd (dawny Sąd I instancji)</a:t>
            </a:r>
          </a:p>
          <a:p>
            <a:pPr marL="342900" indent="-342900">
              <a:buFont typeface="Arial" panose="020B0604020202020204" pitchFamily="34" charset="0"/>
              <a:buChar char="•"/>
            </a:pPr>
            <a:r>
              <a:rPr lang="pl-PL" dirty="0"/>
              <a:t>TS:</a:t>
            </a:r>
          </a:p>
          <a:p>
            <a:pPr lvl="1"/>
            <a:r>
              <a:rPr lang="pl-PL" sz="1600" dirty="0"/>
              <a:t>funkcja sądu najwyższego i konstytucyjnego UE</a:t>
            </a:r>
          </a:p>
          <a:p>
            <a:pPr lvl="1"/>
            <a:r>
              <a:rPr lang="pl-PL" sz="1600" dirty="0"/>
              <a:t>skargi państw członkowskich na akty PE i Rady, skargi KE na naruszenie obowiązków traktatowych przez państwa, pytania prejudycjalne (interpretacja i ważność aktów prawnych w UE), odwołania od orzeczeń Sądu</a:t>
            </a:r>
          </a:p>
          <a:p>
            <a:pPr marL="342900" indent="-342900">
              <a:buFont typeface="Arial" panose="020B0604020202020204" pitchFamily="34" charset="0"/>
              <a:buChar char="•"/>
            </a:pPr>
            <a:r>
              <a:rPr lang="pl-PL" dirty="0"/>
              <a:t>Sąd:</a:t>
            </a:r>
          </a:p>
          <a:p>
            <a:pPr marL="857250" lvl="1" indent="-342900"/>
            <a:r>
              <a:rPr lang="pl-PL" sz="1600" dirty="0"/>
              <a:t>funkcja sądu administracyjnego </a:t>
            </a:r>
          </a:p>
          <a:p>
            <a:pPr marL="857250" lvl="1" indent="-342900"/>
            <a:r>
              <a:rPr lang="pl-PL" sz="1600" dirty="0"/>
              <a:t>orzekanie w 1 instancji w przedmiocie skarg bezpośrednich przeciwko instytucjom i organom UE składanym przez os. fizyczne i prawne (skargi jednostek przeciwko decyzjom administracyjnym KE np. w sprawach konkurencji, pomocy publicznej, prawa farmaceutycznego itd. )</a:t>
            </a:r>
          </a:p>
        </p:txBody>
      </p:sp>
      <p:sp>
        <p:nvSpPr>
          <p:cNvPr id="3" name="Tytuł 2">
            <a:extLst>
              <a:ext uri="{FF2B5EF4-FFF2-40B4-BE49-F238E27FC236}">
                <a16:creationId xmlns:a16="http://schemas.microsoft.com/office/drawing/2014/main" id="{5DA33A36-49E4-1447-A30D-A3E55B0C3911}"/>
              </a:ext>
            </a:extLst>
          </p:cNvPr>
          <p:cNvSpPr>
            <a:spLocks noGrp="1"/>
          </p:cNvSpPr>
          <p:nvPr>
            <p:ph type="title"/>
          </p:nvPr>
        </p:nvSpPr>
        <p:spPr/>
        <p:txBody>
          <a:bodyPr/>
          <a:lstStyle/>
          <a:p>
            <a:r>
              <a:rPr lang="pl-PL" dirty="0"/>
              <a:t>TSUE</a:t>
            </a:r>
          </a:p>
        </p:txBody>
      </p:sp>
    </p:spTree>
    <p:extLst>
      <p:ext uri="{BB962C8B-B14F-4D97-AF65-F5344CB8AC3E}">
        <p14:creationId xmlns:p14="http://schemas.microsoft.com/office/powerpoint/2010/main" val="33892241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91206CA-E28C-4548-9513-5B51DBD2B00C}"/>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TS: </a:t>
            </a:r>
            <a:r>
              <a:rPr lang="pl-PL" b="1" dirty="0"/>
              <a:t>Członkowie</a:t>
            </a:r>
            <a:r>
              <a:rPr lang="pl-PL" dirty="0"/>
              <a:t>- 1 sędzia z każdego państwa członkowskiego (27), tak aby reprezentować kulturę prawną danego państwa </a:t>
            </a:r>
          </a:p>
          <a:p>
            <a:pPr marL="342900" indent="-342900">
              <a:buFont typeface="Arial" panose="020B0604020202020204" pitchFamily="34" charset="0"/>
              <a:buChar char="•"/>
            </a:pPr>
            <a:r>
              <a:rPr lang="pl-PL" b="1" dirty="0"/>
              <a:t>Rzecznicy generalni </a:t>
            </a:r>
            <a:r>
              <a:rPr lang="pl-PL" dirty="0"/>
              <a:t>– publiczne przedstawienie uzasadnionej opinii w sprawie po zamknięciu procedury pisemnej lub rozprawy (obowiązkowo 8, ale Rada może zwiększyć –obecnie jest 11)</a:t>
            </a:r>
          </a:p>
          <a:p>
            <a:pPr marL="342900" indent="-342900">
              <a:buFont typeface="Arial" panose="020B0604020202020204" pitchFamily="34" charset="0"/>
              <a:buChar char="•"/>
            </a:pPr>
            <a:r>
              <a:rPr lang="pl-PL" dirty="0"/>
              <a:t>Polska ( i 5 innych największych państw)- stałe prawo do rzecznika </a:t>
            </a:r>
          </a:p>
          <a:p>
            <a:pPr marL="342900" indent="-342900">
              <a:buFont typeface="Arial" panose="020B0604020202020204" pitchFamily="34" charset="0"/>
              <a:buChar char="•"/>
            </a:pPr>
            <a:endParaRPr lang="pl-PL" dirty="0"/>
          </a:p>
          <a:p>
            <a:pPr marL="342900" indent="-342900">
              <a:buFont typeface="Arial" panose="020B0604020202020204" pitchFamily="34" charset="0"/>
              <a:buChar char="•"/>
            </a:pPr>
            <a:r>
              <a:rPr lang="pl-PL" dirty="0"/>
              <a:t>Sąd: po 2 sędziów z każdego </a:t>
            </a:r>
            <a:r>
              <a:rPr lang="pl-PL" dirty="0" err="1"/>
              <a:t>p.cz</a:t>
            </a:r>
            <a:r>
              <a:rPr lang="pl-PL" dirty="0"/>
              <a:t>. , brak rzeczników generalnych </a:t>
            </a:r>
          </a:p>
          <a:p>
            <a:pPr marL="342900" indent="-342900">
              <a:buFont typeface="Arial" panose="020B0604020202020204" pitchFamily="34" charset="0"/>
              <a:buChar char="•"/>
            </a:pPr>
            <a:endParaRPr lang="pl-PL" dirty="0"/>
          </a:p>
          <a:p>
            <a:pPr marL="342900" indent="-342900">
              <a:buFont typeface="Arial" panose="020B0604020202020204" pitchFamily="34" charset="0"/>
              <a:buChar char="•"/>
            </a:pPr>
            <a:endParaRPr lang="pl-PL" dirty="0"/>
          </a:p>
        </p:txBody>
      </p:sp>
      <p:sp>
        <p:nvSpPr>
          <p:cNvPr id="3" name="Tytuł 2">
            <a:extLst>
              <a:ext uri="{FF2B5EF4-FFF2-40B4-BE49-F238E27FC236}">
                <a16:creationId xmlns:a16="http://schemas.microsoft.com/office/drawing/2014/main" id="{87A520B1-67E9-4942-83E4-88186903B390}"/>
              </a:ext>
            </a:extLst>
          </p:cNvPr>
          <p:cNvSpPr>
            <a:spLocks noGrp="1"/>
          </p:cNvSpPr>
          <p:nvPr>
            <p:ph type="title"/>
          </p:nvPr>
        </p:nvSpPr>
        <p:spPr/>
        <p:txBody>
          <a:bodyPr/>
          <a:lstStyle/>
          <a:p>
            <a:r>
              <a:rPr lang="pl-PL" dirty="0"/>
              <a:t>TSUE</a:t>
            </a:r>
          </a:p>
        </p:txBody>
      </p:sp>
    </p:spTree>
    <p:extLst>
      <p:ext uri="{BB962C8B-B14F-4D97-AF65-F5344CB8AC3E}">
        <p14:creationId xmlns:p14="http://schemas.microsoft.com/office/powerpoint/2010/main" val="7314623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F06495A-0CD8-324A-BC6E-2D96C40F3FD3}"/>
              </a:ext>
            </a:extLst>
          </p:cNvPr>
          <p:cNvSpPr>
            <a:spLocks noGrp="1"/>
          </p:cNvSpPr>
          <p:nvPr>
            <p:ph type="body" sz="quarter" idx="16"/>
          </p:nvPr>
        </p:nvSpPr>
        <p:spPr/>
        <p:txBody>
          <a:bodyPr/>
          <a:lstStyle/>
          <a:p>
            <a:pPr marL="342900" indent="-342900">
              <a:buFont typeface="Arial" panose="020B0604020202020204" pitchFamily="34" charset="0"/>
              <a:buChar char="•"/>
            </a:pPr>
            <a:r>
              <a:rPr lang="pl-PL" dirty="0"/>
              <a:t>Od 2009 </a:t>
            </a:r>
            <a:r>
              <a:rPr lang="pl-PL" dirty="0" err="1"/>
              <a:t>prof</a:t>
            </a:r>
            <a:r>
              <a:rPr lang="pl-PL" dirty="0"/>
              <a:t> Marek Safian, wydłużona kadencja </a:t>
            </a:r>
          </a:p>
          <a:p>
            <a:pPr marL="342900" indent="-342900">
              <a:buFont typeface="Arial" panose="020B0604020202020204" pitchFamily="34" charset="0"/>
              <a:buChar char="•"/>
            </a:pPr>
            <a:r>
              <a:rPr lang="pl-PL" dirty="0"/>
              <a:t>W styczniu 2024 przeszedł w stan spoczynku</a:t>
            </a:r>
          </a:p>
          <a:p>
            <a:pPr marL="342900" indent="-342900">
              <a:buFont typeface="Arial" panose="020B0604020202020204" pitchFamily="34" charset="0"/>
              <a:buChar char="•"/>
            </a:pPr>
            <a:r>
              <a:rPr lang="pl-PL" dirty="0"/>
              <a:t>Brak polskiego sędziego v. ustawa kompetencyjna</a:t>
            </a:r>
          </a:p>
          <a:p>
            <a:pPr marL="342900" indent="-342900">
              <a:buFont typeface="Wingdings" pitchFamily="2" charset="2"/>
              <a:buChar char="à"/>
            </a:pPr>
            <a:r>
              <a:rPr lang="pl-PL" dirty="0"/>
              <a:t>rząd ma przedkładać prezydentowi propozycje kandydatur na stanowiska: członka Komisji Europejskiej, członka Trybunału Obrachunkowego, sędziego Trybunału Sprawiedliwości UE, rzecznika generalnego TSUE, członka Komitetu Ekonomiczno-Społecznego, członka Komitetu Regionów oraz dyrektora w Europejskim Banku Inwestycyjnym. </a:t>
            </a:r>
          </a:p>
          <a:p>
            <a:pPr marL="342900" indent="-342900">
              <a:buFont typeface="Wingdings" pitchFamily="2" charset="2"/>
              <a:buChar char="à"/>
            </a:pPr>
            <a:r>
              <a:rPr lang="pl-PL" dirty="0"/>
              <a:t>prezydent ma w terminie 14 dni wyrazić zgodę bądź odmówić desygnowania danych kandydatów.</a:t>
            </a:r>
            <a:br>
              <a:rPr lang="pl-PL" dirty="0"/>
            </a:br>
            <a:endParaRPr lang="pl-PL" dirty="0"/>
          </a:p>
        </p:txBody>
      </p:sp>
      <p:sp>
        <p:nvSpPr>
          <p:cNvPr id="3" name="Tytuł 2">
            <a:extLst>
              <a:ext uri="{FF2B5EF4-FFF2-40B4-BE49-F238E27FC236}">
                <a16:creationId xmlns:a16="http://schemas.microsoft.com/office/drawing/2014/main" id="{4EDB4244-D4F0-2748-98C1-2B9612D91EBA}"/>
              </a:ext>
            </a:extLst>
          </p:cNvPr>
          <p:cNvSpPr>
            <a:spLocks noGrp="1"/>
          </p:cNvSpPr>
          <p:nvPr>
            <p:ph type="title"/>
          </p:nvPr>
        </p:nvSpPr>
        <p:spPr/>
        <p:txBody>
          <a:bodyPr/>
          <a:lstStyle/>
          <a:p>
            <a:r>
              <a:rPr lang="pl-PL" dirty="0"/>
              <a:t>TS- skład</a:t>
            </a:r>
          </a:p>
        </p:txBody>
      </p:sp>
    </p:spTree>
    <p:extLst>
      <p:ext uri="{BB962C8B-B14F-4D97-AF65-F5344CB8AC3E}">
        <p14:creationId xmlns:p14="http://schemas.microsoft.com/office/powerpoint/2010/main" val="4615859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D76966C-B8B8-1F4A-82BF-ECC0BE77DDCE}"/>
              </a:ext>
            </a:extLst>
          </p:cNvPr>
          <p:cNvSpPr>
            <a:spLocks noGrp="1"/>
          </p:cNvSpPr>
          <p:nvPr>
            <p:ph type="body" sz="quarter" idx="16"/>
          </p:nvPr>
        </p:nvSpPr>
        <p:spPr/>
        <p:txBody>
          <a:bodyPr/>
          <a:lstStyle/>
          <a:p>
            <a:r>
              <a:rPr lang="pl-PL" sz="1800" dirty="0"/>
              <a:t>Trybunał może obradować: </a:t>
            </a:r>
          </a:p>
          <a:p>
            <a:pPr marL="342900" indent="-342900">
              <a:buFontTx/>
              <a:buChar char="-"/>
            </a:pPr>
            <a:r>
              <a:rPr lang="pl-PL" sz="1800" b="1" dirty="0"/>
              <a:t>w pełnym składzie- </a:t>
            </a:r>
            <a:r>
              <a:rPr lang="pl-PL" sz="1800" dirty="0"/>
              <a:t>w przypadkach określonych w Statucie Trybunału (w szczególności kiedy ma za zadanie zdymisjonować rzecznika praw obywatelskich lub orzec o dymisji członka Komisji, który naruszył ciążące na nim zobowiązania) oraz jeśli Trybunał uzna, że wniesiona sprawa ma wyjątkowe znaczenie. </a:t>
            </a:r>
          </a:p>
          <a:p>
            <a:pPr marL="342900" indent="-342900">
              <a:buFontTx/>
              <a:buChar char="-"/>
            </a:pPr>
            <a:r>
              <a:rPr lang="pl-PL" sz="1800" b="1" dirty="0"/>
              <a:t>w składzie wielkiej izby </a:t>
            </a:r>
            <a:r>
              <a:rPr lang="pl-PL" sz="1800" dirty="0"/>
              <a:t>(piętnastu sędziów)- na żądanie państwa członkowskiego albo instytucji, które są stroną w postępowaniu, a także w sprawach szczególnie ważnych lub skomplikowanych</a:t>
            </a:r>
          </a:p>
          <a:p>
            <a:pPr marL="342900" indent="-342900">
              <a:buFontTx/>
              <a:buChar char="-"/>
            </a:pPr>
            <a:r>
              <a:rPr lang="pl-PL" sz="1800" dirty="0"/>
              <a:t>w izbach złożonych z </a:t>
            </a:r>
            <a:r>
              <a:rPr lang="pl-PL" sz="1800" b="1" dirty="0"/>
              <a:t>pięciu lub trzech sędziów</a:t>
            </a:r>
            <a:r>
              <a:rPr lang="pl-PL" sz="1800" dirty="0"/>
              <a:t>. </a:t>
            </a:r>
          </a:p>
          <a:p>
            <a:r>
              <a:rPr lang="pl-PL" sz="1800" dirty="0"/>
              <a:t>Prezesi izb złożonych z pięciu sędziów wybierani są na trzy lata, a prezesi izb złożonych z trzech sędziów na jeden rok.</a:t>
            </a:r>
          </a:p>
        </p:txBody>
      </p:sp>
      <p:sp>
        <p:nvSpPr>
          <p:cNvPr id="3" name="Tytuł 2">
            <a:extLst>
              <a:ext uri="{FF2B5EF4-FFF2-40B4-BE49-F238E27FC236}">
                <a16:creationId xmlns:a16="http://schemas.microsoft.com/office/drawing/2014/main" id="{A32BCD44-302E-FD4A-B7F3-ACE81ECCFA19}"/>
              </a:ext>
            </a:extLst>
          </p:cNvPr>
          <p:cNvSpPr>
            <a:spLocks noGrp="1"/>
          </p:cNvSpPr>
          <p:nvPr>
            <p:ph type="title"/>
          </p:nvPr>
        </p:nvSpPr>
        <p:spPr/>
        <p:txBody>
          <a:bodyPr/>
          <a:lstStyle/>
          <a:p>
            <a:r>
              <a:rPr lang="pl-PL" dirty="0"/>
              <a:t>TS </a:t>
            </a:r>
          </a:p>
        </p:txBody>
      </p:sp>
    </p:spTree>
    <p:extLst>
      <p:ext uri="{BB962C8B-B14F-4D97-AF65-F5344CB8AC3E}">
        <p14:creationId xmlns:p14="http://schemas.microsoft.com/office/powerpoint/2010/main" val="14719659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D5B4807-D4E2-4148-9683-BCB210E1751B}"/>
              </a:ext>
            </a:extLst>
          </p:cNvPr>
          <p:cNvSpPr>
            <a:spLocks noGrp="1"/>
          </p:cNvSpPr>
          <p:nvPr>
            <p:ph type="body" sz="quarter" idx="16"/>
          </p:nvPr>
        </p:nvSpPr>
        <p:spPr/>
        <p:txBody>
          <a:bodyPr/>
          <a:lstStyle/>
          <a:p>
            <a:pPr marL="457200" indent="-457200">
              <a:buAutoNum type="arabicPeriod"/>
            </a:pPr>
            <a:r>
              <a:rPr lang="pl-PL" dirty="0"/>
              <a:t>Skargi o naruszenie obowiązków traktatowych przez </a:t>
            </a:r>
            <a:r>
              <a:rPr lang="pl-PL" dirty="0" err="1"/>
              <a:t>p.cz</a:t>
            </a:r>
            <a:r>
              <a:rPr lang="pl-PL" dirty="0"/>
              <a:t>.</a:t>
            </a:r>
          </a:p>
          <a:p>
            <a:pPr marL="457200" indent="-457200">
              <a:buAutoNum type="arabicPeriod"/>
            </a:pPr>
            <a:r>
              <a:rPr lang="pl-PL" dirty="0"/>
              <a:t>Pytania prejudycjalne</a:t>
            </a:r>
          </a:p>
          <a:p>
            <a:pPr marL="457200" indent="-457200">
              <a:buAutoNum type="arabicPeriod"/>
            </a:pPr>
            <a:r>
              <a:rPr lang="pl-PL" dirty="0"/>
              <a:t>Opinie </a:t>
            </a:r>
            <a:r>
              <a:rPr lang="pl-PL" dirty="0" err="1"/>
              <a:t>ws</a:t>
            </a:r>
            <a:r>
              <a:rPr lang="pl-PL" dirty="0"/>
              <a:t>. zgodności projektowanej umowy międzynarodowej z prawem UE</a:t>
            </a:r>
          </a:p>
          <a:p>
            <a:pPr marL="457200" indent="-457200">
              <a:buAutoNum type="arabicPeriod"/>
            </a:pPr>
            <a:r>
              <a:rPr lang="pl-PL" dirty="0"/>
              <a:t>Skargi na nieważność i bezczynność składanych przez instytucje</a:t>
            </a:r>
          </a:p>
          <a:p>
            <a:pPr marL="457200" indent="-457200">
              <a:buAutoNum type="arabicPeriod"/>
            </a:pPr>
            <a:r>
              <a:rPr lang="pl-PL" dirty="0"/>
              <a:t>Skargi na nieważność i bezczynność składanych przez </a:t>
            </a:r>
            <a:r>
              <a:rPr lang="pl-PL" dirty="0" err="1"/>
              <a:t>p.cz</a:t>
            </a:r>
            <a:r>
              <a:rPr lang="pl-PL" dirty="0"/>
              <a:t>. Przeciw PE, Radzie albo obydwu</a:t>
            </a:r>
          </a:p>
          <a:p>
            <a:pPr marL="457200" indent="-457200">
              <a:buAutoNum type="arabicPeriod"/>
            </a:pPr>
            <a:r>
              <a:rPr lang="pl-PL" dirty="0"/>
              <a:t>Spory pomiędzy </a:t>
            </a:r>
            <a:r>
              <a:rPr lang="pl-PL" dirty="0" err="1"/>
              <a:t>p.cz</a:t>
            </a:r>
            <a:r>
              <a:rPr lang="pl-PL" dirty="0"/>
              <a:t>.</a:t>
            </a:r>
          </a:p>
          <a:p>
            <a:pPr marL="457200" indent="-457200">
              <a:buAutoNum type="arabicPeriod"/>
            </a:pPr>
            <a:r>
              <a:rPr lang="pl-PL" dirty="0"/>
              <a:t>Dyscyplinarne zdymisjonowanie członka TSUE, KE, TO </a:t>
            </a:r>
          </a:p>
          <a:p>
            <a:pPr marL="457200" indent="-457200">
              <a:buAutoNum type="arabicPeriod"/>
            </a:pPr>
            <a:endParaRPr lang="pl-PL" dirty="0"/>
          </a:p>
        </p:txBody>
      </p:sp>
      <p:sp>
        <p:nvSpPr>
          <p:cNvPr id="3" name="Tytuł 2">
            <a:extLst>
              <a:ext uri="{FF2B5EF4-FFF2-40B4-BE49-F238E27FC236}">
                <a16:creationId xmlns:a16="http://schemas.microsoft.com/office/drawing/2014/main" id="{9B983E68-EEAD-B844-B327-EE9D51A238E5}"/>
              </a:ext>
            </a:extLst>
          </p:cNvPr>
          <p:cNvSpPr>
            <a:spLocks noGrp="1"/>
          </p:cNvSpPr>
          <p:nvPr>
            <p:ph type="title"/>
          </p:nvPr>
        </p:nvSpPr>
        <p:spPr/>
        <p:txBody>
          <a:bodyPr/>
          <a:lstStyle/>
          <a:p>
            <a:r>
              <a:rPr lang="pl-PL" dirty="0"/>
              <a:t>TSUE</a:t>
            </a:r>
          </a:p>
        </p:txBody>
      </p:sp>
    </p:spTree>
    <p:extLst>
      <p:ext uri="{BB962C8B-B14F-4D97-AF65-F5344CB8AC3E}">
        <p14:creationId xmlns:p14="http://schemas.microsoft.com/office/powerpoint/2010/main" val="1198360630"/>
      </p:ext>
    </p:extLst>
  </p:cSld>
  <p:clrMapOvr>
    <a:masterClrMapping/>
  </p:clrMapOvr>
</p:sld>
</file>

<file path=ppt/theme/theme1.xml><?xml version="1.0" encoding="utf-8"?>
<a:theme xmlns:a="http://schemas.openxmlformats.org/drawingml/2006/main" name="WPiA UW - Slajd tytułowy">
  <a:themeElements>
    <a:clrScheme name="Niestandardowy 2">
      <a:dk1>
        <a:srgbClr val="162D54"/>
      </a:dk1>
      <a:lt1>
        <a:srgbClr val="FFFFFF"/>
      </a:lt1>
      <a:dk2>
        <a:srgbClr val="162D54"/>
      </a:dk2>
      <a:lt2>
        <a:srgbClr val="FFFFFF"/>
      </a:lt2>
      <a:accent1>
        <a:srgbClr val="BF9000"/>
      </a:accent1>
      <a:accent2>
        <a:srgbClr val="FFD965"/>
      </a:accent2>
      <a:accent3>
        <a:srgbClr val="FEE599"/>
      </a:accent3>
      <a:accent4>
        <a:srgbClr val="FFF2CC"/>
      </a:accent4>
      <a:accent5>
        <a:srgbClr val="8EAADB"/>
      </a:accent5>
      <a:accent6>
        <a:srgbClr val="2F5496"/>
      </a:accent6>
      <a:hlink>
        <a:srgbClr val="4472C4"/>
      </a:hlink>
      <a:folHlink>
        <a:srgbClr val="BF9000"/>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S Powerpoint template accessible - widescreen" id="{7184B49E-B56D-44B2-A038-1F570A81817F}" vid="{3FC23316-5F73-44FF-B778-36362D6BA930}"/>
    </a:ext>
  </a:extLst>
</a:theme>
</file>

<file path=ppt/theme/theme2.xml><?xml version="1.0" encoding="utf-8"?>
<a:theme xmlns:a="http://schemas.openxmlformats.org/drawingml/2006/main" name="WPiA UW GRANAT KLASYCZNE">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accessible - widescreen" id="{7184B49E-B56D-44B2-A038-1F570A81817F}" vid="{2D15A71F-8AFB-418E-BA05-9A652C89D438}"/>
    </a:ext>
  </a:extLst>
</a:theme>
</file>

<file path=ppt/theme/theme3.xml><?xml version="1.0" encoding="utf-8"?>
<a:theme xmlns:a="http://schemas.openxmlformats.org/drawingml/2006/main" name="WPiA UW ECRU KLASYCZNE">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accessible - widescreen" id="{7184B49E-B56D-44B2-A038-1F570A81817F}" vid="{E8A352DF-151E-4269-99C3-287C65A53A5E}"/>
    </a:ext>
  </a:extLst>
</a:theme>
</file>

<file path=ppt/theme/theme4.xml><?xml version="1.0" encoding="utf-8"?>
<a:theme xmlns:a="http://schemas.openxmlformats.org/drawingml/2006/main" name="WPiA UW GRANAT NOWE">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accessible - widescreen" id="{7184B49E-B56D-44B2-A038-1F570A81817F}" vid="{68EF0C80-AA13-4B50-A8E8-3AFAF86C9560}"/>
    </a:ext>
  </a:extLst>
</a:theme>
</file>

<file path=ppt/theme/theme5.xml><?xml version="1.0" encoding="utf-8"?>
<a:theme xmlns:a="http://schemas.openxmlformats.org/drawingml/2006/main" name="WPiA UW ECRU NOWE">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accessible - widescreen" id="{7184B49E-B56D-44B2-A038-1F570A81817F}" vid="{AFA8EAA5-1C56-413C-98FB-03475CE0857A}"/>
    </a:ext>
  </a:extLst>
</a:theme>
</file>

<file path=ppt/theme/theme6.xml><?xml version="1.0" encoding="utf-8"?>
<a:theme xmlns:a="http://schemas.openxmlformats.org/drawingml/2006/main" name="WPiA UW CZARNE KLASYCZNE">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accessible - widescreen" id="{7184B49E-B56D-44B2-A038-1F570A81817F}" vid="{82F0775B-D44F-46BE-B6DA-AEB2BC2E0D8A}"/>
    </a:ext>
  </a:extLst>
</a:theme>
</file>

<file path=ppt/theme/theme7.xml><?xml version="1.0" encoding="utf-8"?>
<a:theme xmlns:a="http://schemas.openxmlformats.org/drawingml/2006/main" name="WPiA UW CZARNE NOW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oS Powerpoint template accessible - widescreen" id="{7184B49E-B56D-44B2-A038-1F570A81817F}" vid="{F4EEA3B7-A279-4F84-AC7E-5D390FA8CCE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Wzór prezentacji WPiA UW</Template>
  <TotalTime>30343</TotalTime>
  <Words>23394</Words>
  <Application>Microsoft Macintosh PowerPoint</Application>
  <PresentationFormat>Panoramiczny</PresentationFormat>
  <Paragraphs>1696</Paragraphs>
  <Slides>262</Slides>
  <Notes>0</Notes>
  <HiddenSlides>0</HiddenSlides>
  <MMClips>0</MMClips>
  <ScaleCrop>false</ScaleCrop>
  <HeadingPairs>
    <vt:vector size="6" baseType="variant">
      <vt:variant>
        <vt:lpstr>Używane czcionki</vt:lpstr>
      </vt:variant>
      <vt:variant>
        <vt:i4>6</vt:i4>
      </vt:variant>
      <vt:variant>
        <vt:lpstr>Motyw</vt:lpstr>
      </vt:variant>
      <vt:variant>
        <vt:i4>7</vt:i4>
      </vt:variant>
      <vt:variant>
        <vt:lpstr>Tytuły slajdów</vt:lpstr>
      </vt:variant>
      <vt:variant>
        <vt:i4>262</vt:i4>
      </vt:variant>
    </vt:vector>
  </HeadingPairs>
  <TitlesOfParts>
    <vt:vector size="275" baseType="lpstr">
      <vt:lpstr>Arial</vt:lpstr>
      <vt:lpstr>Calibri</vt:lpstr>
      <vt:lpstr>Gadugi</vt:lpstr>
      <vt:lpstr>Georgia</vt:lpstr>
      <vt:lpstr>Tahoma</vt:lpstr>
      <vt:lpstr>Wingdings</vt:lpstr>
      <vt:lpstr>WPiA UW - Slajd tytułowy</vt:lpstr>
      <vt:lpstr>WPiA UW GRANAT KLASYCZNE</vt:lpstr>
      <vt:lpstr>WPiA UW ECRU KLASYCZNE</vt:lpstr>
      <vt:lpstr>WPiA UW GRANAT NOWE</vt:lpstr>
      <vt:lpstr>WPiA UW ECRU NOWE</vt:lpstr>
      <vt:lpstr>WPiA UW CZARNE KLASYCZNE</vt:lpstr>
      <vt:lpstr>WPiA UW CZARNE NOWE</vt:lpstr>
      <vt:lpstr>Podstawy prawa UE  </vt:lpstr>
      <vt:lpstr>Literatura i orzecznictwo</vt:lpstr>
      <vt:lpstr>Informacje wstępne</vt:lpstr>
      <vt:lpstr>Zmiany traktatów</vt:lpstr>
      <vt:lpstr>Rozszerzenia UE </vt:lpstr>
      <vt:lpstr>Charakter prawny UE </vt:lpstr>
      <vt:lpstr>Charakter prawny UE</vt:lpstr>
      <vt:lpstr>Charakter prawny UE</vt:lpstr>
      <vt:lpstr>Wartości UE- art. 2 TUE</vt:lpstr>
      <vt:lpstr>Katalog wartości UE (art. 2 TUE) </vt:lpstr>
      <vt:lpstr>Poszanowanie godności  osoby ludzkiej</vt:lpstr>
      <vt:lpstr>Poszanowanie godności  osoby ludzkiej</vt:lpstr>
      <vt:lpstr>Wolność</vt:lpstr>
      <vt:lpstr>Demokracja</vt:lpstr>
      <vt:lpstr>Demokracja</vt:lpstr>
      <vt:lpstr>Równość </vt:lpstr>
      <vt:lpstr>Równość </vt:lpstr>
      <vt:lpstr>Państwo prawne </vt:lpstr>
      <vt:lpstr>Poszanowanie praw człowieka</vt:lpstr>
      <vt:lpstr>Cele UE- art. 3 TUE</vt:lpstr>
      <vt:lpstr>Autonomia porządku prawnego UE</vt:lpstr>
      <vt:lpstr>C-26/62 van Gend en Loos</vt:lpstr>
      <vt:lpstr>C-26/62 van Gend en Loos</vt:lpstr>
      <vt:lpstr>C-26/62 van Gend en Loos</vt:lpstr>
      <vt:lpstr>C- 16/64 Costa v. ENEL </vt:lpstr>
      <vt:lpstr>C- 16/64 Costa v. ENEL</vt:lpstr>
      <vt:lpstr>Jednostka  w porządku prawnym UE</vt:lpstr>
      <vt:lpstr>Sądy krajowe= sądy unijne</vt:lpstr>
      <vt:lpstr>Prawo UE w polskim porządku konstytucyjnym</vt:lpstr>
      <vt:lpstr>Kompetencja TK do kontroli aktów prawa UE-  wyrok TK 18/04</vt:lpstr>
      <vt:lpstr>wyrok TK 18/04</vt:lpstr>
      <vt:lpstr>wyrok TK 18/04</vt:lpstr>
      <vt:lpstr>Unijna ochrona praworządności w p.cz.</vt:lpstr>
      <vt:lpstr>Zasada skutecznej ochrony sądowej</vt:lpstr>
      <vt:lpstr> C-64/16- sprawa sędziów portugalskich</vt:lpstr>
      <vt:lpstr>C-619/18 Komisja przeciwko PL</vt:lpstr>
      <vt:lpstr>C-585/18 A.K. (niezależność Izby Dyscyplinarnej SN)-  pytanie prejudycjalne SN</vt:lpstr>
      <vt:lpstr>C-791/19, Komisja przeciwko Polsce</vt:lpstr>
      <vt:lpstr>Mechanizmy oceny praworządności</vt:lpstr>
      <vt:lpstr>Art. 7 TUE</vt:lpstr>
      <vt:lpstr>Art. 7 TUE</vt:lpstr>
      <vt:lpstr>Sprawa C-216/18 Celmer</vt:lpstr>
      <vt:lpstr>Mechanizm warunkowości</vt:lpstr>
      <vt:lpstr>Podział kompetencji między UE a państwa członkowskie</vt:lpstr>
      <vt:lpstr>Zasada przyznania- art. 5 ust. 2 TUE</vt:lpstr>
      <vt:lpstr>Kompetencje wyłączne</vt:lpstr>
      <vt:lpstr>Kompetencje wyłączne- art. 3 TFUE</vt:lpstr>
      <vt:lpstr>Kompetencje dzielone art. 4  TFUE</vt:lpstr>
      <vt:lpstr>Kompetencje dzielone</vt:lpstr>
      <vt:lpstr>Zasada zajętego pola</vt:lpstr>
      <vt:lpstr>Zasada zajętego pola</vt:lpstr>
      <vt:lpstr>Kompetencje pomocnicze (wspierające) art. 6 TFUE</vt:lpstr>
      <vt:lpstr>Kompetencje pomocnicze (wspierające) art. 6 TFUE</vt:lpstr>
      <vt:lpstr>Zasada pomocniczości (subsydiarności)</vt:lpstr>
      <vt:lpstr>Test pomocniczości</vt:lpstr>
      <vt:lpstr>Protokół nr 2 ws. stosowania zasady  pomocniczości i proporcjonalności</vt:lpstr>
      <vt:lpstr>Zasada proporcjonalności </vt:lpstr>
      <vt:lpstr>Zasada proporcjonalności</vt:lpstr>
      <vt:lpstr>Tryb kontroli zasad pomocniczości i proporcjonalności</vt:lpstr>
      <vt:lpstr>Kontrola prewencyjna zasady pomocniczości </vt:lpstr>
      <vt:lpstr>Kontrola prewencyjna zasady pomocniczości </vt:lpstr>
      <vt:lpstr>Kontrola następcza zasad pomocniczości  i proporcjonalności </vt:lpstr>
      <vt:lpstr>.</vt:lpstr>
      <vt:lpstr>Członkostwo w UE</vt:lpstr>
      <vt:lpstr>Akcesja- art. 49 TUE </vt:lpstr>
      <vt:lpstr>Wystąpienie z UE- art. 50 TUE</vt:lpstr>
      <vt:lpstr>Wystąpienie UK</vt:lpstr>
      <vt:lpstr>Za tydzień…</vt:lpstr>
      <vt:lpstr>INSTYTUCJE UE</vt:lpstr>
      <vt:lpstr>PE- historia</vt:lpstr>
      <vt:lpstr>PE</vt:lpstr>
      <vt:lpstr>PE- skład</vt:lpstr>
      <vt:lpstr>PE- struktura</vt:lpstr>
      <vt:lpstr>Grupy polityczne w PE</vt:lpstr>
      <vt:lpstr>Uchylenie immunitetu</vt:lpstr>
      <vt:lpstr>Uchylenie immunitetu cd</vt:lpstr>
      <vt:lpstr>Rada Europejska</vt:lpstr>
      <vt:lpstr>Szczyt RE w czerwcu 2024</vt:lpstr>
      <vt:lpstr>Rada Europejska</vt:lpstr>
      <vt:lpstr>RE</vt:lpstr>
      <vt:lpstr>RE- Skład</vt:lpstr>
      <vt:lpstr>RE- Przewodniczący</vt:lpstr>
      <vt:lpstr>Rada (UE)</vt:lpstr>
      <vt:lpstr>Rada (UE)- konfiguracje</vt:lpstr>
      <vt:lpstr>Rada UE</vt:lpstr>
      <vt:lpstr>Jak Rada podejmuje decyzje?</vt:lpstr>
      <vt:lpstr>RADA UE- Funkcje</vt:lpstr>
      <vt:lpstr>Prezydencja w Radzie UE</vt:lpstr>
      <vt:lpstr>Głosowanie w Radzie UE</vt:lpstr>
      <vt:lpstr>Komisja Europejska- art. 17 TUE</vt:lpstr>
      <vt:lpstr>Powołanie KE</vt:lpstr>
      <vt:lpstr>KE- skład</vt:lpstr>
      <vt:lpstr>KE- organizacja</vt:lpstr>
      <vt:lpstr>KE- kompetencje</vt:lpstr>
      <vt:lpstr>TSUE</vt:lpstr>
      <vt:lpstr>TSUE</vt:lpstr>
      <vt:lpstr>TS- skład</vt:lpstr>
      <vt:lpstr>TS </vt:lpstr>
      <vt:lpstr>TSUE</vt:lpstr>
      <vt:lpstr>Sąd</vt:lpstr>
      <vt:lpstr>Za tydzień…</vt:lpstr>
      <vt:lpstr>.</vt:lpstr>
      <vt:lpstr>Prawo UE</vt:lpstr>
      <vt:lpstr>Zakres obowiązywania prawa UE</vt:lpstr>
      <vt:lpstr>Zakres podmiotowy</vt:lpstr>
      <vt:lpstr>Zakres przedmiotowy</vt:lpstr>
      <vt:lpstr>Zakres czasowy</vt:lpstr>
      <vt:lpstr>Zakres terytorialny</vt:lpstr>
      <vt:lpstr>Katalog źródeł prawa</vt:lpstr>
      <vt:lpstr>Prawo pierwotne</vt:lpstr>
      <vt:lpstr>Ogólne zasady prawa</vt:lpstr>
      <vt:lpstr>Prawo pochodne</vt:lpstr>
      <vt:lpstr>Rozporządzenie</vt:lpstr>
      <vt:lpstr>Dyrektywa</vt:lpstr>
      <vt:lpstr>Implementacja dyrektywy</vt:lpstr>
      <vt:lpstr>Decyzja</vt:lpstr>
      <vt:lpstr>Zalecenia i opinie</vt:lpstr>
      <vt:lpstr>Akty ustawodawcze</vt:lpstr>
      <vt:lpstr>Akty nieustawodawcze</vt:lpstr>
      <vt:lpstr>Akty nieustawodawcze</vt:lpstr>
      <vt:lpstr>Akty wykonawcze</vt:lpstr>
      <vt:lpstr>.</vt:lpstr>
      <vt:lpstr>Stanowienie prawa pierwotnego</vt:lpstr>
      <vt:lpstr>Zwykła procedura- art. 48 ust.2-5 TUE</vt:lpstr>
      <vt:lpstr>Uproszczone procedury</vt:lpstr>
      <vt:lpstr>Procedury uproszczone- art. 48 ust.6 TUE  </vt:lpstr>
      <vt:lpstr>Procedury uproszczone- art. 48 ust.7 TUE</vt:lpstr>
      <vt:lpstr>.</vt:lpstr>
      <vt:lpstr>Stanowienie prawa pochodnego</vt:lpstr>
      <vt:lpstr>Zwykła procedura ustawodawcza</vt:lpstr>
      <vt:lpstr>Zwykła procedura prawodawcza</vt:lpstr>
      <vt:lpstr>Szczególna procedura prawodawcza</vt:lpstr>
      <vt:lpstr>Stanowienie aktów delegowanych</vt:lpstr>
      <vt:lpstr>Stanowienie aktów wykonawczych</vt:lpstr>
      <vt:lpstr>Stanowienie aktów wykonawczych</vt:lpstr>
      <vt:lpstr>.</vt:lpstr>
      <vt:lpstr>Prawa podstawowe</vt:lpstr>
      <vt:lpstr>Prawa podstawowe-  Prawa człowieka w UE</vt:lpstr>
      <vt:lpstr>Geneza PP</vt:lpstr>
      <vt:lpstr>Etapy rozwoju PP </vt:lpstr>
      <vt:lpstr>Etapy rozwoju PP </vt:lpstr>
      <vt:lpstr>Art. 6 ust. 3 TUE</vt:lpstr>
      <vt:lpstr>KPP </vt:lpstr>
      <vt:lpstr>Status KPP w Polsce</vt:lpstr>
      <vt:lpstr>Status KPP w Polsce</vt:lpstr>
      <vt:lpstr>Zakres zastosowania KPP </vt:lpstr>
      <vt:lpstr>Zakres zastosowania prawa </vt:lpstr>
      <vt:lpstr>Zakres zastosowania KPP </vt:lpstr>
      <vt:lpstr>Ograniczenia w korzystaniu z PP</vt:lpstr>
      <vt:lpstr>Przystąpienie UE do EKPCz</vt:lpstr>
      <vt:lpstr>Przystąpienie UE do EKPCz</vt:lpstr>
      <vt:lpstr>C-399/11 Melloni </vt:lpstr>
      <vt:lpstr>C-399/11 Melloni </vt:lpstr>
      <vt:lpstr>C-399/11 Melloni </vt:lpstr>
      <vt:lpstr>C-399/11 Melloni  </vt:lpstr>
      <vt:lpstr>Melloni cd.</vt:lpstr>
      <vt:lpstr>C-617/10, Akerberg Fransson</vt:lpstr>
      <vt:lpstr>C-617/10, Akerberg Fransson</vt:lpstr>
      <vt:lpstr>C-617/10, Akerberg Fransson</vt:lpstr>
      <vt:lpstr>C-617/10, Akerberg Fransson</vt:lpstr>
      <vt:lpstr>C-617/10, Akerberg Fransson</vt:lpstr>
      <vt:lpstr>C-617/10, Akerberg Fransson</vt:lpstr>
      <vt:lpstr>C-402/05 Kadi </vt:lpstr>
      <vt:lpstr>C-402/05 Kadi </vt:lpstr>
      <vt:lpstr>C-402/05 Kadi </vt:lpstr>
      <vt:lpstr>C-402/05 Kadi  </vt:lpstr>
      <vt:lpstr>.</vt:lpstr>
      <vt:lpstr>Zasada pierwszeństwa</vt:lpstr>
      <vt:lpstr>6/64 - Costa przeciwko ENEL</vt:lpstr>
      <vt:lpstr>11/70- Internationale Handelsgesellschaft</vt:lpstr>
      <vt:lpstr>Wątpliwości niemieckiego FTK</vt:lpstr>
      <vt:lpstr>Wątpliwości polskiego TK…- K 18/04</vt:lpstr>
      <vt:lpstr>Wątpliwości polskiego TK…- K 18/04</vt:lpstr>
      <vt:lpstr>C-106/77 Simmenthal </vt:lpstr>
      <vt:lpstr>C-213/89 - Factortame </vt:lpstr>
      <vt:lpstr>C-453/00 Kuehne i Heitz</vt:lpstr>
      <vt:lpstr>C-234/04 Kapferer</vt:lpstr>
      <vt:lpstr>Zasada pierwszeństwa z punktu widzenia TSUE: (podsumowanie)</vt:lpstr>
      <vt:lpstr>Zasada pierwszeństwa z punktu widzenia prawa krajowego (podsumowanie)</vt:lpstr>
      <vt:lpstr>.</vt:lpstr>
      <vt:lpstr>Bezpośrednie stosowanie</vt:lpstr>
      <vt:lpstr>Bezpośredni skutek</vt:lpstr>
      <vt:lpstr>Bezpośredni skutek</vt:lpstr>
      <vt:lpstr>Zasada skutku bezpośredniego</vt:lpstr>
      <vt:lpstr>Skutek bezpośredni traktatów</vt:lpstr>
      <vt:lpstr>26/62 – van Gend en Loos</vt:lpstr>
      <vt:lpstr>26/62 – van Gend en Loos</vt:lpstr>
      <vt:lpstr>43/75 Defrenne v. Sabena</vt:lpstr>
      <vt:lpstr>Skutek bezpośredni rozporządzeń</vt:lpstr>
      <vt:lpstr>Skutek bezpośredni dyrektyw</vt:lpstr>
      <vt:lpstr>Skutek bezpośredni dyrektyw w relacji wertykalnej - 41/74 Van Duyn </vt:lpstr>
      <vt:lpstr>Brak bezpośredniego skutku horyzontalnego dyrektyw- C-91/92 Faccini Dori</vt:lpstr>
      <vt:lpstr>Szeroka definicja państwa</vt:lpstr>
      <vt:lpstr>Przesłanki bezpośredniego skutku dyrektywy: </vt:lpstr>
      <vt:lpstr>Skutek bezpośredni decyzji: </vt:lpstr>
      <vt:lpstr>Umowy międzynarodowe, których stroną jest UE </vt:lpstr>
      <vt:lpstr>Za tydzień…</vt:lpstr>
      <vt:lpstr>.</vt:lpstr>
      <vt:lpstr>Zasada skutku pośredniego</vt:lpstr>
      <vt:lpstr>14/83- Von Colson </vt:lpstr>
      <vt:lpstr>14/83- Von Colson </vt:lpstr>
      <vt:lpstr>Prounijna wykładnia</vt:lpstr>
      <vt:lpstr>C-212/04- Adeneler</vt:lpstr>
      <vt:lpstr>C-212/04- Adeneler</vt:lpstr>
      <vt:lpstr>Granice skutku pośredniego</vt:lpstr>
      <vt:lpstr>Granice skutku pośredniego</vt:lpstr>
      <vt:lpstr>Dominguez</vt:lpstr>
      <vt:lpstr>Dominguez</vt:lpstr>
      <vt:lpstr>Wnioski</vt:lpstr>
      <vt:lpstr>.</vt:lpstr>
      <vt:lpstr>Zasada odp. odszkodowawczej</vt:lpstr>
      <vt:lpstr>C-6/90 Francovich</vt:lpstr>
      <vt:lpstr>C-6/90 Francovich</vt:lpstr>
      <vt:lpstr>C-6/90 Francovich</vt:lpstr>
      <vt:lpstr>C-6/90 Francovich</vt:lpstr>
      <vt:lpstr>Rozwinięcie zasady odp. odszkodowawczej </vt:lpstr>
      <vt:lpstr>Przykłady naruszeń</vt:lpstr>
      <vt:lpstr>C-46/93 Brasserie de Pechur</vt:lpstr>
      <vt:lpstr>C- 224/01 Koebler</vt:lpstr>
      <vt:lpstr>Okoliczności odp. odszkodowawczej</vt:lpstr>
      <vt:lpstr>Realizacja odp. odszkodowawczej</vt:lpstr>
      <vt:lpstr>.</vt:lpstr>
      <vt:lpstr>wyrok SO w Warszawie, sygn. V Ca 594/14</vt:lpstr>
      <vt:lpstr>wyrok SO w Warszawie, sygn. V Ca 594/14</vt:lpstr>
      <vt:lpstr>wyrok SO w Warszawie, sygn. V Ca 594/14</vt:lpstr>
      <vt:lpstr>wyrok SO w Warszawie, sygn. V Ca 594/14</vt:lpstr>
      <vt:lpstr>wyrok SO w Warszawie, sygn. V Ca 594/14</vt:lpstr>
      <vt:lpstr>wyrok SO w Warszawie, sygn. V Ca 594/14</vt:lpstr>
      <vt:lpstr>.</vt:lpstr>
      <vt:lpstr>TSUE </vt:lpstr>
      <vt:lpstr>Procedura zwykła przed TSUE </vt:lpstr>
      <vt:lpstr>Właściwość TS</vt:lpstr>
      <vt:lpstr>Kognicja Sądu</vt:lpstr>
      <vt:lpstr>Skargi przeciwko p.cz. z tyt. uchybienia zob. traktatowym- art. 258 TFUE</vt:lpstr>
      <vt:lpstr>Zakres odp.- przykłady</vt:lpstr>
      <vt:lpstr>Okoliczność wyłączająca odp.</vt:lpstr>
      <vt:lpstr>Skarga przeciwko państwu członkowskiemu  (art. 258-260 TFUE) </vt:lpstr>
      <vt:lpstr> 2. Sądowy etap  </vt:lpstr>
      <vt:lpstr>Niewykonywanie przez państwo wyroku TSUE</vt:lpstr>
      <vt:lpstr>art. 259 TFUE – skarga państwa członkowskiego</vt:lpstr>
      <vt:lpstr>Środki tymczasowe</vt:lpstr>
      <vt:lpstr>C-619/18 R- Komisja przeciwko Polsce</vt:lpstr>
      <vt:lpstr>C-585/18 A.K. -niezależność Izby Dyscyplinarnej SN</vt:lpstr>
      <vt:lpstr>C-791/19R, Komisja przeciwko Polsce</vt:lpstr>
      <vt:lpstr>Skarga na nieważność aktu prawnego  (art. 263 TFUE) </vt:lpstr>
      <vt:lpstr>Legitymacja bierna- art. 263 TFUE</vt:lpstr>
      <vt:lpstr>Skarga na nieważność aktu prawnego  (art. 263 TFUE) </vt:lpstr>
      <vt:lpstr>Przyczyny stwierdzenia nieważności</vt:lpstr>
      <vt:lpstr>Skutki prawne skargi na nieważność  (art. 263 TFUE)  </vt:lpstr>
      <vt:lpstr>3. Skarga na bezczynność instytucji (art. 265 TFUE) </vt:lpstr>
      <vt:lpstr>4. Skarga odszkodowawcza (art. 340 i 268 TFUE) </vt:lpstr>
      <vt:lpstr>.</vt:lpstr>
      <vt:lpstr>Postępowanie prejudycjalne</vt:lpstr>
      <vt:lpstr>Art. 267 TFUE- właściwość</vt:lpstr>
      <vt:lpstr>„Sąd” w rozumieniu art. 267 TFUE</vt:lpstr>
      <vt:lpstr>„Sąd” w rozumieniu art. 267 TFUE</vt:lpstr>
      <vt:lpstr>Prawo do zadania pytania prejudycjalnego </vt:lpstr>
      <vt:lpstr>Obowiązek zadania pytania prejudycjalnego</vt:lpstr>
      <vt:lpstr>Acte eclaire i clair-  314/85- FOTO-FROST</vt:lpstr>
      <vt:lpstr>Obowiązek zadania PP- wyłączenia</vt:lpstr>
      <vt:lpstr>Konsekwencje zaniechania z wystąpieniem z PP </vt:lpstr>
      <vt:lpstr>Rola TSUE w kształtowaniu porządku prawnego UE.  Moc wiążąca wyroków Trybunału.</vt:lpstr>
    </vt:vector>
  </TitlesOfParts>
  <Company>WPiA UW</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Przewodnik po wzorze prezentacji</dc:title>
  <dc:creator>Emilia Banaś</dc:creator>
  <cp:lastModifiedBy>Jagna Mucha</cp:lastModifiedBy>
  <cp:revision>713</cp:revision>
  <cp:lastPrinted>2023-11-22T11:50:31Z</cp:lastPrinted>
  <dcterms:created xsi:type="dcterms:W3CDTF">2022-08-03T07:44:13Z</dcterms:created>
  <dcterms:modified xsi:type="dcterms:W3CDTF">2026-01-06T08:35:16Z</dcterms:modified>
</cp:coreProperties>
</file>